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445" r:id="rId5"/>
    <p:sldId id="594" r:id="rId6"/>
    <p:sldId id="595" r:id="rId7"/>
    <p:sldId id="601" r:id="rId8"/>
    <p:sldId id="602" r:id="rId9"/>
    <p:sldId id="603" r:id="rId10"/>
    <p:sldId id="604" r:id="rId11"/>
    <p:sldId id="598"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687D"/>
    <a:srgbClr val="AFE0E5"/>
    <a:srgbClr val="0FA7C0"/>
    <a:srgbClr val="1FBFDB"/>
    <a:srgbClr val="59C8E3"/>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72" autoAdjust="0"/>
    <p:restoredTop sz="79881" autoAdjust="0"/>
  </p:normalViewPr>
  <p:slideViewPr>
    <p:cSldViewPr snapToGrid="0">
      <p:cViewPr varScale="1">
        <p:scale>
          <a:sx n="72" d="100"/>
          <a:sy n="72" d="100"/>
        </p:scale>
        <p:origin x="1158" y="54"/>
      </p:cViewPr>
      <p:guideLst/>
    </p:cSldViewPr>
  </p:slideViewPr>
  <p:notesTextViewPr>
    <p:cViewPr>
      <p:scale>
        <a:sx n="1" d="1"/>
        <a:sy n="1" d="1"/>
      </p:scale>
      <p:origin x="0" y="-2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E00ED30-8409-437E-B1FE-4BF8DB774C49}" type="datetimeFigureOut">
              <a:rPr lang="en-US" smtClean="0"/>
              <a:t>2/24/2023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003FFBC-E686-4F41-B14D-7FAA4E0A4D4B}" type="slidenum">
              <a:rPr lang="en-US" smtClean="0"/>
              <a:t>‹#›</a:t>
            </a:fld>
            <a:endParaRPr lang="en-US" dirty="0"/>
          </a:p>
        </p:txBody>
      </p:sp>
    </p:spTree>
    <p:extLst>
      <p:ext uri="{BB962C8B-B14F-4D97-AF65-F5344CB8AC3E}">
        <p14:creationId xmlns:p14="http://schemas.microsoft.com/office/powerpoint/2010/main" val="204321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03FFBC-E686-4F41-B14D-7FAA4E0A4D4B}" type="slidenum">
              <a:rPr lang="en-US" smtClean="0"/>
              <a:t>1</a:t>
            </a:fld>
            <a:endParaRPr lang="en-US" dirty="0"/>
          </a:p>
        </p:txBody>
      </p:sp>
    </p:spTree>
    <p:extLst>
      <p:ext uri="{BB962C8B-B14F-4D97-AF65-F5344CB8AC3E}">
        <p14:creationId xmlns:p14="http://schemas.microsoft.com/office/powerpoint/2010/main" val="378072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This foundational lesson in the Responsibility Unit focuses on self-discipline and how responsible actions affect ourselves first and foremost. There will be a running theme throughout this unit that focuses on responsible decision-making and self-discipline in a way that shows responsibility to self, others, and the environment. Life science and music standards will be addressed through the study of habitats and environmental impact of noise. Each lesson will draw parallels with responsibility, self-discipline, and, ultimately, kindness. The focus of this first lesson is making responsible decisions to care for our physical bodies, minds, and hearts: our body habitats.</a:t>
            </a:r>
            <a:endParaRPr lang="en-AE" dirty="0"/>
          </a:p>
        </p:txBody>
      </p:sp>
      <p:sp>
        <p:nvSpPr>
          <p:cNvPr id="4" name="Slide Number Placeholder 3"/>
          <p:cNvSpPr>
            <a:spLocks noGrp="1"/>
          </p:cNvSpPr>
          <p:nvPr>
            <p:ph type="sldNum" sz="quarter" idx="5"/>
          </p:nvPr>
        </p:nvSpPr>
        <p:spPr/>
        <p:txBody>
          <a:bodyPr/>
          <a:lstStyle/>
          <a:p>
            <a:fld id="{A003FFBC-E686-4F41-B14D-7FAA4E0A4D4B}" type="slidenum">
              <a:rPr lang="en-US" smtClean="0"/>
              <a:t>2</a:t>
            </a:fld>
            <a:endParaRPr lang="en-US" dirty="0"/>
          </a:p>
        </p:txBody>
      </p:sp>
    </p:spTree>
    <p:extLst>
      <p:ext uri="{BB962C8B-B14F-4D97-AF65-F5344CB8AC3E}">
        <p14:creationId xmlns:p14="http://schemas.microsoft.com/office/powerpoint/2010/main" val="3634827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Adjust this question depending on if you’ve already discussed habitats this year or not. Invite student response.</a:t>
            </a:r>
          </a:p>
          <a:p>
            <a:pPr algn="l"/>
            <a:endParaRPr lang="en-US" b="1" dirty="0"/>
          </a:p>
        </p:txBody>
      </p:sp>
      <p:sp>
        <p:nvSpPr>
          <p:cNvPr id="4" name="Slide Number Placeholder 3"/>
          <p:cNvSpPr>
            <a:spLocks noGrp="1"/>
          </p:cNvSpPr>
          <p:nvPr>
            <p:ph type="sldNum" sz="quarter" idx="5"/>
          </p:nvPr>
        </p:nvSpPr>
        <p:spPr/>
        <p:txBody>
          <a:bodyPr/>
          <a:lstStyle/>
          <a:p>
            <a:fld id="{A003FFBC-E686-4F41-B14D-7FAA4E0A4D4B}" type="slidenum">
              <a:rPr lang="en-US" smtClean="0"/>
              <a:t>3</a:t>
            </a:fld>
            <a:endParaRPr lang="en-US" dirty="0"/>
          </a:p>
        </p:txBody>
      </p:sp>
    </p:spTree>
    <p:extLst>
      <p:ext uri="{BB962C8B-B14F-4D97-AF65-F5344CB8AC3E}">
        <p14:creationId xmlns:p14="http://schemas.microsoft.com/office/powerpoint/2010/main" val="3145778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A003FFBC-E686-4F41-B14D-7FAA4E0A4D4B}" type="slidenum">
              <a:rPr lang="en-US" smtClean="0"/>
              <a:t>4</a:t>
            </a:fld>
            <a:endParaRPr lang="en-US" dirty="0"/>
          </a:p>
        </p:txBody>
      </p:sp>
    </p:spTree>
    <p:extLst>
      <p:ext uri="{BB962C8B-B14F-4D97-AF65-F5344CB8AC3E}">
        <p14:creationId xmlns:p14="http://schemas.microsoft.com/office/powerpoint/2010/main" val="3398291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Call on several students to get a variety of ideas.</a:t>
            </a:r>
          </a:p>
          <a:p>
            <a:pPr algn="l"/>
            <a:endParaRPr lang="en-US" dirty="0"/>
          </a:p>
          <a:p>
            <a:pPr algn="l"/>
            <a:endParaRPr lang="en-AE" dirty="0"/>
          </a:p>
        </p:txBody>
      </p:sp>
      <p:sp>
        <p:nvSpPr>
          <p:cNvPr id="4" name="Slide Number Placeholder 3"/>
          <p:cNvSpPr>
            <a:spLocks noGrp="1"/>
          </p:cNvSpPr>
          <p:nvPr>
            <p:ph type="sldNum" sz="quarter" idx="5"/>
          </p:nvPr>
        </p:nvSpPr>
        <p:spPr/>
        <p:txBody>
          <a:bodyPr/>
          <a:lstStyle/>
          <a:p>
            <a:fld id="{A003FFBC-E686-4F41-B14D-7FAA4E0A4D4B}" type="slidenum">
              <a:rPr lang="en-US" smtClean="0"/>
              <a:t>5</a:t>
            </a:fld>
            <a:endParaRPr lang="en-US" dirty="0"/>
          </a:p>
        </p:txBody>
      </p:sp>
    </p:spTree>
    <p:extLst>
      <p:ext uri="{BB962C8B-B14F-4D97-AF65-F5344CB8AC3E}">
        <p14:creationId xmlns:p14="http://schemas.microsoft.com/office/powerpoint/2010/main" val="1438098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Invite student response.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Some examples might include brushing your teeth so your teeth stay strong; taking a bath or shower so your body stays clean; doing your homework so you don’t get behind in</a:t>
            </a:r>
          </a:p>
          <a:p>
            <a:r>
              <a:rPr lang="en-GB" sz="1200" kern="1200" dirty="0">
                <a:solidFill>
                  <a:schemeClr val="tx1"/>
                </a:solidFill>
                <a:effectLst/>
                <a:latin typeface="+mn-lt"/>
                <a:ea typeface="+mn-ea"/>
                <a:cs typeface="+mn-cs"/>
              </a:rPr>
              <a:t>school, reading books so you grow your mind, volunteering to help so your heart gets stronger, or going to the doctor for regular check-ups! Share some of the ways you are responsible and take care of yourself</a:t>
            </a:r>
          </a:p>
          <a:p>
            <a:pPr algn="l"/>
            <a:endParaRPr lang="en-AE" dirty="0"/>
          </a:p>
        </p:txBody>
      </p:sp>
      <p:sp>
        <p:nvSpPr>
          <p:cNvPr id="4" name="Slide Number Placeholder 3"/>
          <p:cNvSpPr>
            <a:spLocks noGrp="1"/>
          </p:cNvSpPr>
          <p:nvPr>
            <p:ph type="sldNum" sz="quarter" idx="5"/>
          </p:nvPr>
        </p:nvSpPr>
        <p:spPr/>
        <p:txBody>
          <a:bodyPr/>
          <a:lstStyle/>
          <a:p>
            <a:fld id="{A003FFBC-E686-4F41-B14D-7FAA4E0A4D4B}" type="slidenum">
              <a:rPr lang="en-US" smtClean="0"/>
              <a:t>6</a:t>
            </a:fld>
            <a:endParaRPr lang="en-US" dirty="0"/>
          </a:p>
        </p:txBody>
      </p:sp>
    </p:spTree>
    <p:extLst>
      <p:ext uri="{BB962C8B-B14F-4D97-AF65-F5344CB8AC3E}">
        <p14:creationId xmlns:p14="http://schemas.microsoft.com/office/powerpoint/2010/main" val="1054918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 students to </a:t>
            </a:r>
            <a:r>
              <a:rPr lang="en-GB" sz="1200" kern="1200" dirty="0">
                <a:solidFill>
                  <a:schemeClr val="tx1"/>
                </a:solidFill>
                <a:effectLst/>
                <a:latin typeface="+mn-lt"/>
                <a:ea typeface="+mn-ea"/>
                <a:cs typeface="+mn-cs"/>
              </a:rPr>
              <a:t>think about what we have talked about so far in our other units: Respect, Caring, Inclusiveness, and Integrity. Think about the key ideas we’ve learned.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Explain some ways to get the ball rolling: brushing their teeth, combing their hair, making sure they are wearing clean clothes etc. </a:t>
            </a:r>
          </a:p>
          <a:p>
            <a:endParaRPr lang="en-US" dirty="0"/>
          </a:p>
        </p:txBody>
      </p:sp>
      <p:sp>
        <p:nvSpPr>
          <p:cNvPr id="4" name="Slide Number Placeholder 3"/>
          <p:cNvSpPr>
            <a:spLocks noGrp="1"/>
          </p:cNvSpPr>
          <p:nvPr>
            <p:ph type="sldNum" sz="quarter" idx="5"/>
          </p:nvPr>
        </p:nvSpPr>
        <p:spPr/>
        <p:txBody>
          <a:bodyPr/>
          <a:lstStyle/>
          <a:p>
            <a:fld id="{A003FFBC-E686-4F41-B14D-7FAA4E0A4D4B}" type="slidenum">
              <a:rPr lang="en-US" smtClean="0"/>
              <a:t>7</a:t>
            </a:fld>
            <a:endParaRPr lang="en-US" dirty="0"/>
          </a:p>
        </p:txBody>
      </p:sp>
    </p:spTree>
    <p:extLst>
      <p:ext uri="{BB962C8B-B14F-4D97-AF65-F5344CB8AC3E}">
        <p14:creationId xmlns:p14="http://schemas.microsoft.com/office/powerpoint/2010/main" val="2890415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If time permits, have students share their drawings with the class, either using</a:t>
            </a:r>
          </a:p>
          <a:p>
            <a:r>
              <a:rPr lang="en-GB" sz="1200" kern="1200" dirty="0">
                <a:solidFill>
                  <a:schemeClr val="tx1"/>
                </a:solidFill>
                <a:effectLst/>
                <a:latin typeface="+mn-lt"/>
                <a:ea typeface="+mn-ea"/>
                <a:cs typeface="+mn-cs"/>
              </a:rPr>
              <a:t>student volunteers or think, pair, share.</a:t>
            </a:r>
          </a:p>
          <a:p>
            <a:r>
              <a:rPr lang="en-GB" sz="1200" kern="1200" dirty="0">
                <a:solidFill>
                  <a:schemeClr val="tx1"/>
                </a:solidFill>
                <a:effectLst/>
                <a:latin typeface="+mn-lt"/>
                <a:ea typeface="+mn-ea"/>
                <a:cs typeface="+mn-cs"/>
              </a:rPr>
              <a:t>There are many things we are responsible for everyday that help keep us</a:t>
            </a:r>
          </a:p>
          <a:p>
            <a:r>
              <a:rPr lang="en-GB" sz="1200" kern="1200" dirty="0">
                <a:solidFill>
                  <a:schemeClr val="tx1"/>
                </a:solidFill>
                <a:effectLst/>
                <a:latin typeface="+mn-lt"/>
                <a:ea typeface="+mn-ea"/>
                <a:cs typeface="+mn-cs"/>
              </a:rPr>
              <a:t>healthy, happy, strong, and reliable. If we make choices that are not</a:t>
            </a:r>
          </a:p>
          <a:p>
            <a:r>
              <a:rPr lang="en-GB" sz="1200" kern="1200" dirty="0">
                <a:solidFill>
                  <a:schemeClr val="tx1"/>
                </a:solidFill>
                <a:effectLst/>
                <a:latin typeface="+mn-lt"/>
                <a:ea typeface="+mn-ea"/>
                <a:cs typeface="+mn-cs"/>
              </a:rPr>
              <a:t>responsible or are careless, we risk our personal habitats. Some habitats can</a:t>
            </a:r>
          </a:p>
          <a:p>
            <a:r>
              <a:rPr lang="en-GB" sz="1200" kern="1200" dirty="0">
                <a:solidFill>
                  <a:schemeClr val="tx1"/>
                </a:solidFill>
                <a:effectLst/>
                <a:latin typeface="+mn-lt"/>
                <a:ea typeface="+mn-ea"/>
                <a:cs typeface="+mn-cs"/>
              </a:rPr>
              <a:t>be rebuilt if they get broken, right? If a bird’s nest is ruined in a storm, she can</a:t>
            </a:r>
          </a:p>
          <a:p>
            <a:r>
              <a:rPr lang="en-GB" sz="1200" kern="1200" dirty="0">
                <a:solidFill>
                  <a:schemeClr val="tx1"/>
                </a:solidFill>
                <a:effectLst/>
                <a:latin typeface="+mn-lt"/>
                <a:ea typeface="+mn-ea"/>
                <a:cs typeface="+mn-cs"/>
              </a:rPr>
              <a:t>make a new one. If a beaver’s lodge is washed away by a flood, the beaver</a:t>
            </a:r>
          </a:p>
          <a:p>
            <a:r>
              <a:rPr lang="en-GB" sz="1200" kern="1200" dirty="0">
                <a:solidFill>
                  <a:schemeClr val="tx1"/>
                </a:solidFill>
                <a:effectLst/>
                <a:latin typeface="+mn-lt"/>
                <a:ea typeface="+mn-ea"/>
                <a:cs typeface="+mn-cs"/>
              </a:rPr>
              <a:t>can restructure it. Sometimes our personal habitats get hurt; we break a limb,</a:t>
            </a:r>
          </a:p>
          <a:p>
            <a:r>
              <a:rPr lang="en-GB" sz="1200" kern="1200" dirty="0">
                <a:solidFill>
                  <a:schemeClr val="tx1"/>
                </a:solidFill>
                <a:effectLst/>
                <a:latin typeface="+mn-lt"/>
                <a:ea typeface="+mn-ea"/>
                <a:cs typeface="+mn-cs"/>
              </a:rPr>
              <a:t>get a cut, get sick. Fortunately we have ways to help us mend our body’s</a:t>
            </a:r>
          </a:p>
          <a:p>
            <a:r>
              <a:rPr lang="en-GB" sz="1200" kern="1200" dirty="0">
                <a:solidFill>
                  <a:schemeClr val="tx1"/>
                </a:solidFill>
                <a:effectLst/>
                <a:latin typeface="+mn-lt"/>
                <a:ea typeface="+mn-ea"/>
                <a:cs typeface="+mn-cs"/>
              </a:rPr>
              <a:t>habitat, too. But, if we make careless choices, then we risk harming our</a:t>
            </a:r>
          </a:p>
          <a:p>
            <a:r>
              <a:rPr lang="en-GB" sz="1200" kern="1200" dirty="0">
                <a:solidFill>
                  <a:schemeClr val="tx1"/>
                </a:solidFill>
                <a:effectLst/>
                <a:latin typeface="+mn-lt"/>
                <a:ea typeface="+mn-ea"/>
                <a:cs typeface="+mn-cs"/>
              </a:rPr>
              <a:t>habitats. For example, maybe we don’t wear our helmets when we ride our</a:t>
            </a:r>
          </a:p>
          <a:p>
            <a:r>
              <a:rPr lang="en-GB" sz="1200" kern="1200" dirty="0">
                <a:solidFill>
                  <a:schemeClr val="tx1"/>
                </a:solidFill>
                <a:effectLst/>
                <a:latin typeface="+mn-lt"/>
                <a:ea typeface="+mn-ea"/>
                <a:cs typeface="+mn-cs"/>
              </a:rPr>
              <a:t>bike; maybe we don’t get enough sleep or we forget to take our medicine like</a:t>
            </a:r>
          </a:p>
          <a:p>
            <a:r>
              <a:rPr lang="en-GB" sz="1200" kern="1200" dirty="0">
                <a:solidFill>
                  <a:schemeClr val="tx1"/>
                </a:solidFill>
                <a:effectLst/>
                <a:latin typeface="+mn-lt"/>
                <a:ea typeface="+mn-ea"/>
                <a:cs typeface="+mn-cs"/>
              </a:rPr>
              <a:t>we are supposed to.) It is a big job being responsible, but we are the best</a:t>
            </a:r>
          </a:p>
          <a:p>
            <a:r>
              <a:rPr lang="en-GB" sz="1200" kern="1200" dirty="0">
                <a:solidFill>
                  <a:schemeClr val="tx1"/>
                </a:solidFill>
                <a:effectLst/>
                <a:latin typeface="+mn-lt"/>
                <a:ea typeface="+mn-ea"/>
                <a:cs typeface="+mn-cs"/>
              </a:rPr>
              <a:t>people to care for our personal habitats. Let’s work everyday to make good,</a:t>
            </a:r>
          </a:p>
          <a:p>
            <a:r>
              <a:rPr lang="en-GB" sz="1200" kern="1200" dirty="0">
                <a:solidFill>
                  <a:schemeClr val="tx1"/>
                </a:solidFill>
                <a:effectLst/>
                <a:latin typeface="+mn-lt"/>
                <a:ea typeface="+mn-ea"/>
                <a:cs typeface="+mn-cs"/>
              </a:rPr>
              <a:t>healthy, and responsible choices for our bodies, minds, and hearts.</a:t>
            </a:r>
          </a:p>
          <a:p>
            <a:endParaRPr lang="en-US" dirty="0"/>
          </a:p>
        </p:txBody>
      </p:sp>
      <p:sp>
        <p:nvSpPr>
          <p:cNvPr id="4" name="Slide Number Placeholder 3"/>
          <p:cNvSpPr>
            <a:spLocks noGrp="1"/>
          </p:cNvSpPr>
          <p:nvPr>
            <p:ph type="sldNum" sz="quarter" idx="5"/>
          </p:nvPr>
        </p:nvSpPr>
        <p:spPr/>
        <p:txBody>
          <a:bodyPr/>
          <a:lstStyle/>
          <a:p>
            <a:fld id="{A003FFBC-E686-4F41-B14D-7FAA4E0A4D4B}" type="slidenum">
              <a:rPr lang="en-US" smtClean="0"/>
              <a:t>8</a:t>
            </a:fld>
            <a:endParaRPr lang="en-US" dirty="0"/>
          </a:p>
        </p:txBody>
      </p:sp>
    </p:spTree>
    <p:extLst>
      <p:ext uri="{BB962C8B-B14F-4D97-AF65-F5344CB8AC3E}">
        <p14:creationId xmlns:p14="http://schemas.microsoft.com/office/powerpoint/2010/main" val="3943142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212677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574702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683356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257551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22084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598548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609831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787813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4053390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132119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AC2520-7E47-43AA-A7E3-767B1948A963}" type="datetimeFigureOut">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087982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AC2520-7E47-43AA-A7E3-767B1948A963}" type="datetimeFigureOut">
              <a:rPr lang="en-US" smtClean="0"/>
              <a:t>2/24/2023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F8F01-7F26-479E-8A87-8CA7C5BA026B}" type="slidenum">
              <a:rPr lang="en-US" smtClean="0"/>
              <a:t>‹#›</a:t>
            </a:fld>
            <a:endParaRPr lang="en-US" dirty="0"/>
          </a:p>
        </p:txBody>
      </p:sp>
    </p:spTree>
    <p:extLst>
      <p:ext uri="{BB962C8B-B14F-4D97-AF65-F5344CB8AC3E}">
        <p14:creationId xmlns:p14="http://schemas.microsoft.com/office/powerpoint/2010/main" val="2210284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AutoShape 2" descr="Image result for where are we? How do we get there?"/>
          <p:cNvSpPr>
            <a:spLocks noChangeAspect="1" noChangeArrowheads="1"/>
          </p:cNvSpPr>
          <p:nvPr/>
        </p:nvSpPr>
        <p:spPr bwMode="auto">
          <a:xfrm>
            <a:off x="1521388" y="2076396"/>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p:cNvSpPr txBox="1"/>
          <p:nvPr/>
        </p:nvSpPr>
        <p:spPr>
          <a:xfrm>
            <a:off x="3833571" y="1560183"/>
            <a:ext cx="4524857" cy="707886"/>
          </a:xfrm>
          <a:prstGeom prst="rect">
            <a:avLst/>
          </a:prstGeom>
          <a:noFill/>
        </p:spPr>
        <p:txBody>
          <a:bodyPr wrap="square" rtlCol="0">
            <a:spAutoFit/>
          </a:bodyPr>
          <a:lstStyle/>
          <a:p>
            <a:r>
              <a:rPr lang="en-US" sz="4000" b="1" dirty="0">
                <a:solidFill>
                  <a:schemeClr val="bg1"/>
                </a:solidFill>
              </a:rPr>
              <a:t>ASCS </a:t>
            </a:r>
            <a:r>
              <a:rPr lang="en-US" sz="4000" b="1" dirty="0" err="1">
                <a:solidFill>
                  <a:schemeClr val="bg1"/>
                </a:solidFill>
              </a:rPr>
              <a:t>Nad</a:t>
            </a:r>
            <a:r>
              <a:rPr lang="en-US" sz="4000" b="1" dirty="0">
                <a:solidFill>
                  <a:schemeClr val="bg1"/>
                </a:solidFill>
              </a:rPr>
              <a:t> Al Sheba</a:t>
            </a:r>
          </a:p>
        </p:txBody>
      </p:sp>
      <p:pic>
        <p:nvPicPr>
          <p:cNvPr id="10" name="Picture 9" descr="https://ascs.sch.ae/sites/default/files/styles/slider/public/albarsha-hbanner-4.jpg?itok=NTJejvBQ"/>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2445385"/>
            <a:ext cx="5943600" cy="1967230"/>
          </a:xfrm>
          <a:prstGeom prst="rect">
            <a:avLst/>
          </a:prstGeom>
          <a:noFill/>
          <a:ln>
            <a:noFill/>
          </a:ln>
        </p:spPr>
      </p:pic>
      <p:pic>
        <p:nvPicPr>
          <p:cNvPr id="11" name="Picture 10" descr="../Desktop/Damsas/CMYK%20Logo/ascs-logo.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80027" y="5451017"/>
            <a:ext cx="1771650" cy="726440"/>
          </a:xfrm>
          <a:prstGeom prst="rect">
            <a:avLst/>
          </a:prstGeom>
          <a:noFill/>
          <a:ln>
            <a:noFill/>
          </a:ln>
        </p:spPr>
      </p:pic>
      <p:sp>
        <p:nvSpPr>
          <p:cNvPr id="12" name="TextBox 11"/>
          <p:cNvSpPr txBox="1"/>
          <p:nvPr/>
        </p:nvSpPr>
        <p:spPr>
          <a:xfrm>
            <a:off x="3519841" y="4686034"/>
            <a:ext cx="5203118" cy="707886"/>
          </a:xfrm>
          <a:prstGeom prst="rect">
            <a:avLst/>
          </a:prstGeom>
          <a:noFill/>
        </p:spPr>
        <p:txBody>
          <a:bodyPr wrap="square" rtlCol="0">
            <a:spAutoFit/>
          </a:bodyPr>
          <a:lstStyle/>
          <a:p>
            <a:pPr algn="ctr"/>
            <a:r>
              <a:rPr lang="en-US" sz="4000" b="1" dirty="0">
                <a:solidFill>
                  <a:schemeClr val="bg1"/>
                </a:solidFill>
              </a:rPr>
              <a:t>My Body Habitat</a:t>
            </a:r>
          </a:p>
        </p:txBody>
      </p:sp>
    </p:spTree>
    <p:extLst>
      <p:ext uri="{BB962C8B-B14F-4D97-AF65-F5344CB8AC3E}">
        <p14:creationId xmlns:p14="http://schemas.microsoft.com/office/powerpoint/2010/main" val="918089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ADD4D-70F2-4C7E-9AE4-A417EA41C9BF}"/>
              </a:ext>
            </a:extLst>
          </p:cNvPr>
          <p:cNvSpPr>
            <a:spLocks noGrp="1"/>
          </p:cNvSpPr>
          <p:nvPr>
            <p:ph type="title"/>
          </p:nvPr>
        </p:nvSpPr>
        <p:spPr/>
        <p:txBody>
          <a:bodyPr>
            <a:normAutofit/>
          </a:bodyPr>
          <a:lstStyle/>
          <a:p>
            <a:r>
              <a:rPr lang="en-US" sz="4800" b="1" dirty="0">
                <a:solidFill>
                  <a:schemeClr val="accent2">
                    <a:lumMod val="75000"/>
                  </a:schemeClr>
                </a:solidFill>
              </a:rPr>
              <a:t>In this lesson students will: </a:t>
            </a:r>
          </a:p>
        </p:txBody>
      </p:sp>
      <p:sp>
        <p:nvSpPr>
          <p:cNvPr id="3" name="Content Placeholder 2">
            <a:extLst>
              <a:ext uri="{FF2B5EF4-FFF2-40B4-BE49-F238E27FC236}">
                <a16:creationId xmlns:a16="http://schemas.microsoft.com/office/drawing/2014/main" id="{83180D49-3FD4-408D-B7BD-FC0E419AB162}"/>
              </a:ext>
            </a:extLst>
          </p:cNvPr>
          <p:cNvSpPr>
            <a:spLocks noGrp="1"/>
          </p:cNvSpPr>
          <p:nvPr>
            <p:ph idx="1"/>
          </p:nvPr>
        </p:nvSpPr>
        <p:spPr>
          <a:xfrm>
            <a:off x="3001992" y="2067164"/>
            <a:ext cx="8351808" cy="4109349"/>
          </a:xfrm>
        </p:spPr>
        <p:txBody>
          <a:bodyPr>
            <a:normAutofit/>
          </a:bodyPr>
          <a:lstStyle/>
          <a:p>
            <a:r>
              <a:rPr lang="en-GB" dirty="0"/>
              <a:t>Explore responsible and irresponsible decisions with regard to taking care of our bodies and minds.</a:t>
            </a:r>
          </a:p>
          <a:p>
            <a:r>
              <a:rPr lang="en-GB" dirty="0"/>
              <a:t>Identify parts of the habitat of the body (physical body, mind, heart) and evaluate ways to keep them safe and healthy.</a:t>
            </a:r>
          </a:p>
          <a:p>
            <a:r>
              <a:rPr lang="en-GB" dirty="0"/>
              <a:t>Explore how we can make responsible decisions regarding our bodies and minds.</a:t>
            </a:r>
          </a:p>
        </p:txBody>
      </p:sp>
    </p:spTree>
    <p:extLst>
      <p:ext uri="{BB962C8B-B14F-4D97-AF65-F5344CB8AC3E}">
        <p14:creationId xmlns:p14="http://schemas.microsoft.com/office/powerpoint/2010/main" val="2045898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0ADDE6-EE47-C54A-AF89-6C9B1551A572}"/>
              </a:ext>
            </a:extLst>
          </p:cNvPr>
          <p:cNvSpPr/>
          <p:nvPr/>
        </p:nvSpPr>
        <p:spPr>
          <a:xfrm>
            <a:off x="515815" y="1916083"/>
            <a:ext cx="10668000" cy="3108543"/>
          </a:xfrm>
          <a:prstGeom prst="rect">
            <a:avLst/>
          </a:prstGeom>
        </p:spPr>
        <p:txBody>
          <a:bodyPr wrap="square">
            <a:spAutoFit/>
          </a:bodyPr>
          <a:lstStyle/>
          <a:p>
            <a:pPr algn="ctr"/>
            <a:r>
              <a:rPr lang="en-GB" sz="2800" dirty="0"/>
              <a:t>We are going to start our </a:t>
            </a:r>
            <a:r>
              <a:rPr lang="en-GB" sz="2800" b="1" dirty="0"/>
              <a:t>Responsibility</a:t>
            </a:r>
            <a:r>
              <a:rPr lang="en-GB" sz="2800" dirty="0"/>
              <a:t> Unit today. </a:t>
            </a:r>
          </a:p>
          <a:p>
            <a:pPr algn="ctr"/>
            <a:endParaRPr lang="en-GB" sz="2800" dirty="0"/>
          </a:p>
          <a:p>
            <a:pPr algn="ctr"/>
            <a:r>
              <a:rPr lang="en-GB" sz="2800" dirty="0"/>
              <a:t>Throughout all of the lessons, we are going to talk about </a:t>
            </a:r>
            <a:r>
              <a:rPr lang="en-GB" sz="2800" b="1" dirty="0"/>
              <a:t>being responsible</a:t>
            </a:r>
            <a:r>
              <a:rPr lang="en-GB" sz="2800" dirty="0"/>
              <a:t> with ourselves, with others, and with the environment through a discussion about habitats. </a:t>
            </a:r>
          </a:p>
          <a:p>
            <a:pPr algn="ctr"/>
            <a:endParaRPr lang="en-GB" sz="2800" dirty="0"/>
          </a:p>
          <a:p>
            <a:pPr algn="ctr"/>
            <a:r>
              <a:rPr lang="en-GB" sz="2800" dirty="0"/>
              <a:t>Does anyone know what a </a:t>
            </a:r>
            <a:r>
              <a:rPr lang="en-GB" sz="2800" b="1" dirty="0">
                <a:highlight>
                  <a:srgbClr val="FFFF00"/>
                </a:highlight>
              </a:rPr>
              <a:t>habitat</a:t>
            </a:r>
            <a:r>
              <a:rPr lang="en-GB" sz="2800" dirty="0"/>
              <a:t> is?</a:t>
            </a:r>
          </a:p>
        </p:txBody>
      </p:sp>
      <p:sp>
        <p:nvSpPr>
          <p:cNvPr id="3" name="TextBox 2">
            <a:extLst>
              <a:ext uri="{FF2B5EF4-FFF2-40B4-BE49-F238E27FC236}">
                <a16:creationId xmlns:a16="http://schemas.microsoft.com/office/drawing/2014/main" id="{84D4DFC7-5A70-4A43-95B7-158C96241A6B}"/>
              </a:ext>
            </a:extLst>
          </p:cNvPr>
          <p:cNvSpPr txBox="1"/>
          <p:nvPr/>
        </p:nvSpPr>
        <p:spPr>
          <a:xfrm>
            <a:off x="1617785" y="633046"/>
            <a:ext cx="8464061" cy="1200329"/>
          </a:xfrm>
          <a:prstGeom prst="rect">
            <a:avLst/>
          </a:prstGeom>
          <a:noFill/>
        </p:spPr>
        <p:txBody>
          <a:bodyPr wrap="square" rtlCol="0">
            <a:spAutoFit/>
          </a:bodyPr>
          <a:lstStyle/>
          <a:p>
            <a:pPr algn="ctr"/>
            <a:r>
              <a:rPr lang="en-US" sz="7200" b="1" dirty="0"/>
              <a:t>RESPONSIBILITY</a:t>
            </a:r>
          </a:p>
        </p:txBody>
      </p:sp>
    </p:spTree>
    <p:extLst>
      <p:ext uri="{BB962C8B-B14F-4D97-AF65-F5344CB8AC3E}">
        <p14:creationId xmlns:p14="http://schemas.microsoft.com/office/powerpoint/2010/main" val="4252456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49188F-3799-44D3-ADAF-1F876400A936}"/>
              </a:ext>
            </a:extLst>
          </p:cNvPr>
          <p:cNvSpPr/>
          <p:nvPr/>
        </p:nvSpPr>
        <p:spPr>
          <a:xfrm>
            <a:off x="647186" y="797510"/>
            <a:ext cx="10897627" cy="5262979"/>
          </a:xfrm>
          <a:prstGeom prst="rect">
            <a:avLst/>
          </a:prstGeom>
          <a:noFill/>
        </p:spPr>
        <p:txBody>
          <a:bodyPr wrap="square" lIns="91440" tIns="45720" rIns="91440" bIns="45720">
            <a:spAutoFit/>
          </a:bodyPr>
          <a:lstStyle/>
          <a:p>
            <a:pPr lvl="1" algn="ctr"/>
            <a:r>
              <a:rPr lang="en-US"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What is </a:t>
            </a:r>
            <a:r>
              <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Habitat</a:t>
            </a:r>
            <a:r>
              <a:rPr lang="en-US"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a:t>
            </a:r>
          </a:p>
          <a:p>
            <a:endPar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r>
              <a:rPr lang="en-GB" sz="3600" dirty="0"/>
              <a:t>A habitat is a living space for people, animals, and any living organism, no matter how small.</a:t>
            </a:r>
          </a:p>
          <a:p>
            <a:endParaRPr lang="en-GB" sz="3600" dirty="0"/>
          </a:p>
          <a:p>
            <a:r>
              <a:rPr lang="en-GB" sz="3600" dirty="0"/>
              <a:t>We all have habitats - some we have for</a:t>
            </a:r>
          </a:p>
          <a:p>
            <a:r>
              <a:rPr lang="en-GB" sz="3600" dirty="0"/>
              <a:t>ourselves, like maybe our bedrooms - and some we share with others, like our classroom</a:t>
            </a:r>
            <a:r>
              <a:rPr lang="en-GB" sz="1400" dirty="0"/>
              <a:t>..</a:t>
            </a:r>
          </a:p>
          <a:p>
            <a:pPr lvl="1" algn="ctr"/>
            <a:endParaRPr lang="en-US"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4211130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4AB54-528E-4681-83EF-15C6C770BC40}"/>
              </a:ext>
            </a:extLst>
          </p:cNvPr>
          <p:cNvSpPr>
            <a:spLocks noGrp="1"/>
          </p:cNvSpPr>
          <p:nvPr>
            <p:ph type="title"/>
          </p:nvPr>
        </p:nvSpPr>
        <p:spPr/>
        <p:txBody>
          <a:bodyPr/>
          <a:lstStyle/>
          <a:p>
            <a:r>
              <a:rPr lang="en-US" dirty="0"/>
              <a:t>Discussion</a:t>
            </a:r>
            <a:endParaRPr lang="en-AE" dirty="0"/>
          </a:p>
        </p:txBody>
      </p:sp>
      <p:sp>
        <p:nvSpPr>
          <p:cNvPr id="3" name="Content Placeholder 2">
            <a:extLst>
              <a:ext uri="{FF2B5EF4-FFF2-40B4-BE49-F238E27FC236}">
                <a16:creationId xmlns:a16="http://schemas.microsoft.com/office/drawing/2014/main" id="{92E7F257-CAFF-4D01-A7B8-4D1DC8042696}"/>
              </a:ext>
            </a:extLst>
          </p:cNvPr>
          <p:cNvSpPr>
            <a:spLocks noGrp="1"/>
          </p:cNvSpPr>
          <p:nvPr>
            <p:ph idx="1"/>
          </p:nvPr>
        </p:nvSpPr>
        <p:spPr/>
        <p:txBody>
          <a:bodyPr>
            <a:normAutofit fontScale="77500" lnSpcReduction="20000"/>
          </a:bodyPr>
          <a:lstStyle/>
          <a:p>
            <a:r>
              <a:rPr lang="en-GB" dirty="0"/>
              <a:t>We are going to talk a bit about what responsibility means. </a:t>
            </a:r>
          </a:p>
          <a:p>
            <a:pPr marL="0" indent="0">
              <a:buNone/>
            </a:pPr>
            <a:endParaRPr lang="en-GB" dirty="0"/>
          </a:p>
          <a:p>
            <a:pPr marL="0" indent="0" algn="ctr">
              <a:buNone/>
            </a:pPr>
            <a:r>
              <a:rPr lang="en-GB" dirty="0"/>
              <a:t>Can someone give us a good definition of responsibility?</a:t>
            </a:r>
          </a:p>
          <a:p>
            <a:pPr marL="0" indent="0" algn="ctr">
              <a:buNone/>
            </a:pPr>
            <a:endParaRPr lang="en-GB" dirty="0"/>
          </a:p>
          <a:p>
            <a:r>
              <a:rPr lang="en-GB" dirty="0"/>
              <a:t>Responsibility means being reliable to do the things that are required or expected of you. </a:t>
            </a:r>
          </a:p>
          <a:p>
            <a:pPr marL="0" indent="0">
              <a:buNone/>
            </a:pPr>
            <a:r>
              <a:rPr lang="en-GB" dirty="0"/>
              <a:t>This might mean:</a:t>
            </a:r>
          </a:p>
          <a:p>
            <a:r>
              <a:rPr lang="en-GB" dirty="0"/>
              <a:t>getting ourselves ready for school in the morning</a:t>
            </a:r>
          </a:p>
          <a:p>
            <a:r>
              <a:rPr lang="en-GB" dirty="0"/>
              <a:t>taking care of a pet</a:t>
            </a:r>
          </a:p>
          <a:p>
            <a:r>
              <a:rPr lang="en-GB" dirty="0"/>
              <a:t>doing chores around the house</a:t>
            </a:r>
          </a:p>
          <a:p>
            <a:r>
              <a:rPr lang="en-GB" dirty="0"/>
              <a:t>taking care of our stuff</a:t>
            </a:r>
          </a:p>
          <a:p>
            <a:r>
              <a:rPr lang="en-GB" dirty="0"/>
              <a:t>making sure we do our homework at night</a:t>
            </a:r>
          </a:p>
          <a:p>
            <a:pPr marL="0" indent="0">
              <a:buNone/>
            </a:pPr>
            <a:endParaRPr lang="en-AE" dirty="0"/>
          </a:p>
        </p:txBody>
      </p:sp>
    </p:spTree>
    <p:extLst>
      <p:ext uri="{BB962C8B-B14F-4D97-AF65-F5344CB8AC3E}">
        <p14:creationId xmlns:p14="http://schemas.microsoft.com/office/powerpoint/2010/main" val="247108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2">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4">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1592B5-EA21-4E85-B8BA-39FEAEEE16A7}"/>
              </a:ext>
            </a:extLst>
          </p:cNvPr>
          <p:cNvSpPr>
            <a:spLocks noGrp="1"/>
          </p:cNvSpPr>
          <p:nvPr>
            <p:ph type="title"/>
          </p:nvPr>
        </p:nvSpPr>
        <p:spPr>
          <a:xfrm>
            <a:off x="838200" y="585216"/>
            <a:ext cx="10515600" cy="1325563"/>
          </a:xfrm>
        </p:spPr>
        <p:txBody>
          <a:bodyPr>
            <a:normAutofit/>
          </a:bodyPr>
          <a:lstStyle/>
          <a:p>
            <a:pPr algn="ctr"/>
            <a:r>
              <a:rPr lang="en-US" dirty="0">
                <a:solidFill>
                  <a:schemeClr val="bg1"/>
                </a:solidFill>
              </a:rPr>
              <a:t>Think. Pair. Share</a:t>
            </a:r>
            <a:endParaRPr lang="en-AE">
              <a:solidFill>
                <a:schemeClr val="bg1"/>
              </a:solidFill>
            </a:endParaRPr>
          </a:p>
        </p:txBody>
      </p:sp>
      <p:sp>
        <p:nvSpPr>
          <p:cNvPr id="10" name="Content Placeholder 9">
            <a:extLst>
              <a:ext uri="{FF2B5EF4-FFF2-40B4-BE49-F238E27FC236}">
                <a16:creationId xmlns:a16="http://schemas.microsoft.com/office/drawing/2014/main" id="{1509734E-966F-4564-A276-471B1EC999C4}"/>
              </a:ext>
            </a:extLst>
          </p:cNvPr>
          <p:cNvSpPr>
            <a:spLocks noGrp="1"/>
          </p:cNvSpPr>
          <p:nvPr>
            <p:ph idx="1"/>
          </p:nvPr>
        </p:nvSpPr>
        <p:spPr>
          <a:xfrm>
            <a:off x="1008185" y="2496311"/>
            <a:ext cx="10342567" cy="3680652"/>
          </a:xfrm>
        </p:spPr>
        <p:txBody>
          <a:bodyPr anchor="ctr">
            <a:normAutofit/>
          </a:bodyPr>
          <a:lstStyle/>
          <a:p>
            <a:pPr marL="0" indent="0">
              <a:buNone/>
            </a:pPr>
            <a:r>
              <a:rPr lang="en-GB" dirty="0"/>
              <a:t>Turn to your neighbour and talk about the things you are responsible for doing for yourself -- not for others or for your family -- but for you, so that you stay healthy and happy in your personal habitat of your body, mind, and heart</a:t>
            </a:r>
          </a:p>
          <a:p>
            <a:pPr marL="0" indent="0">
              <a:buNone/>
            </a:pPr>
            <a:endParaRPr lang="en-US" sz="2200" dirty="0"/>
          </a:p>
        </p:txBody>
      </p:sp>
    </p:spTree>
    <p:extLst>
      <p:ext uri="{BB962C8B-B14F-4D97-AF65-F5344CB8AC3E}">
        <p14:creationId xmlns:p14="http://schemas.microsoft.com/office/powerpoint/2010/main" val="1612411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A90822-8E35-2346-AADE-F09FACC2C2D3}"/>
              </a:ext>
            </a:extLst>
          </p:cNvPr>
          <p:cNvSpPr>
            <a:spLocks noGrp="1"/>
          </p:cNvSpPr>
          <p:nvPr>
            <p:ph type="title"/>
          </p:nvPr>
        </p:nvSpPr>
        <p:spPr>
          <a:xfrm>
            <a:off x="687670" y="224314"/>
            <a:ext cx="4959603" cy="1642969"/>
          </a:xfrm>
        </p:spPr>
        <p:txBody>
          <a:bodyPr anchor="b">
            <a:normAutofit/>
          </a:bodyPr>
          <a:lstStyle/>
          <a:p>
            <a:pPr algn="ctr"/>
            <a:r>
              <a:rPr lang="en-US" sz="4000" dirty="0"/>
              <a:t>Your Body Habitat</a:t>
            </a:r>
          </a:p>
        </p:txBody>
      </p:sp>
      <p:sp>
        <p:nvSpPr>
          <p:cNvPr id="3" name="Content Placeholder 2">
            <a:extLst>
              <a:ext uri="{FF2B5EF4-FFF2-40B4-BE49-F238E27FC236}">
                <a16:creationId xmlns:a16="http://schemas.microsoft.com/office/drawing/2014/main" id="{6F2AD00D-B659-B84A-A427-36FE57467320}"/>
              </a:ext>
            </a:extLst>
          </p:cNvPr>
          <p:cNvSpPr>
            <a:spLocks noGrp="1"/>
          </p:cNvSpPr>
          <p:nvPr>
            <p:ph idx="1"/>
          </p:nvPr>
        </p:nvSpPr>
        <p:spPr>
          <a:xfrm>
            <a:off x="687671" y="2144990"/>
            <a:ext cx="5408330" cy="3795987"/>
          </a:xfrm>
        </p:spPr>
        <p:txBody>
          <a:bodyPr anchor="t">
            <a:normAutofit fontScale="92500"/>
          </a:bodyPr>
          <a:lstStyle/>
          <a:p>
            <a:r>
              <a:rPr lang="en-GB" dirty="0"/>
              <a:t>We are now going to complete a body diagram that outlines how we take care of our personal habitat.</a:t>
            </a:r>
          </a:p>
          <a:p>
            <a:endParaRPr lang="en-US" dirty="0"/>
          </a:p>
          <a:p>
            <a:r>
              <a:rPr lang="en-GB" dirty="0"/>
              <a:t>In your body diagram, draw or write about all the ways you make responsible choices to keep your personal habitat (your body, mind, and heart) healthy, safe, and happy.</a:t>
            </a:r>
          </a:p>
          <a:p>
            <a:endParaRPr lang="en-US" sz="2000" dirty="0"/>
          </a:p>
        </p:txBody>
      </p:sp>
      <p:pic>
        <p:nvPicPr>
          <p:cNvPr id="5" name="Picture 4" descr="Shape&#10;&#10;Description automatically generated">
            <a:extLst>
              <a:ext uri="{FF2B5EF4-FFF2-40B4-BE49-F238E27FC236}">
                <a16:creationId xmlns:a16="http://schemas.microsoft.com/office/drawing/2014/main" id="{83DBC8D2-8AFC-2E42-AD8C-783A73ACD5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1576" y="489118"/>
            <a:ext cx="4782754" cy="5466007"/>
          </a:xfrm>
          <a:prstGeom prst="rect">
            <a:avLst/>
          </a:prstGeom>
        </p:spPr>
      </p:pic>
      <p:sp>
        <p:nvSpPr>
          <p:cNvPr id="16"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5619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11A21BA-92B2-49F2-97DE-F279B9E4A288}"/>
              </a:ext>
            </a:extLst>
          </p:cNvPr>
          <p:cNvSpPr>
            <a:spLocks noGrp="1"/>
          </p:cNvSpPr>
          <p:nvPr>
            <p:ph type="title"/>
          </p:nvPr>
        </p:nvSpPr>
        <p:spPr>
          <a:xfrm>
            <a:off x="643467" y="321734"/>
            <a:ext cx="10905066" cy="1135737"/>
          </a:xfrm>
        </p:spPr>
        <p:txBody>
          <a:bodyPr>
            <a:normAutofit/>
          </a:bodyPr>
          <a:lstStyle/>
          <a:p>
            <a:r>
              <a:rPr lang="en-US" sz="3600"/>
              <a:t>Reflection </a:t>
            </a:r>
          </a:p>
        </p:txBody>
      </p:sp>
      <p:sp>
        <p:nvSpPr>
          <p:cNvPr id="3" name="Content Placeholder 2">
            <a:extLst>
              <a:ext uri="{FF2B5EF4-FFF2-40B4-BE49-F238E27FC236}">
                <a16:creationId xmlns:a16="http://schemas.microsoft.com/office/drawing/2014/main" id="{E7AEE7B6-61A7-40CD-98D1-8D088B36689F}"/>
              </a:ext>
            </a:extLst>
          </p:cNvPr>
          <p:cNvSpPr>
            <a:spLocks noGrp="1"/>
          </p:cNvSpPr>
          <p:nvPr>
            <p:ph idx="1"/>
          </p:nvPr>
        </p:nvSpPr>
        <p:spPr>
          <a:xfrm>
            <a:off x="643468" y="1782981"/>
            <a:ext cx="4981093" cy="4393982"/>
          </a:xfrm>
        </p:spPr>
        <p:txBody>
          <a:bodyPr>
            <a:normAutofit/>
          </a:bodyPr>
          <a:lstStyle/>
          <a:p>
            <a:r>
              <a:rPr lang="en-GB" dirty="0"/>
              <a:t>Would anyone like to share or talk about their habitat?</a:t>
            </a:r>
          </a:p>
          <a:p>
            <a:endParaRPr lang="en-GB" sz="2000" dirty="0"/>
          </a:p>
          <a:p>
            <a:endParaRPr lang="en-GB" sz="2000" dirty="0"/>
          </a:p>
        </p:txBody>
      </p:sp>
      <p:grpSp>
        <p:nvGrpSpPr>
          <p:cNvPr id="19" name="Group 11">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3" name="Isosceles Triangle 1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7" name="Rectangle 16">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 name="Picture 11" descr="Shape&#10;&#10;Description automatically generated">
            <a:extLst>
              <a:ext uri="{FF2B5EF4-FFF2-40B4-BE49-F238E27FC236}">
                <a16:creationId xmlns:a16="http://schemas.microsoft.com/office/drawing/2014/main" id="{70BED6A5-3FBD-6E47-886D-8F11756A7E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6535" y="848846"/>
            <a:ext cx="4782754" cy="5466007"/>
          </a:xfrm>
          <a:prstGeom prst="rect">
            <a:avLst/>
          </a:prstGeom>
        </p:spPr>
      </p:pic>
    </p:spTree>
    <p:extLst>
      <p:ext uri="{BB962C8B-B14F-4D97-AF65-F5344CB8AC3E}">
        <p14:creationId xmlns:p14="http://schemas.microsoft.com/office/powerpoint/2010/main" val="3395996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4b2b1f2-60e9-4873-a720-0da2f5bde98a" xsi:nil="true"/>
    <lcf76f155ced4ddcb4097134ff3c332f xmlns="c219d832-1076-4c15-87a4-e4c3e333e23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0D91880074CB14897C8BA1AE849FA9F" ma:contentTypeVersion="16" ma:contentTypeDescription="Create a new document." ma:contentTypeScope="" ma:versionID="2c8d2e1d067c9c9d7e172d65e12c708a">
  <xsd:schema xmlns:xsd="http://www.w3.org/2001/XMLSchema" xmlns:xs="http://www.w3.org/2001/XMLSchema" xmlns:p="http://schemas.microsoft.com/office/2006/metadata/properties" xmlns:ns2="c219d832-1076-4c15-87a4-e4c3e333e237" xmlns:ns3="24b2b1f2-60e9-4873-a720-0da2f5bde98a" targetNamespace="http://schemas.microsoft.com/office/2006/metadata/properties" ma:root="true" ma:fieldsID="b012ba9f9dc633e7b947ede477b565df" ns2:_="" ns3:_="">
    <xsd:import namespace="c219d832-1076-4c15-87a4-e4c3e333e237"/>
    <xsd:import namespace="24b2b1f2-60e9-4873-a720-0da2f5bde9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9d832-1076-4c15-87a4-e4c3e333e2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Length (seconds)"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5e541be-4f37-4b9a-b471-5b1376dc29e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4b2b1f2-60e9-4873-a720-0da2f5bde9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3580514-b8a0-4fbd-b699-9e632a843849}" ma:internalName="TaxCatchAll" ma:showField="CatchAllData" ma:web="24b2b1f2-60e9-4873-a720-0da2f5bde9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538E5E-3500-4ED3-946D-B30B2CE51823}">
  <ds:schemaRefs>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schemas.microsoft.com/office/2006/documentManagement/types"/>
    <ds:schemaRef ds:uri="24b2b1f2-60e9-4873-a720-0da2f5bde98a"/>
    <ds:schemaRef ds:uri="c219d832-1076-4c15-87a4-e4c3e333e237"/>
    <ds:schemaRef ds:uri="http://purl.org/dc/dcmitype/"/>
  </ds:schemaRefs>
</ds:datastoreItem>
</file>

<file path=customXml/itemProps2.xml><?xml version="1.0" encoding="utf-8"?>
<ds:datastoreItem xmlns:ds="http://schemas.openxmlformats.org/officeDocument/2006/customXml" ds:itemID="{3821A201-5921-493D-B7B2-43A01E68489C}">
  <ds:schemaRefs>
    <ds:schemaRef ds:uri="http://schemas.microsoft.com/sharepoint/v3/contenttype/forms"/>
  </ds:schemaRefs>
</ds:datastoreItem>
</file>

<file path=customXml/itemProps3.xml><?xml version="1.0" encoding="utf-8"?>
<ds:datastoreItem xmlns:ds="http://schemas.openxmlformats.org/officeDocument/2006/customXml" ds:itemID="{09B26630-06B9-4825-B7CA-08AF53CBD0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19d832-1076-4c15-87a4-e4c3e333e237"/>
    <ds:schemaRef ds:uri="24b2b1f2-60e9-4873-a720-0da2f5bde9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127</TotalTime>
  <Words>890</Words>
  <Application>Microsoft Office PowerPoint</Application>
  <PresentationFormat>Widescreen</PresentationFormat>
  <Paragraphs>71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In this lesson students will: </vt:lpstr>
      <vt:lpstr>PowerPoint Presentation</vt:lpstr>
      <vt:lpstr>PowerPoint Presentation</vt:lpstr>
      <vt:lpstr>Discussion</vt:lpstr>
      <vt:lpstr>Think. Pair. Share</vt:lpstr>
      <vt:lpstr>Your Body Habitat</vt:lpstr>
      <vt:lpstr>Reflection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Hollis</dc:creator>
  <cp:lastModifiedBy>Sara Ossama Hassan Ibrahim</cp:lastModifiedBy>
  <cp:revision>19</cp:revision>
  <dcterms:created xsi:type="dcterms:W3CDTF">2020-08-28T16:08:04Z</dcterms:created>
  <dcterms:modified xsi:type="dcterms:W3CDTF">2023-02-24T04:49:50Z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0x010100B0D91880074CB14897C8BA1AE849FA9F</vt:lpwstr>
  </property>
</Properties>
</file>