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615" r:id="rId5"/>
    <p:sldId id="594" r:id="rId6"/>
    <p:sldId id="595" r:id="rId7"/>
    <p:sldId id="613" r:id="rId8"/>
    <p:sldId id="608" r:id="rId9"/>
    <p:sldId id="610" r:id="rId10"/>
    <p:sldId id="612"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A7C0"/>
    <a:srgbClr val="02687D"/>
    <a:srgbClr val="AFE0E5"/>
    <a:srgbClr val="1FBFDB"/>
    <a:srgbClr val="59C8E3"/>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2" autoAdjust="0"/>
    <p:restoredTop sz="62500" autoAdjust="0"/>
  </p:normalViewPr>
  <p:slideViewPr>
    <p:cSldViewPr snapToGrid="0">
      <p:cViewPr varScale="1">
        <p:scale>
          <a:sx n="56" d="100"/>
          <a:sy n="56" d="100"/>
        </p:scale>
        <p:origin x="17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E4DC5-B478-4990-8067-C18BAAB8325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E507FAA-8E53-4230-8F66-6935E3DF430D}">
      <dgm:prSet custT="1"/>
      <dgm:spPr/>
      <dgm:t>
        <a:bodyPr/>
        <a:lstStyle/>
        <a:p>
          <a:pPr algn="ctr"/>
          <a:r>
            <a:rPr lang="en-GB" sz="3600" b="1" dirty="0"/>
            <a:t>Friends/Peers</a:t>
          </a:r>
          <a:endParaRPr lang="en-US" sz="3600" dirty="0"/>
        </a:p>
      </dgm:t>
    </dgm:pt>
    <dgm:pt modelId="{B39C9FF5-C6EF-40ED-9346-C80E078FB573}" type="parTrans" cxnId="{C61434AC-DDC5-4F64-8B1D-68AB55E640A9}">
      <dgm:prSet/>
      <dgm:spPr/>
      <dgm:t>
        <a:bodyPr/>
        <a:lstStyle/>
        <a:p>
          <a:endParaRPr lang="en-US"/>
        </a:p>
      </dgm:t>
    </dgm:pt>
    <dgm:pt modelId="{77D35D8D-15FF-4EBF-B33D-EBBAD40DE7D6}" type="sibTrans" cxnId="{C61434AC-DDC5-4F64-8B1D-68AB55E640A9}">
      <dgm:prSet/>
      <dgm:spPr/>
      <dgm:t>
        <a:bodyPr/>
        <a:lstStyle/>
        <a:p>
          <a:endParaRPr lang="en-US"/>
        </a:p>
      </dgm:t>
    </dgm:pt>
    <dgm:pt modelId="{34A0F080-4DD5-4189-94D1-EEADC075F7FC}">
      <dgm:prSet custT="1"/>
      <dgm:spPr/>
      <dgm:t>
        <a:bodyPr/>
        <a:lstStyle/>
        <a:p>
          <a:pPr algn="ctr"/>
          <a:r>
            <a:rPr lang="en-GB" sz="2400" b="1" dirty="0"/>
            <a:t>Parents/Guardians, Brothers and Sisters, Relatives (cousins, aunt/uncles, grandparents, etc)</a:t>
          </a:r>
          <a:endParaRPr lang="en-US" sz="2400" dirty="0"/>
        </a:p>
      </dgm:t>
    </dgm:pt>
    <dgm:pt modelId="{8307375B-01DC-4195-B08D-AE61AC2B98F6}" type="parTrans" cxnId="{0AC92ABD-C303-4C41-B2E4-3F769A721CBE}">
      <dgm:prSet/>
      <dgm:spPr/>
      <dgm:t>
        <a:bodyPr/>
        <a:lstStyle/>
        <a:p>
          <a:endParaRPr lang="en-US"/>
        </a:p>
      </dgm:t>
    </dgm:pt>
    <dgm:pt modelId="{D41D65A8-4C5B-443D-87BC-3424F364D89D}" type="sibTrans" cxnId="{0AC92ABD-C303-4C41-B2E4-3F769A721CBE}">
      <dgm:prSet/>
      <dgm:spPr/>
      <dgm:t>
        <a:bodyPr/>
        <a:lstStyle/>
        <a:p>
          <a:endParaRPr lang="en-US"/>
        </a:p>
      </dgm:t>
    </dgm:pt>
    <dgm:pt modelId="{CF3E4423-D4B1-424B-A39E-0BBA8F3B1043}">
      <dgm:prSet custT="1"/>
      <dgm:spPr/>
      <dgm:t>
        <a:bodyPr/>
        <a:lstStyle/>
        <a:p>
          <a:pPr algn="ctr"/>
          <a:r>
            <a:rPr lang="en-GB" sz="3200" b="1" dirty="0"/>
            <a:t>Teachers, Mentor/Other Adult</a:t>
          </a:r>
          <a:endParaRPr lang="en-US" sz="3200" dirty="0"/>
        </a:p>
      </dgm:t>
    </dgm:pt>
    <dgm:pt modelId="{85F569F7-A803-4451-8095-D8C15619F7A2}" type="parTrans" cxnId="{DAD5FDBA-0BD5-4741-BDD2-2AD1E847FB46}">
      <dgm:prSet/>
      <dgm:spPr/>
      <dgm:t>
        <a:bodyPr/>
        <a:lstStyle/>
        <a:p>
          <a:endParaRPr lang="en-US"/>
        </a:p>
      </dgm:t>
    </dgm:pt>
    <dgm:pt modelId="{7CBFFB9C-CE81-4113-BA84-7DAE28505E8D}" type="sibTrans" cxnId="{DAD5FDBA-0BD5-4741-BDD2-2AD1E847FB46}">
      <dgm:prSet/>
      <dgm:spPr/>
      <dgm:t>
        <a:bodyPr/>
        <a:lstStyle/>
        <a:p>
          <a:endParaRPr lang="en-US"/>
        </a:p>
      </dgm:t>
    </dgm:pt>
    <dgm:pt modelId="{4D8DB0ED-3178-4BF6-A9A5-53C475DDFC1E}">
      <dgm:prSet custT="1"/>
      <dgm:spPr/>
      <dgm:t>
        <a:bodyPr/>
        <a:lstStyle/>
        <a:p>
          <a:pPr algn="ctr"/>
          <a:r>
            <a:rPr lang="en-GB" sz="3200" b="1" dirty="0"/>
            <a:t>Media (TV, movies)</a:t>
          </a:r>
          <a:endParaRPr lang="en-US" sz="3200" dirty="0"/>
        </a:p>
      </dgm:t>
    </dgm:pt>
    <dgm:pt modelId="{345EE4C0-6989-4D7D-AB4C-3D058C387172}" type="parTrans" cxnId="{82900363-5215-42B3-876F-FFA28ACE6A53}">
      <dgm:prSet/>
      <dgm:spPr/>
      <dgm:t>
        <a:bodyPr/>
        <a:lstStyle/>
        <a:p>
          <a:endParaRPr lang="en-US"/>
        </a:p>
      </dgm:t>
    </dgm:pt>
    <dgm:pt modelId="{73DD0054-D835-4607-98A8-98F201134DE0}" type="sibTrans" cxnId="{82900363-5215-42B3-876F-FFA28ACE6A53}">
      <dgm:prSet/>
      <dgm:spPr/>
      <dgm:t>
        <a:bodyPr/>
        <a:lstStyle/>
        <a:p>
          <a:endParaRPr lang="en-US"/>
        </a:p>
      </dgm:t>
    </dgm:pt>
    <dgm:pt modelId="{02D58DCA-FB1B-479F-8050-0478081DB370}">
      <dgm:prSet custT="1"/>
      <dgm:spPr/>
      <dgm:t>
        <a:bodyPr/>
        <a:lstStyle/>
        <a:p>
          <a:pPr algn="ctr"/>
          <a:r>
            <a:rPr lang="en-GB" sz="4000" b="1" dirty="0"/>
            <a:t>Me</a:t>
          </a:r>
          <a:endParaRPr lang="en-US" sz="2100" dirty="0"/>
        </a:p>
      </dgm:t>
    </dgm:pt>
    <dgm:pt modelId="{F3C70332-7196-4529-920A-3F4DF5C66172}" type="parTrans" cxnId="{90893C33-455D-43DA-9FC7-4A1A8F2C8649}">
      <dgm:prSet/>
      <dgm:spPr/>
      <dgm:t>
        <a:bodyPr/>
        <a:lstStyle/>
        <a:p>
          <a:endParaRPr lang="en-US"/>
        </a:p>
      </dgm:t>
    </dgm:pt>
    <dgm:pt modelId="{B604D29D-0388-4AF7-97CD-CD18FB128581}" type="sibTrans" cxnId="{90893C33-455D-43DA-9FC7-4A1A8F2C8649}">
      <dgm:prSet/>
      <dgm:spPr/>
      <dgm:t>
        <a:bodyPr/>
        <a:lstStyle/>
        <a:p>
          <a:endParaRPr lang="en-US"/>
        </a:p>
      </dgm:t>
    </dgm:pt>
    <dgm:pt modelId="{296579F6-62C3-43BF-A7FB-B6FD819EAB0B}" type="pres">
      <dgm:prSet presAssocID="{DE5E4DC5-B478-4990-8067-C18BAAB83255}" presName="vert0" presStyleCnt="0">
        <dgm:presLayoutVars>
          <dgm:dir/>
          <dgm:animOne val="branch"/>
          <dgm:animLvl val="lvl"/>
        </dgm:presLayoutVars>
      </dgm:prSet>
      <dgm:spPr/>
    </dgm:pt>
    <dgm:pt modelId="{12862C72-2572-4C82-BA62-512E7A5FFD9E}" type="pres">
      <dgm:prSet presAssocID="{2E507FAA-8E53-4230-8F66-6935E3DF430D}" presName="thickLine" presStyleLbl="alignNode1" presStyleIdx="0" presStyleCnt="5"/>
      <dgm:spPr/>
    </dgm:pt>
    <dgm:pt modelId="{2C4CB876-2E26-4D42-B73F-AA2D0CC3CA46}" type="pres">
      <dgm:prSet presAssocID="{2E507FAA-8E53-4230-8F66-6935E3DF430D}" presName="horz1" presStyleCnt="0"/>
      <dgm:spPr/>
    </dgm:pt>
    <dgm:pt modelId="{930491B5-D050-4C2E-9F1E-8A4CB3A40975}" type="pres">
      <dgm:prSet presAssocID="{2E507FAA-8E53-4230-8F66-6935E3DF430D}" presName="tx1" presStyleLbl="revTx" presStyleIdx="0" presStyleCnt="5"/>
      <dgm:spPr/>
    </dgm:pt>
    <dgm:pt modelId="{0DD2C7B6-85F7-4591-87AC-E946EB962C89}" type="pres">
      <dgm:prSet presAssocID="{2E507FAA-8E53-4230-8F66-6935E3DF430D}" presName="vert1" presStyleCnt="0"/>
      <dgm:spPr/>
    </dgm:pt>
    <dgm:pt modelId="{DDB188BB-80F2-499F-A616-1D4AE4B1292E}" type="pres">
      <dgm:prSet presAssocID="{34A0F080-4DD5-4189-94D1-EEADC075F7FC}" presName="thickLine" presStyleLbl="alignNode1" presStyleIdx="1" presStyleCnt="5"/>
      <dgm:spPr/>
    </dgm:pt>
    <dgm:pt modelId="{4F9300CD-7F15-4EAC-911F-5059065726C6}" type="pres">
      <dgm:prSet presAssocID="{34A0F080-4DD5-4189-94D1-EEADC075F7FC}" presName="horz1" presStyleCnt="0"/>
      <dgm:spPr/>
    </dgm:pt>
    <dgm:pt modelId="{CEAB506B-87FD-478C-9205-E2891B7DEC07}" type="pres">
      <dgm:prSet presAssocID="{34A0F080-4DD5-4189-94D1-EEADC075F7FC}" presName="tx1" presStyleLbl="revTx" presStyleIdx="1" presStyleCnt="5"/>
      <dgm:spPr/>
    </dgm:pt>
    <dgm:pt modelId="{DF4F07C5-C0DB-4F89-9209-FEF207D6C1B5}" type="pres">
      <dgm:prSet presAssocID="{34A0F080-4DD5-4189-94D1-EEADC075F7FC}" presName="vert1" presStyleCnt="0"/>
      <dgm:spPr/>
    </dgm:pt>
    <dgm:pt modelId="{B70523B3-0A22-474E-88E8-2C386ADAC991}" type="pres">
      <dgm:prSet presAssocID="{CF3E4423-D4B1-424B-A39E-0BBA8F3B1043}" presName="thickLine" presStyleLbl="alignNode1" presStyleIdx="2" presStyleCnt="5"/>
      <dgm:spPr/>
    </dgm:pt>
    <dgm:pt modelId="{8CCD69F9-9AA5-42A6-A4DD-49443B85F02A}" type="pres">
      <dgm:prSet presAssocID="{CF3E4423-D4B1-424B-A39E-0BBA8F3B1043}" presName="horz1" presStyleCnt="0"/>
      <dgm:spPr/>
    </dgm:pt>
    <dgm:pt modelId="{BC747946-1B02-4A7A-BA82-5BB841B703BE}" type="pres">
      <dgm:prSet presAssocID="{CF3E4423-D4B1-424B-A39E-0BBA8F3B1043}" presName="tx1" presStyleLbl="revTx" presStyleIdx="2" presStyleCnt="5"/>
      <dgm:spPr/>
    </dgm:pt>
    <dgm:pt modelId="{E6DE79F6-93B0-4B6E-A559-ADD54E9A0DD8}" type="pres">
      <dgm:prSet presAssocID="{CF3E4423-D4B1-424B-A39E-0BBA8F3B1043}" presName="vert1" presStyleCnt="0"/>
      <dgm:spPr/>
    </dgm:pt>
    <dgm:pt modelId="{6AAE15C5-2E38-4B03-8C44-AA30B2351902}" type="pres">
      <dgm:prSet presAssocID="{4D8DB0ED-3178-4BF6-A9A5-53C475DDFC1E}" presName="thickLine" presStyleLbl="alignNode1" presStyleIdx="3" presStyleCnt="5"/>
      <dgm:spPr/>
    </dgm:pt>
    <dgm:pt modelId="{E1930EEF-D5D5-411A-A588-5291AEE2BBBF}" type="pres">
      <dgm:prSet presAssocID="{4D8DB0ED-3178-4BF6-A9A5-53C475DDFC1E}" presName="horz1" presStyleCnt="0"/>
      <dgm:spPr/>
    </dgm:pt>
    <dgm:pt modelId="{D13AA9D0-FDB5-4135-B1AB-529A2734476D}" type="pres">
      <dgm:prSet presAssocID="{4D8DB0ED-3178-4BF6-A9A5-53C475DDFC1E}" presName="tx1" presStyleLbl="revTx" presStyleIdx="3" presStyleCnt="5"/>
      <dgm:spPr/>
    </dgm:pt>
    <dgm:pt modelId="{F2ECD8C9-6B3C-4027-8644-58CCC331BAD4}" type="pres">
      <dgm:prSet presAssocID="{4D8DB0ED-3178-4BF6-A9A5-53C475DDFC1E}" presName="vert1" presStyleCnt="0"/>
      <dgm:spPr/>
    </dgm:pt>
    <dgm:pt modelId="{85FAE32F-E6B7-4230-917D-511C038197D3}" type="pres">
      <dgm:prSet presAssocID="{02D58DCA-FB1B-479F-8050-0478081DB370}" presName="thickLine" presStyleLbl="alignNode1" presStyleIdx="4" presStyleCnt="5"/>
      <dgm:spPr/>
    </dgm:pt>
    <dgm:pt modelId="{31249F01-C308-4741-B8FA-488C45F5F5AF}" type="pres">
      <dgm:prSet presAssocID="{02D58DCA-FB1B-479F-8050-0478081DB370}" presName="horz1" presStyleCnt="0"/>
      <dgm:spPr/>
    </dgm:pt>
    <dgm:pt modelId="{D8EE9EDC-060C-4CA0-B495-A3BB60493087}" type="pres">
      <dgm:prSet presAssocID="{02D58DCA-FB1B-479F-8050-0478081DB370}" presName="tx1" presStyleLbl="revTx" presStyleIdx="4" presStyleCnt="5"/>
      <dgm:spPr/>
    </dgm:pt>
    <dgm:pt modelId="{822D101F-B074-45CD-91EA-3EC35F0262FB}" type="pres">
      <dgm:prSet presAssocID="{02D58DCA-FB1B-479F-8050-0478081DB370}" presName="vert1" presStyleCnt="0"/>
      <dgm:spPr/>
    </dgm:pt>
  </dgm:ptLst>
  <dgm:cxnLst>
    <dgm:cxn modelId="{D9EFBB17-EBFC-4FBF-9E43-328BDD7531D9}" type="presOf" srcId="{02D58DCA-FB1B-479F-8050-0478081DB370}" destId="{D8EE9EDC-060C-4CA0-B495-A3BB60493087}" srcOrd="0" destOrd="0" presId="urn:microsoft.com/office/officeart/2008/layout/LinedList"/>
    <dgm:cxn modelId="{90893C33-455D-43DA-9FC7-4A1A8F2C8649}" srcId="{DE5E4DC5-B478-4990-8067-C18BAAB83255}" destId="{02D58DCA-FB1B-479F-8050-0478081DB370}" srcOrd="4" destOrd="0" parTransId="{F3C70332-7196-4529-920A-3F4DF5C66172}" sibTransId="{B604D29D-0388-4AF7-97CD-CD18FB128581}"/>
    <dgm:cxn modelId="{A82D505B-97EF-4095-87BF-D090262800CB}" type="presOf" srcId="{34A0F080-4DD5-4189-94D1-EEADC075F7FC}" destId="{CEAB506B-87FD-478C-9205-E2891B7DEC07}" srcOrd="0" destOrd="0" presId="urn:microsoft.com/office/officeart/2008/layout/LinedList"/>
    <dgm:cxn modelId="{82900363-5215-42B3-876F-FFA28ACE6A53}" srcId="{DE5E4DC5-B478-4990-8067-C18BAAB83255}" destId="{4D8DB0ED-3178-4BF6-A9A5-53C475DDFC1E}" srcOrd="3" destOrd="0" parTransId="{345EE4C0-6989-4D7D-AB4C-3D058C387172}" sibTransId="{73DD0054-D835-4607-98A8-98F201134DE0}"/>
    <dgm:cxn modelId="{2AE80F76-0EA8-4E42-B0C6-89B7A138950D}" type="presOf" srcId="{2E507FAA-8E53-4230-8F66-6935E3DF430D}" destId="{930491B5-D050-4C2E-9F1E-8A4CB3A40975}" srcOrd="0" destOrd="0" presId="urn:microsoft.com/office/officeart/2008/layout/LinedList"/>
    <dgm:cxn modelId="{B023BEA4-E830-4D96-8219-38A903DD58DA}" type="presOf" srcId="{CF3E4423-D4B1-424B-A39E-0BBA8F3B1043}" destId="{BC747946-1B02-4A7A-BA82-5BB841B703BE}" srcOrd="0" destOrd="0" presId="urn:microsoft.com/office/officeart/2008/layout/LinedList"/>
    <dgm:cxn modelId="{C61434AC-DDC5-4F64-8B1D-68AB55E640A9}" srcId="{DE5E4DC5-B478-4990-8067-C18BAAB83255}" destId="{2E507FAA-8E53-4230-8F66-6935E3DF430D}" srcOrd="0" destOrd="0" parTransId="{B39C9FF5-C6EF-40ED-9346-C80E078FB573}" sibTransId="{77D35D8D-15FF-4EBF-B33D-EBBAD40DE7D6}"/>
    <dgm:cxn modelId="{DAD5FDBA-0BD5-4741-BDD2-2AD1E847FB46}" srcId="{DE5E4DC5-B478-4990-8067-C18BAAB83255}" destId="{CF3E4423-D4B1-424B-A39E-0BBA8F3B1043}" srcOrd="2" destOrd="0" parTransId="{85F569F7-A803-4451-8095-D8C15619F7A2}" sibTransId="{7CBFFB9C-CE81-4113-BA84-7DAE28505E8D}"/>
    <dgm:cxn modelId="{0AC92ABD-C303-4C41-B2E4-3F769A721CBE}" srcId="{DE5E4DC5-B478-4990-8067-C18BAAB83255}" destId="{34A0F080-4DD5-4189-94D1-EEADC075F7FC}" srcOrd="1" destOrd="0" parTransId="{8307375B-01DC-4195-B08D-AE61AC2B98F6}" sibTransId="{D41D65A8-4C5B-443D-87BC-3424F364D89D}"/>
    <dgm:cxn modelId="{4CBF94F5-FABF-4504-9F8C-6B34DB6E8DCD}" type="presOf" srcId="{4D8DB0ED-3178-4BF6-A9A5-53C475DDFC1E}" destId="{D13AA9D0-FDB5-4135-B1AB-529A2734476D}" srcOrd="0" destOrd="0" presId="urn:microsoft.com/office/officeart/2008/layout/LinedList"/>
    <dgm:cxn modelId="{546716FC-3E5F-4E07-9378-BAC51FB3A1C6}" type="presOf" srcId="{DE5E4DC5-B478-4990-8067-C18BAAB83255}" destId="{296579F6-62C3-43BF-A7FB-B6FD819EAB0B}" srcOrd="0" destOrd="0" presId="urn:microsoft.com/office/officeart/2008/layout/LinedList"/>
    <dgm:cxn modelId="{1FE4A79F-BA1D-40FC-9A84-6C82CE3A37DF}" type="presParOf" srcId="{296579F6-62C3-43BF-A7FB-B6FD819EAB0B}" destId="{12862C72-2572-4C82-BA62-512E7A5FFD9E}" srcOrd="0" destOrd="0" presId="urn:microsoft.com/office/officeart/2008/layout/LinedList"/>
    <dgm:cxn modelId="{160AFD78-87E6-457A-BB58-CFE3182409EA}" type="presParOf" srcId="{296579F6-62C3-43BF-A7FB-B6FD819EAB0B}" destId="{2C4CB876-2E26-4D42-B73F-AA2D0CC3CA46}" srcOrd="1" destOrd="0" presId="urn:microsoft.com/office/officeart/2008/layout/LinedList"/>
    <dgm:cxn modelId="{017ADB33-0107-4570-8524-F20EFA7B94BB}" type="presParOf" srcId="{2C4CB876-2E26-4D42-B73F-AA2D0CC3CA46}" destId="{930491B5-D050-4C2E-9F1E-8A4CB3A40975}" srcOrd="0" destOrd="0" presId="urn:microsoft.com/office/officeart/2008/layout/LinedList"/>
    <dgm:cxn modelId="{BE1C7F54-E44D-4591-B55E-9C9268E27C2E}" type="presParOf" srcId="{2C4CB876-2E26-4D42-B73F-AA2D0CC3CA46}" destId="{0DD2C7B6-85F7-4591-87AC-E946EB962C89}" srcOrd="1" destOrd="0" presId="urn:microsoft.com/office/officeart/2008/layout/LinedList"/>
    <dgm:cxn modelId="{A48E349C-9FDF-4193-823D-92CEA3FD6773}" type="presParOf" srcId="{296579F6-62C3-43BF-A7FB-B6FD819EAB0B}" destId="{DDB188BB-80F2-499F-A616-1D4AE4B1292E}" srcOrd="2" destOrd="0" presId="urn:microsoft.com/office/officeart/2008/layout/LinedList"/>
    <dgm:cxn modelId="{301DDCA8-675D-4472-96E2-9DEBCDB6BD84}" type="presParOf" srcId="{296579F6-62C3-43BF-A7FB-B6FD819EAB0B}" destId="{4F9300CD-7F15-4EAC-911F-5059065726C6}" srcOrd="3" destOrd="0" presId="urn:microsoft.com/office/officeart/2008/layout/LinedList"/>
    <dgm:cxn modelId="{86C30862-16F0-4B4B-848E-343C7B3D15A9}" type="presParOf" srcId="{4F9300CD-7F15-4EAC-911F-5059065726C6}" destId="{CEAB506B-87FD-478C-9205-E2891B7DEC07}" srcOrd="0" destOrd="0" presId="urn:microsoft.com/office/officeart/2008/layout/LinedList"/>
    <dgm:cxn modelId="{E4545DF3-DE77-4F45-958B-CBDAEFD5913F}" type="presParOf" srcId="{4F9300CD-7F15-4EAC-911F-5059065726C6}" destId="{DF4F07C5-C0DB-4F89-9209-FEF207D6C1B5}" srcOrd="1" destOrd="0" presId="urn:microsoft.com/office/officeart/2008/layout/LinedList"/>
    <dgm:cxn modelId="{6EE8A9AF-1D7C-4419-AA23-8B5784339390}" type="presParOf" srcId="{296579F6-62C3-43BF-A7FB-B6FD819EAB0B}" destId="{B70523B3-0A22-474E-88E8-2C386ADAC991}" srcOrd="4" destOrd="0" presId="urn:microsoft.com/office/officeart/2008/layout/LinedList"/>
    <dgm:cxn modelId="{1052AB7C-1561-4C3D-9DA7-698A433A7A33}" type="presParOf" srcId="{296579F6-62C3-43BF-A7FB-B6FD819EAB0B}" destId="{8CCD69F9-9AA5-42A6-A4DD-49443B85F02A}" srcOrd="5" destOrd="0" presId="urn:microsoft.com/office/officeart/2008/layout/LinedList"/>
    <dgm:cxn modelId="{A7081C4C-31F3-4302-A979-01CA3911E97D}" type="presParOf" srcId="{8CCD69F9-9AA5-42A6-A4DD-49443B85F02A}" destId="{BC747946-1B02-4A7A-BA82-5BB841B703BE}" srcOrd="0" destOrd="0" presId="urn:microsoft.com/office/officeart/2008/layout/LinedList"/>
    <dgm:cxn modelId="{DE1AD38F-F9C7-4464-A601-50D74FB3D128}" type="presParOf" srcId="{8CCD69F9-9AA5-42A6-A4DD-49443B85F02A}" destId="{E6DE79F6-93B0-4B6E-A559-ADD54E9A0DD8}" srcOrd="1" destOrd="0" presId="urn:microsoft.com/office/officeart/2008/layout/LinedList"/>
    <dgm:cxn modelId="{66FE10AB-5425-48DE-9EC5-D9503FB15AB3}" type="presParOf" srcId="{296579F6-62C3-43BF-A7FB-B6FD819EAB0B}" destId="{6AAE15C5-2E38-4B03-8C44-AA30B2351902}" srcOrd="6" destOrd="0" presId="urn:microsoft.com/office/officeart/2008/layout/LinedList"/>
    <dgm:cxn modelId="{05E4001D-A012-4430-8AF1-37F6CC4F30AB}" type="presParOf" srcId="{296579F6-62C3-43BF-A7FB-B6FD819EAB0B}" destId="{E1930EEF-D5D5-411A-A588-5291AEE2BBBF}" srcOrd="7" destOrd="0" presId="urn:microsoft.com/office/officeart/2008/layout/LinedList"/>
    <dgm:cxn modelId="{0606C472-4B36-43CC-8A0E-34394F81E9B4}" type="presParOf" srcId="{E1930EEF-D5D5-411A-A588-5291AEE2BBBF}" destId="{D13AA9D0-FDB5-4135-B1AB-529A2734476D}" srcOrd="0" destOrd="0" presId="urn:microsoft.com/office/officeart/2008/layout/LinedList"/>
    <dgm:cxn modelId="{EEB024DD-FD4A-4979-850F-A02EE6288AAD}" type="presParOf" srcId="{E1930EEF-D5D5-411A-A588-5291AEE2BBBF}" destId="{F2ECD8C9-6B3C-4027-8644-58CCC331BAD4}" srcOrd="1" destOrd="0" presId="urn:microsoft.com/office/officeart/2008/layout/LinedList"/>
    <dgm:cxn modelId="{1A5F6D24-DE61-4A9E-A287-D820655BCFC9}" type="presParOf" srcId="{296579F6-62C3-43BF-A7FB-B6FD819EAB0B}" destId="{85FAE32F-E6B7-4230-917D-511C038197D3}" srcOrd="8" destOrd="0" presId="urn:microsoft.com/office/officeart/2008/layout/LinedList"/>
    <dgm:cxn modelId="{51650830-3EEF-427D-8B82-004793A5AD9C}" type="presParOf" srcId="{296579F6-62C3-43BF-A7FB-B6FD819EAB0B}" destId="{31249F01-C308-4741-B8FA-488C45F5F5AF}" srcOrd="9" destOrd="0" presId="urn:microsoft.com/office/officeart/2008/layout/LinedList"/>
    <dgm:cxn modelId="{84736F1A-AEBB-49C7-B4CB-2E16ED7C3BE9}" type="presParOf" srcId="{31249F01-C308-4741-B8FA-488C45F5F5AF}" destId="{D8EE9EDC-060C-4CA0-B495-A3BB60493087}" srcOrd="0" destOrd="0" presId="urn:microsoft.com/office/officeart/2008/layout/LinedList"/>
    <dgm:cxn modelId="{404EE462-E730-4BFC-937F-711203ACD75E}" type="presParOf" srcId="{31249F01-C308-4741-B8FA-488C45F5F5AF}" destId="{822D101F-B074-45CD-91EA-3EC35F0262F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62C72-2572-4C82-BA62-512E7A5FFD9E}">
      <dsp:nvSpPr>
        <dsp:cNvPr id="0" name=""/>
        <dsp:cNvSpPr/>
      </dsp:nvSpPr>
      <dsp:spPr>
        <a:xfrm>
          <a:off x="0" y="837"/>
          <a:ext cx="420272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0491B5-D050-4C2E-9F1E-8A4CB3A40975}">
      <dsp:nvSpPr>
        <dsp:cNvPr id="0" name=""/>
        <dsp:cNvSpPr/>
      </dsp:nvSpPr>
      <dsp:spPr>
        <a:xfrm>
          <a:off x="0" y="837"/>
          <a:ext cx="4202722"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n-GB" sz="3600" b="1" kern="1200" dirty="0"/>
            <a:t>Friends/Peers</a:t>
          </a:r>
          <a:endParaRPr lang="en-US" sz="3600" kern="1200" dirty="0"/>
        </a:p>
      </dsp:txBody>
      <dsp:txXfrm>
        <a:off x="0" y="837"/>
        <a:ext cx="4202722" cy="1371265"/>
      </dsp:txXfrm>
    </dsp:sp>
    <dsp:sp modelId="{DDB188BB-80F2-499F-A616-1D4AE4B1292E}">
      <dsp:nvSpPr>
        <dsp:cNvPr id="0" name=""/>
        <dsp:cNvSpPr/>
      </dsp:nvSpPr>
      <dsp:spPr>
        <a:xfrm>
          <a:off x="0" y="1372102"/>
          <a:ext cx="420272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B506B-87FD-478C-9205-E2891B7DEC07}">
      <dsp:nvSpPr>
        <dsp:cNvPr id="0" name=""/>
        <dsp:cNvSpPr/>
      </dsp:nvSpPr>
      <dsp:spPr>
        <a:xfrm>
          <a:off x="0" y="1372102"/>
          <a:ext cx="4202722"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b="1" kern="1200" dirty="0"/>
            <a:t>Parents/Guardians, Brothers and Sisters, Relatives (cousins, aunt/uncles, grandparents, etc)</a:t>
          </a:r>
          <a:endParaRPr lang="en-US" sz="2400" kern="1200" dirty="0"/>
        </a:p>
      </dsp:txBody>
      <dsp:txXfrm>
        <a:off x="0" y="1372102"/>
        <a:ext cx="4202722" cy="1371265"/>
      </dsp:txXfrm>
    </dsp:sp>
    <dsp:sp modelId="{B70523B3-0A22-474E-88E8-2C386ADAC991}">
      <dsp:nvSpPr>
        <dsp:cNvPr id="0" name=""/>
        <dsp:cNvSpPr/>
      </dsp:nvSpPr>
      <dsp:spPr>
        <a:xfrm>
          <a:off x="0" y="2743367"/>
          <a:ext cx="420272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747946-1B02-4A7A-BA82-5BB841B703BE}">
      <dsp:nvSpPr>
        <dsp:cNvPr id="0" name=""/>
        <dsp:cNvSpPr/>
      </dsp:nvSpPr>
      <dsp:spPr>
        <a:xfrm>
          <a:off x="0" y="2743367"/>
          <a:ext cx="4202722"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GB" sz="3200" b="1" kern="1200" dirty="0"/>
            <a:t>Teachers, Mentor/Other Adult</a:t>
          </a:r>
          <a:endParaRPr lang="en-US" sz="3200" kern="1200" dirty="0"/>
        </a:p>
      </dsp:txBody>
      <dsp:txXfrm>
        <a:off x="0" y="2743367"/>
        <a:ext cx="4202722" cy="1371265"/>
      </dsp:txXfrm>
    </dsp:sp>
    <dsp:sp modelId="{6AAE15C5-2E38-4B03-8C44-AA30B2351902}">
      <dsp:nvSpPr>
        <dsp:cNvPr id="0" name=""/>
        <dsp:cNvSpPr/>
      </dsp:nvSpPr>
      <dsp:spPr>
        <a:xfrm>
          <a:off x="0" y="4114632"/>
          <a:ext cx="420272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3AA9D0-FDB5-4135-B1AB-529A2734476D}">
      <dsp:nvSpPr>
        <dsp:cNvPr id="0" name=""/>
        <dsp:cNvSpPr/>
      </dsp:nvSpPr>
      <dsp:spPr>
        <a:xfrm>
          <a:off x="0" y="4114632"/>
          <a:ext cx="4202722"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GB" sz="3200" b="1" kern="1200" dirty="0"/>
            <a:t>Media (TV, movies)</a:t>
          </a:r>
          <a:endParaRPr lang="en-US" sz="3200" kern="1200" dirty="0"/>
        </a:p>
      </dsp:txBody>
      <dsp:txXfrm>
        <a:off x="0" y="4114632"/>
        <a:ext cx="4202722" cy="1371265"/>
      </dsp:txXfrm>
    </dsp:sp>
    <dsp:sp modelId="{85FAE32F-E6B7-4230-917D-511C038197D3}">
      <dsp:nvSpPr>
        <dsp:cNvPr id="0" name=""/>
        <dsp:cNvSpPr/>
      </dsp:nvSpPr>
      <dsp:spPr>
        <a:xfrm>
          <a:off x="0" y="5485897"/>
          <a:ext cx="420272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E9EDC-060C-4CA0-B495-A3BB60493087}">
      <dsp:nvSpPr>
        <dsp:cNvPr id="0" name=""/>
        <dsp:cNvSpPr/>
      </dsp:nvSpPr>
      <dsp:spPr>
        <a:xfrm>
          <a:off x="0" y="5485897"/>
          <a:ext cx="4202722"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ctr" defTabSz="1778000">
            <a:lnSpc>
              <a:spcPct val="90000"/>
            </a:lnSpc>
            <a:spcBef>
              <a:spcPct val="0"/>
            </a:spcBef>
            <a:spcAft>
              <a:spcPct val="35000"/>
            </a:spcAft>
            <a:buNone/>
          </a:pPr>
          <a:r>
            <a:rPr lang="en-GB" sz="4000" b="1" kern="1200" dirty="0"/>
            <a:t>Me</a:t>
          </a:r>
          <a:endParaRPr lang="en-US" sz="2100" kern="1200" dirty="0"/>
        </a:p>
      </dsp:txBody>
      <dsp:txXfrm>
        <a:off x="0" y="5485897"/>
        <a:ext cx="4202722" cy="137126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00ED30-8409-437E-B1FE-4BF8DB774C49}" type="datetimeFigureOut">
              <a:rPr lang="en-US" smtClean="0"/>
              <a:t>3/8/2023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03FFBC-E686-4F41-B14D-7FAA4E0A4D4B}" type="slidenum">
              <a:rPr lang="en-US" smtClean="0"/>
              <a:t>‹#›</a:t>
            </a:fld>
            <a:endParaRPr lang="en-US" dirty="0"/>
          </a:p>
        </p:txBody>
      </p:sp>
    </p:spTree>
    <p:extLst>
      <p:ext uri="{BB962C8B-B14F-4D97-AF65-F5344CB8AC3E}">
        <p14:creationId xmlns:p14="http://schemas.microsoft.com/office/powerpoint/2010/main" val="204321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03FFBC-E686-4F41-B14D-7FAA4E0A4D4B}" type="slidenum">
              <a:rPr lang="en-US" smtClean="0"/>
              <a:t>1</a:t>
            </a:fld>
            <a:endParaRPr lang="en-US"/>
          </a:p>
        </p:txBody>
      </p:sp>
    </p:spTree>
    <p:extLst>
      <p:ext uri="{BB962C8B-B14F-4D97-AF65-F5344CB8AC3E}">
        <p14:creationId xmlns:p14="http://schemas.microsoft.com/office/powerpoint/2010/main" val="378072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2</a:t>
            </a:fld>
            <a:endParaRPr lang="en-US" dirty="0"/>
          </a:p>
        </p:txBody>
      </p:sp>
    </p:spTree>
    <p:extLst>
      <p:ext uri="{BB962C8B-B14F-4D97-AF65-F5344CB8AC3E}">
        <p14:creationId xmlns:p14="http://schemas.microsoft.com/office/powerpoint/2010/main" val="363482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Invite student responses - </a:t>
            </a:r>
            <a:r>
              <a:rPr lang="en-GB" sz="1200" dirty="0">
                <a:latin typeface="Helvetica" pitchFamily="2" charset="0"/>
              </a:rPr>
              <a:t>Let the class “pop” with their answers.</a:t>
            </a:r>
            <a:endParaRPr lang="en-GB" sz="1200"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algn="l"/>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3</a:t>
            </a:fld>
            <a:endParaRPr lang="en-US" dirty="0"/>
          </a:p>
        </p:txBody>
      </p:sp>
    </p:spTree>
    <p:extLst>
      <p:ext uri="{BB962C8B-B14F-4D97-AF65-F5344CB8AC3E}">
        <p14:creationId xmlns:p14="http://schemas.microsoft.com/office/powerpoint/2010/main" val="314577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Invite student responses.</a:t>
            </a:r>
          </a:p>
          <a:p>
            <a:pPr algn="l"/>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4</a:t>
            </a:fld>
            <a:endParaRPr lang="en-US" dirty="0"/>
          </a:p>
        </p:txBody>
      </p:sp>
    </p:spTree>
    <p:extLst>
      <p:ext uri="{BB962C8B-B14F-4D97-AF65-F5344CB8AC3E}">
        <p14:creationId xmlns:p14="http://schemas.microsoft.com/office/powerpoint/2010/main" val="238848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latin typeface="ProximaNova-Regular"/>
            </a:endParaRPr>
          </a:p>
        </p:txBody>
      </p:sp>
      <p:sp>
        <p:nvSpPr>
          <p:cNvPr id="4" name="Slide Number Placeholder 3"/>
          <p:cNvSpPr>
            <a:spLocks noGrp="1"/>
          </p:cNvSpPr>
          <p:nvPr>
            <p:ph type="sldNum" sz="quarter" idx="5"/>
          </p:nvPr>
        </p:nvSpPr>
        <p:spPr/>
        <p:txBody>
          <a:bodyPr/>
          <a:lstStyle/>
          <a:p>
            <a:fld id="{A003FFBC-E686-4F41-B14D-7FAA4E0A4D4B}" type="slidenum">
              <a:rPr lang="en-US" smtClean="0"/>
              <a:t>5</a:t>
            </a:fld>
            <a:endParaRPr lang="en-US" dirty="0"/>
          </a:p>
        </p:txBody>
      </p:sp>
    </p:spTree>
    <p:extLst>
      <p:ext uri="{BB962C8B-B14F-4D97-AF65-F5344CB8AC3E}">
        <p14:creationId xmlns:p14="http://schemas.microsoft.com/office/powerpoint/2010/main" val="161738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003FFBC-E686-4F41-B14D-7FAA4E0A4D4B}" type="slidenum">
              <a:rPr lang="en-US" smtClean="0"/>
              <a:t>6</a:t>
            </a:fld>
            <a:endParaRPr lang="en-US" dirty="0"/>
          </a:p>
        </p:txBody>
      </p:sp>
    </p:spTree>
    <p:extLst>
      <p:ext uri="{BB962C8B-B14F-4D97-AF65-F5344CB8AC3E}">
        <p14:creationId xmlns:p14="http://schemas.microsoft.com/office/powerpoint/2010/main" val="2664716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7</a:t>
            </a:fld>
            <a:endParaRPr lang="en-US" dirty="0"/>
          </a:p>
        </p:txBody>
      </p:sp>
    </p:spTree>
    <p:extLst>
      <p:ext uri="{BB962C8B-B14F-4D97-AF65-F5344CB8AC3E}">
        <p14:creationId xmlns:p14="http://schemas.microsoft.com/office/powerpoint/2010/main" val="2535371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1267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7470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8335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25755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2084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9854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0983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78781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405339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13211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3/8/2023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08798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C2520-7E47-43AA-A7E3-767B1948A963}" type="datetimeFigureOut">
              <a:rPr lang="en-US" smtClean="0"/>
              <a:t>3/8/2023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F8F01-7F26-479E-8A87-8CA7C5BA026B}" type="slidenum">
              <a:rPr lang="en-US" smtClean="0"/>
              <a:t>‹#›</a:t>
            </a:fld>
            <a:endParaRPr lang="en-US" dirty="0"/>
          </a:p>
        </p:txBody>
      </p:sp>
    </p:spTree>
    <p:extLst>
      <p:ext uri="{BB962C8B-B14F-4D97-AF65-F5344CB8AC3E}">
        <p14:creationId xmlns:p14="http://schemas.microsoft.com/office/powerpoint/2010/main" val="221028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road, outdoor, street&#10;&#10;Description automatically generated">
            <a:extLst>
              <a:ext uri="{FF2B5EF4-FFF2-40B4-BE49-F238E27FC236}">
                <a16:creationId xmlns:a16="http://schemas.microsoft.com/office/drawing/2014/main" id="{04A18503-3C3E-DD4C-8CA3-DB7C69B2BCD4}"/>
              </a:ext>
            </a:extLst>
          </p:cNvPr>
          <p:cNvPicPr>
            <a:picLocks noChangeAspect="1"/>
          </p:cNvPicPr>
          <p:nvPr/>
        </p:nvPicPr>
        <p:blipFill rotWithShape="1">
          <a:blip r:embed="rId3">
            <a:extLst>
              <a:ext uri="{28A0092B-C50C-407E-A947-70E740481C1C}">
                <a14:useLocalDpi xmlns:a14="http://schemas.microsoft.com/office/drawing/2010/main" val="0"/>
              </a:ext>
            </a:extLst>
          </a:blip>
          <a:srcRect l="2028" r="30" b="17362"/>
          <a:stretch/>
        </p:blipFill>
        <p:spPr>
          <a:xfrm>
            <a:off x="0" y="0"/>
            <a:ext cx="12192000" cy="6858000"/>
          </a:xfrm>
          <a:prstGeom prst="rect">
            <a:avLst/>
          </a:prstGeom>
        </p:spPr>
      </p:pic>
      <p:sp>
        <p:nvSpPr>
          <p:cNvPr id="20" name="Rectangle 19"/>
          <p:cNvSpPr/>
          <p:nvPr/>
        </p:nvSpPr>
        <p:spPr>
          <a:xfrm>
            <a:off x="2580040" y="5198642"/>
            <a:ext cx="6657744" cy="855511"/>
          </a:xfrm>
          <a:prstGeom prst="rect">
            <a:avLst/>
          </a:prstGeom>
          <a:solidFill>
            <a:srgbClr val="262674">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600"/>
          </a:p>
        </p:txBody>
      </p:sp>
      <p:sp>
        <p:nvSpPr>
          <p:cNvPr id="13" name="Rectangle 12">
            <a:extLst>
              <a:ext uri="{FF2B5EF4-FFF2-40B4-BE49-F238E27FC236}">
                <a16:creationId xmlns:a16="http://schemas.microsoft.com/office/drawing/2014/main" id="{45014B83-3FF2-9041-85AD-2446B911CC5C}"/>
              </a:ext>
            </a:extLst>
          </p:cNvPr>
          <p:cNvSpPr/>
          <p:nvPr/>
        </p:nvSpPr>
        <p:spPr>
          <a:xfrm>
            <a:off x="2580040" y="5919531"/>
            <a:ext cx="6657744" cy="645336"/>
          </a:xfrm>
          <a:prstGeom prst="rect">
            <a:avLst/>
          </a:prstGeom>
          <a:solidFill>
            <a:srgbClr val="C00000">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2" name="AutoShape 2" descr="Image result for where are we? How do we get there?"/>
          <p:cNvSpPr>
            <a:spLocks noChangeAspect="1" noChangeArrowheads="1"/>
          </p:cNvSpPr>
          <p:nvPr/>
        </p:nvSpPr>
        <p:spPr bwMode="auto">
          <a:xfrm>
            <a:off x="1521388" y="20763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Logo, company name&#10;&#10;Description automatically generated">
            <a:extLst>
              <a:ext uri="{FF2B5EF4-FFF2-40B4-BE49-F238E27FC236}">
                <a16:creationId xmlns:a16="http://schemas.microsoft.com/office/drawing/2014/main" id="{4AC25D03-DD4C-3F40-9A05-4C96A8B9C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95" r="10109"/>
          <a:stretch/>
        </p:blipFill>
        <p:spPr>
          <a:xfrm>
            <a:off x="8697559" y="293133"/>
            <a:ext cx="3226260" cy="1929653"/>
          </a:xfrm>
          <a:prstGeom prst="rect">
            <a:avLst/>
          </a:prstGeom>
        </p:spPr>
      </p:pic>
      <p:sp>
        <p:nvSpPr>
          <p:cNvPr id="12" name="TextBox 11"/>
          <p:cNvSpPr txBox="1"/>
          <p:nvPr/>
        </p:nvSpPr>
        <p:spPr>
          <a:xfrm>
            <a:off x="1826188" y="5939110"/>
            <a:ext cx="8294629" cy="646331"/>
          </a:xfrm>
          <a:prstGeom prst="rect">
            <a:avLst/>
          </a:prstGeom>
          <a:noFill/>
        </p:spPr>
        <p:txBody>
          <a:bodyPr wrap="square" rtlCol="0">
            <a:spAutoFit/>
          </a:bodyPr>
          <a:lstStyle/>
          <a:p>
            <a:pPr algn="ctr"/>
            <a:r>
              <a:rPr lang="en-GB" sz="3600" b="1" dirty="0">
                <a:solidFill>
                  <a:schemeClr val="bg1"/>
                </a:solidFill>
              </a:rPr>
              <a:t>Our Greatest Influences</a:t>
            </a:r>
          </a:p>
        </p:txBody>
      </p:sp>
      <p:sp>
        <p:nvSpPr>
          <p:cNvPr id="6" name="TextBox 5"/>
          <p:cNvSpPr txBox="1"/>
          <p:nvPr/>
        </p:nvSpPr>
        <p:spPr>
          <a:xfrm>
            <a:off x="3299930" y="5235921"/>
            <a:ext cx="5217964" cy="646331"/>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ASCS </a:t>
            </a:r>
            <a:r>
              <a:rPr lang="en-US" sz="3600" b="1" dirty="0" err="1">
                <a:solidFill>
                  <a:schemeClr val="bg1"/>
                </a:solidFill>
                <a:latin typeface="Century Gothic" panose="020B0502020202020204" pitchFamily="34" charset="0"/>
              </a:rPr>
              <a:t>Nad</a:t>
            </a:r>
            <a:r>
              <a:rPr lang="en-US" sz="3600" b="1" dirty="0">
                <a:solidFill>
                  <a:schemeClr val="bg1"/>
                </a:solidFill>
                <a:latin typeface="Century Gothic" panose="020B0502020202020204" pitchFamily="34" charset="0"/>
              </a:rPr>
              <a:t> Al Sheba</a:t>
            </a:r>
          </a:p>
        </p:txBody>
      </p:sp>
    </p:spTree>
    <p:extLst>
      <p:ext uri="{BB962C8B-B14F-4D97-AF65-F5344CB8AC3E}">
        <p14:creationId xmlns:p14="http://schemas.microsoft.com/office/powerpoint/2010/main" val="176735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DD4D-70F2-4C7E-9AE4-A417EA41C9BF}"/>
              </a:ext>
            </a:extLst>
          </p:cNvPr>
          <p:cNvSpPr>
            <a:spLocks noGrp="1"/>
          </p:cNvSpPr>
          <p:nvPr>
            <p:ph type="title"/>
          </p:nvPr>
        </p:nvSpPr>
        <p:spPr/>
        <p:txBody>
          <a:bodyPr/>
          <a:lstStyle/>
          <a:p>
            <a:r>
              <a:rPr lang="en-US" dirty="0"/>
              <a:t>In this lesson students will </a:t>
            </a:r>
          </a:p>
        </p:txBody>
      </p:sp>
      <p:sp>
        <p:nvSpPr>
          <p:cNvPr id="3" name="Content Placeholder 2">
            <a:extLst>
              <a:ext uri="{FF2B5EF4-FFF2-40B4-BE49-F238E27FC236}">
                <a16:creationId xmlns:a16="http://schemas.microsoft.com/office/drawing/2014/main" id="{83180D49-3FD4-408D-B7BD-FC0E419AB162}"/>
              </a:ext>
            </a:extLst>
          </p:cNvPr>
          <p:cNvSpPr>
            <a:spLocks noGrp="1"/>
          </p:cNvSpPr>
          <p:nvPr>
            <p:ph idx="1"/>
          </p:nvPr>
        </p:nvSpPr>
        <p:spPr>
          <a:xfrm>
            <a:off x="838200" y="2649415"/>
            <a:ext cx="10515600" cy="3527548"/>
          </a:xfrm>
        </p:spPr>
        <p:txBody>
          <a:bodyPr>
            <a:normAutofit/>
          </a:bodyPr>
          <a:lstStyle/>
          <a:p>
            <a:r>
              <a:rPr lang="en-GB" sz="3600" dirty="0"/>
              <a:t>Define influence.</a:t>
            </a:r>
          </a:p>
          <a:p>
            <a:r>
              <a:rPr lang="en-GB" sz="3600" dirty="0"/>
              <a:t>Identify what influences responsible decision making.</a:t>
            </a:r>
          </a:p>
        </p:txBody>
      </p:sp>
    </p:spTree>
    <p:extLst>
      <p:ext uri="{BB962C8B-B14F-4D97-AF65-F5344CB8AC3E}">
        <p14:creationId xmlns:p14="http://schemas.microsoft.com/office/powerpoint/2010/main" val="204589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49188F-3799-44D3-ADAF-1F876400A936}"/>
              </a:ext>
            </a:extLst>
          </p:cNvPr>
          <p:cNvSpPr/>
          <p:nvPr/>
        </p:nvSpPr>
        <p:spPr>
          <a:xfrm>
            <a:off x="2973208" y="183822"/>
            <a:ext cx="5570514" cy="707886"/>
          </a:xfrm>
          <a:prstGeom prst="rect">
            <a:avLst/>
          </a:prstGeom>
          <a:noFill/>
        </p:spPr>
        <p:txBody>
          <a:bodyPr wrap="square" lIns="91440" tIns="45720" rIns="91440" bIns="45720">
            <a:spAutoFit/>
          </a:bodyPr>
          <a:lstStyle/>
          <a:p>
            <a:pPr lvl="1" algn="r"/>
            <a:r>
              <a:rPr lang="en-US" sz="4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What is Responsibility?</a:t>
            </a: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Rectangle 1">
            <a:extLst>
              <a:ext uri="{FF2B5EF4-FFF2-40B4-BE49-F238E27FC236}">
                <a16:creationId xmlns:a16="http://schemas.microsoft.com/office/drawing/2014/main" id="{28CE6ECF-7CC7-3A4E-A42C-3BA537AAC785}"/>
              </a:ext>
            </a:extLst>
          </p:cNvPr>
          <p:cNvSpPr/>
          <p:nvPr/>
        </p:nvSpPr>
        <p:spPr>
          <a:xfrm>
            <a:off x="588974" y="2565709"/>
            <a:ext cx="11014052" cy="3785652"/>
          </a:xfrm>
          <a:prstGeom prst="rect">
            <a:avLst/>
          </a:prstGeom>
        </p:spPr>
        <p:txBody>
          <a:bodyPr wrap="square">
            <a:spAutoFit/>
          </a:bodyPr>
          <a:lstStyle/>
          <a:p>
            <a:r>
              <a:rPr lang="en-GB" sz="2400" dirty="0">
                <a:latin typeface="Helvetica" pitchFamily="2" charset="0"/>
              </a:rPr>
              <a:t>In this unit we are talking about responsibility. In our last lesson, we talked about what this means and some of the things that we are responsible for.</a:t>
            </a:r>
          </a:p>
          <a:p>
            <a:r>
              <a:rPr lang="en-GB" sz="2400" dirty="0">
                <a:latin typeface="Helvetica" pitchFamily="2" charset="0"/>
              </a:rPr>
              <a:t>Let’s do a round of “</a:t>
            </a:r>
            <a:r>
              <a:rPr lang="en-GB" sz="2400" b="1" dirty="0">
                <a:latin typeface="Helvetica" pitchFamily="2" charset="0"/>
              </a:rPr>
              <a:t>popcorn</a:t>
            </a:r>
            <a:r>
              <a:rPr lang="en-GB" sz="2400" dirty="0">
                <a:latin typeface="Helvetica" pitchFamily="2" charset="0"/>
              </a:rPr>
              <a:t>”; one at a time, like kernels popping in a bag of popcorn, let’s call out one thing we are responsible for. </a:t>
            </a:r>
          </a:p>
          <a:p>
            <a:r>
              <a:rPr lang="en-GB" sz="2400" dirty="0">
                <a:latin typeface="Helvetica" pitchFamily="2" charset="0"/>
              </a:rPr>
              <a:t>I will start by saying, “I am responsible for,” and then my responsibility, and then others can randomly “pop” with their contribution, but you don’t have to say, “I am responsible for,” first. If someone speaks when you do, that is okay; sometimes two kernels pop at once! </a:t>
            </a:r>
          </a:p>
          <a:p>
            <a:r>
              <a:rPr lang="en-GB" sz="2400" dirty="0">
                <a:latin typeface="Helvetica" pitchFamily="2" charset="0"/>
              </a:rPr>
              <a:t>Try not to let there be too much silence between pops! Ok. Here we go.</a:t>
            </a:r>
          </a:p>
          <a:p>
            <a:r>
              <a:rPr lang="en-GB" sz="2400" dirty="0">
                <a:latin typeface="Helvetica" pitchFamily="2" charset="0"/>
              </a:rPr>
              <a:t>“I am responsible for,” ___________________.</a:t>
            </a:r>
          </a:p>
        </p:txBody>
      </p:sp>
      <p:pic>
        <p:nvPicPr>
          <p:cNvPr id="5" name="Picture 4" descr="A picture containing background pattern&#10;&#10;Description automatically generated">
            <a:extLst>
              <a:ext uri="{FF2B5EF4-FFF2-40B4-BE49-F238E27FC236}">
                <a16:creationId xmlns:a16="http://schemas.microsoft.com/office/drawing/2014/main" id="{AD1A5D51-271F-7971-66F6-30AB1E043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857" y="239004"/>
            <a:ext cx="2879088" cy="2326705"/>
          </a:xfrm>
          <a:prstGeom prst="rect">
            <a:avLst/>
          </a:prstGeom>
        </p:spPr>
      </p:pic>
    </p:spTree>
    <p:extLst>
      <p:ext uri="{BB962C8B-B14F-4D97-AF65-F5344CB8AC3E}">
        <p14:creationId xmlns:p14="http://schemas.microsoft.com/office/powerpoint/2010/main" val="425245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CE6ECF-7CC7-3A4E-A42C-3BA537AAC785}"/>
              </a:ext>
            </a:extLst>
          </p:cNvPr>
          <p:cNvSpPr/>
          <p:nvPr/>
        </p:nvSpPr>
        <p:spPr>
          <a:xfrm>
            <a:off x="246184" y="86916"/>
            <a:ext cx="11699631" cy="6771084"/>
          </a:xfrm>
          <a:prstGeom prst="rect">
            <a:avLst/>
          </a:prstGeom>
        </p:spPr>
        <p:txBody>
          <a:bodyPr wrap="square">
            <a:spAutoFit/>
          </a:bodyPr>
          <a:lstStyle/>
          <a:p>
            <a:r>
              <a:rPr lang="en-GB" sz="3600" dirty="0"/>
              <a:t>In this lesson, we are going to talk about the things that impact our ability to make responsible decisions. While we alone are ultimately responsible for the choices we make and the things we think and how we treat others, there are many things and people that influence how we make choices, think, and act.</a:t>
            </a:r>
          </a:p>
          <a:p>
            <a:endParaRPr lang="en-GB" sz="5400" dirty="0"/>
          </a:p>
          <a:p>
            <a:r>
              <a:rPr lang="en-GB" sz="3200" dirty="0"/>
              <a:t>We have many influences in our lives...our peers (people our own age), our parents, guardians, or other people who care for us, our school setting, the media, and others. </a:t>
            </a:r>
          </a:p>
          <a:p>
            <a:pPr algn="ctr"/>
            <a:r>
              <a:rPr lang="en-GB" sz="3200" dirty="0"/>
              <a:t>Can anyone tell me what an </a:t>
            </a:r>
            <a:r>
              <a:rPr lang="en-GB" sz="3200" b="1" dirty="0"/>
              <a:t>influence</a:t>
            </a:r>
            <a:r>
              <a:rPr lang="en-GB" sz="3200" dirty="0"/>
              <a:t> is?</a:t>
            </a:r>
          </a:p>
          <a:p>
            <a:endParaRPr lang="en-GB" sz="3600" dirty="0"/>
          </a:p>
        </p:txBody>
      </p:sp>
    </p:spTree>
    <p:extLst>
      <p:ext uri="{BB962C8B-B14F-4D97-AF65-F5344CB8AC3E}">
        <p14:creationId xmlns:p14="http://schemas.microsoft.com/office/powerpoint/2010/main" val="263721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53338-9F8C-47EE-AC6A-0021A7D194B3}"/>
              </a:ext>
            </a:extLst>
          </p:cNvPr>
          <p:cNvSpPr>
            <a:spLocks noGrp="1"/>
          </p:cNvSpPr>
          <p:nvPr>
            <p:ph idx="1"/>
          </p:nvPr>
        </p:nvSpPr>
        <p:spPr>
          <a:xfrm>
            <a:off x="281354" y="328246"/>
            <a:ext cx="11488615" cy="6025662"/>
          </a:xfrm>
        </p:spPr>
        <p:txBody>
          <a:bodyPr>
            <a:noAutofit/>
          </a:bodyPr>
          <a:lstStyle/>
          <a:p>
            <a:r>
              <a:rPr lang="en-GB" sz="3200" dirty="0"/>
              <a:t>To influence is to have an effect or an impact on someone or something. </a:t>
            </a:r>
          </a:p>
          <a:p>
            <a:r>
              <a:rPr lang="en-GB" sz="3200" dirty="0"/>
              <a:t>How many of you think you have the power to influence others?</a:t>
            </a:r>
          </a:p>
          <a:p>
            <a:pPr marL="0" indent="0">
              <a:buNone/>
            </a:pPr>
            <a:endParaRPr lang="en-GB" dirty="0"/>
          </a:p>
          <a:p>
            <a:pPr marL="0" indent="0" algn="ctr">
              <a:buNone/>
            </a:pPr>
            <a:r>
              <a:rPr lang="en-GB" sz="3600" dirty="0"/>
              <a:t>Well, today we are going to do an activity where we show </a:t>
            </a:r>
            <a:r>
              <a:rPr lang="en-GB" sz="3600" b="1" dirty="0"/>
              <a:t>who</a:t>
            </a:r>
            <a:r>
              <a:rPr lang="en-GB" sz="3600" dirty="0"/>
              <a:t> and </a:t>
            </a:r>
            <a:r>
              <a:rPr lang="en-GB" sz="3600" b="1" dirty="0"/>
              <a:t>what</a:t>
            </a:r>
            <a:r>
              <a:rPr lang="en-GB" sz="3600" dirty="0"/>
              <a:t> influences us in different parts of our lives. </a:t>
            </a:r>
          </a:p>
          <a:p>
            <a:pPr marL="0" indent="0" algn="ctr">
              <a:buNone/>
            </a:pPr>
            <a:r>
              <a:rPr lang="en-GB" sz="3600" dirty="0"/>
              <a:t>I am going to read a statement and you will answer who has the greatest influence on you in this area. </a:t>
            </a:r>
          </a:p>
          <a:p>
            <a:pPr marL="0" indent="0" algn="ctr">
              <a:buNone/>
            </a:pPr>
            <a:r>
              <a:rPr lang="en-GB" sz="3600" dirty="0"/>
              <a:t>Remember there are no right answers! Keep track in your mind as you do this activity who has the greatest influence on you.</a:t>
            </a:r>
          </a:p>
          <a:p>
            <a:pPr marL="0" indent="0">
              <a:buNone/>
            </a:pPr>
            <a:endParaRPr lang="en-GB" sz="1600" dirty="0"/>
          </a:p>
          <a:p>
            <a:pPr marL="0" indent="0" algn="l">
              <a:buNone/>
            </a:pPr>
            <a:endParaRPr lang="en-AE" sz="1600" dirty="0"/>
          </a:p>
        </p:txBody>
      </p:sp>
    </p:spTree>
    <p:extLst>
      <p:ext uri="{BB962C8B-B14F-4D97-AF65-F5344CB8AC3E}">
        <p14:creationId xmlns:p14="http://schemas.microsoft.com/office/powerpoint/2010/main" val="21181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71A0-1F35-400D-95DF-4BCBFFEBCE99}"/>
              </a:ext>
            </a:extLst>
          </p:cNvPr>
          <p:cNvSpPr>
            <a:spLocks noGrp="1"/>
          </p:cNvSpPr>
          <p:nvPr>
            <p:ph type="title"/>
          </p:nvPr>
        </p:nvSpPr>
        <p:spPr>
          <a:xfrm>
            <a:off x="4618891" y="-20222"/>
            <a:ext cx="6312877" cy="1325563"/>
          </a:xfrm>
        </p:spPr>
        <p:txBody>
          <a:bodyPr/>
          <a:lstStyle/>
          <a:p>
            <a:pPr algn="ctr"/>
            <a:r>
              <a:rPr lang="en-GB" dirty="0"/>
              <a:t>Who influences...</a:t>
            </a:r>
          </a:p>
        </p:txBody>
      </p:sp>
      <p:graphicFrame>
        <p:nvGraphicFramePr>
          <p:cNvPr id="6" name="Content Placeholder 2">
            <a:extLst>
              <a:ext uri="{FF2B5EF4-FFF2-40B4-BE49-F238E27FC236}">
                <a16:creationId xmlns:a16="http://schemas.microsoft.com/office/drawing/2014/main" id="{903CAD57-D35D-43B0-4A98-D71C443F4C0B}"/>
              </a:ext>
            </a:extLst>
          </p:cNvPr>
          <p:cNvGraphicFramePr>
            <a:graphicFrameLocks noGrp="1"/>
          </p:cNvGraphicFramePr>
          <p:nvPr>
            <p:ph idx="1"/>
            <p:extLst>
              <p:ext uri="{D42A27DB-BD31-4B8C-83A1-F6EECF244321}">
                <p14:modId xmlns:p14="http://schemas.microsoft.com/office/powerpoint/2010/main" val="2918097894"/>
              </p:ext>
            </p:extLst>
          </p:nvPr>
        </p:nvGraphicFramePr>
        <p:xfrm>
          <a:off x="416169" y="249923"/>
          <a:ext cx="420272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33F81368-DF0B-4745-A2F7-E1AA44A0F2DA}"/>
              </a:ext>
            </a:extLst>
          </p:cNvPr>
          <p:cNvSpPr/>
          <p:nvPr/>
        </p:nvSpPr>
        <p:spPr>
          <a:xfrm>
            <a:off x="4618891" y="1047434"/>
            <a:ext cx="7156940" cy="5262979"/>
          </a:xfrm>
          <a:prstGeom prst="rect">
            <a:avLst/>
          </a:prstGeom>
        </p:spPr>
        <p:txBody>
          <a:bodyPr wrap="square">
            <a:spAutoFit/>
          </a:bodyPr>
          <a:lstStyle/>
          <a:p>
            <a:pPr algn="ctr"/>
            <a:r>
              <a:rPr lang="en-GB" sz="2400" dirty="0">
                <a:latin typeface="Helvetica" pitchFamily="2" charset="0"/>
              </a:rPr>
              <a:t>● How I treat my family or the people I live with</a:t>
            </a:r>
          </a:p>
          <a:p>
            <a:pPr algn="ctr"/>
            <a:r>
              <a:rPr lang="en-GB" sz="2400" dirty="0">
                <a:latin typeface="Helvetica" pitchFamily="2" charset="0"/>
              </a:rPr>
              <a:t>● How I treat my friends</a:t>
            </a:r>
          </a:p>
          <a:p>
            <a:pPr algn="ctr"/>
            <a:r>
              <a:rPr lang="en-GB" sz="2400" dirty="0">
                <a:latin typeface="Helvetica" pitchFamily="2" charset="0"/>
              </a:rPr>
              <a:t>● Whether I do my homework</a:t>
            </a:r>
          </a:p>
          <a:p>
            <a:pPr algn="ctr"/>
            <a:r>
              <a:rPr lang="en-GB" sz="2400" dirty="0">
                <a:latin typeface="Helvetica" pitchFamily="2" charset="0"/>
              </a:rPr>
              <a:t>● How I feel about myself</a:t>
            </a:r>
          </a:p>
          <a:p>
            <a:pPr algn="ctr"/>
            <a:r>
              <a:rPr lang="en-GB" sz="2400" dirty="0">
                <a:latin typeface="Helvetica" pitchFamily="2" charset="0"/>
              </a:rPr>
              <a:t>● What clothes I wear</a:t>
            </a:r>
          </a:p>
          <a:p>
            <a:pPr algn="ctr"/>
            <a:r>
              <a:rPr lang="en-GB" sz="2400" dirty="0">
                <a:latin typeface="Helvetica" pitchFamily="2" charset="0"/>
              </a:rPr>
              <a:t>● Who my friends are</a:t>
            </a:r>
          </a:p>
          <a:p>
            <a:pPr algn="ctr"/>
            <a:r>
              <a:rPr lang="en-GB" sz="2400" dirty="0">
                <a:latin typeface="Helvetica" pitchFamily="2" charset="0"/>
              </a:rPr>
              <a:t>● What kind of grades I get</a:t>
            </a:r>
          </a:p>
          <a:p>
            <a:pPr algn="ctr"/>
            <a:r>
              <a:rPr lang="en-GB" sz="2400" dirty="0">
                <a:latin typeface="Helvetica" pitchFamily="2" charset="0"/>
              </a:rPr>
              <a:t>● Which TV shows I watch</a:t>
            </a:r>
          </a:p>
          <a:p>
            <a:pPr algn="ctr"/>
            <a:r>
              <a:rPr lang="en-GB" sz="2400" dirty="0">
                <a:latin typeface="Helvetica" pitchFamily="2" charset="0"/>
              </a:rPr>
              <a:t>● What books I read</a:t>
            </a:r>
          </a:p>
          <a:p>
            <a:pPr algn="ctr"/>
            <a:r>
              <a:rPr lang="en-GB" sz="2400" dirty="0">
                <a:latin typeface="Helvetica" pitchFamily="2" charset="0"/>
              </a:rPr>
              <a:t>● Which computer/video games I play</a:t>
            </a:r>
          </a:p>
          <a:p>
            <a:pPr algn="ctr"/>
            <a:r>
              <a:rPr lang="en-GB" sz="2400" dirty="0">
                <a:latin typeface="Helvetica" pitchFamily="2" charset="0"/>
              </a:rPr>
              <a:t>● What career or job I want</a:t>
            </a:r>
          </a:p>
          <a:p>
            <a:pPr algn="ctr"/>
            <a:r>
              <a:rPr lang="en-GB" sz="2400" dirty="0">
                <a:latin typeface="Helvetica" pitchFamily="2" charset="0"/>
              </a:rPr>
              <a:t>● What movies I like</a:t>
            </a:r>
          </a:p>
          <a:p>
            <a:pPr algn="ctr"/>
            <a:r>
              <a:rPr lang="en-GB" sz="2400" dirty="0">
                <a:latin typeface="Helvetica" pitchFamily="2" charset="0"/>
              </a:rPr>
              <a:t>● How I solve problems</a:t>
            </a:r>
          </a:p>
          <a:p>
            <a:pPr algn="ctr"/>
            <a:r>
              <a:rPr lang="en-GB" sz="2400" dirty="0">
                <a:latin typeface="Helvetica" pitchFamily="2" charset="0"/>
              </a:rPr>
              <a:t>● What hobbies or sports I like</a:t>
            </a:r>
            <a:endParaRPr lang="en-GB" sz="2400" dirty="0">
              <a:effectLst/>
              <a:latin typeface="Helvetica" pitchFamily="2" charset="0"/>
            </a:endParaRPr>
          </a:p>
        </p:txBody>
      </p:sp>
    </p:spTree>
    <p:extLst>
      <p:ext uri="{BB962C8B-B14F-4D97-AF65-F5344CB8AC3E}">
        <p14:creationId xmlns:p14="http://schemas.microsoft.com/office/powerpoint/2010/main" val="275799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circle(in)">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linds(horizont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circle(in)">
                                      <p:cBhvr>
                                        <p:cTn id="47" dur="2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randombar(horizontal)">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 calcmode="lin" valueType="num">
                                      <p:cBhvr additive="base">
                                        <p:cTn id="5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animEffect transition="in" filter="wipe(down)">
                                      <p:cBhvr>
                                        <p:cTn id="63" dur="500"/>
                                        <p:tgtEl>
                                          <p:spTgt spid="4">
                                            <p:txEl>
                                              <p:pRg st="11" end="1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nodeType="clickEffect">
                                  <p:stCondLst>
                                    <p:cond delay="0"/>
                                  </p:stCondLst>
                                  <p:childTnLst>
                                    <p:set>
                                      <p:cBhvr>
                                        <p:cTn id="67" dur="1" fill="hold">
                                          <p:stCondLst>
                                            <p:cond delay="0"/>
                                          </p:stCondLst>
                                        </p:cTn>
                                        <p:tgtEl>
                                          <p:spTgt spid="4">
                                            <p:txEl>
                                              <p:pRg st="12" end="12"/>
                                            </p:txEl>
                                          </p:spTgt>
                                        </p:tgtEl>
                                        <p:attrNameLst>
                                          <p:attrName>style.visibility</p:attrName>
                                        </p:attrNameLst>
                                      </p:cBhvr>
                                      <p:to>
                                        <p:strVal val="visible"/>
                                      </p:to>
                                    </p:set>
                                    <p:anim calcmode="lin" valueType="num">
                                      <p:cBhvr>
                                        <p:cTn id="68" dur="1000" fill="hold"/>
                                        <p:tgtEl>
                                          <p:spTgt spid="4">
                                            <p:txEl>
                                              <p:pRg st="12" end="12"/>
                                            </p:txEl>
                                          </p:spTgt>
                                        </p:tgtEl>
                                        <p:attrNameLst>
                                          <p:attrName>ppt_w</p:attrName>
                                        </p:attrNameLst>
                                      </p:cBhvr>
                                      <p:tavLst>
                                        <p:tav tm="0">
                                          <p:val>
                                            <p:strVal val="#ppt_w*0.70"/>
                                          </p:val>
                                        </p:tav>
                                        <p:tav tm="100000">
                                          <p:val>
                                            <p:strVal val="#ppt_w"/>
                                          </p:val>
                                        </p:tav>
                                      </p:tavLst>
                                    </p:anim>
                                    <p:anim calcmode="lin" valueType="num">
                                      <p:cBhvr>
                                        <p:cTn id="69" dur="1000" fill="hold"/>
                                        <p:tgtEl>
                                          <p:spTgt spid="4">
                                            <p:txEl>
                                              <p:pRg st="12" end="12"/>
                                            </p:txEl>
                                          </p:spTgt>
                                        </p:tgtEl>
                                        <p:attrNameLst>
                                          <p:attrName>ppt_h</p:attrName>
                                        </p:attrNameLst>
                                      </p:cBhvr>
                                      <p:tavLst>
                                        <p:tav tm="0">
                                          <p:val>
                                            <p:strVal val="#ppt_h"/>
                                          </p:val>
                                        </p:tav>
                                        <p:tav tm="100000">
                                          <p:val>
                                            <p:strVal val="#ppt_h"/>
                                          </p:val>
                                        </p:tav>
                                      </p:tavLst>
                                    </p:anim>
                                    <p:animEffect transition="in" filter="fade">
                                      <p:cBhvr>
                                        <p:cTn id="70" dur="1000"/>
                                        <p:tgtEl>
                                          <p:spTgt spid="4">
                                            <p:txEl>
                                              <p:pRg st="12" end="1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4">
                                            <p:txEl>
                                              <p:pRg st="13" end="13"/>
                                            </p:txEl>
                                          </p:spTgt>
                                        </p:tgtEl>
                                        <p:attrNameLst>
                                          <p:attrName>style.visibility</p:attrName>
                                        </p:attrNameLst>
                                      </p:cBhvr>
                                      <p:to>
                                        <p:strVal val="visible"/>
                                      </p:to>
                                    </p:set>
                                    <p:animEffect transition="in" filter="wipe(down)">
                                      <p:cBhvr>
                                        <p:cTn id="75"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0B578-69DA-49A2-9DB6-B92DEF66F5E8}"/>
              </a:ext>
            </a:extLst>
          </p:cNvPr>
          <p:cNvSpPr>
            <a:spLocks noGrp="1"/>
          </p:cNvSpPr>
          <p:nvPr>
            <p:ph type="title"/>
          </p:nvPr>
        </p:nvSpPr>
        <p:spPr>
          <a:xfrm>
            <a:off x="0" y="0"/>
            <a:ext cx="10515600" cy="1325563"/>
          </a:xfrm>
        </p:spPr>
        <p:txBody>
          <a:bodyPr/>
          <a:lstStyle/>
          <a:p>
            <a:r>
              <a:rPr lang="en-US" dirty="0"/>
              <a:t>Reflection – Let’s share!</a:t>
            </a:r>
            <a:endParaRPr lang="en-AE" dirty="0"/>
          </a:p>
        </p:txBody>
      </p:sp>
      <p:sp>
        <p:nvSpPr>
          <p:cNvPr id="5" name="Content Placeholder 4">
            <a:extLst>
              <a:ext uri="{FF2B5EF4-FFF2-40B4-BE49-F238E27FC236}">
                <a16:creationId xmlns:a16="http://schemas.microsoft.com/office/drawing/2014/main" id="{F49EE34D-3A02-48D3-879A-01AF0D7E6011}"/>
              </a:ext>
            </a:extLst>
          </p:cNvPr>
          <p:cNvSpPr>
            <a:spLocks noGrp="1"/>
          </p:cNvSpPr>
          <p:nvPr>
            <p:ph idx="1"/>
          </p:nvPr>
        </p:nvSpPr>
        <p:spPr>
          <a:xfrm>
            <a:off x="0" y="1325563"/>
            <a:ext cx="12192000" cy="5356591"/>
          </a:xfrm>
        </p:spPr>
        <p:txBody>
          <a:bodyPr>
            <a:normAutofit fontScale="85000" lnSpcReduction="10000"/>
          </a:bodyPr>
          <a:lstStyle/>
          <a:p>
            <a:r>
              <a:rPr lang="en-GB" sz="3100" dirty="0"/>
              <a:t>Today we thought about our actions and who influences how we act. Our actions affect other people and we also influence other people’s decisions.</a:t>
            </a:r>
          </a:p>
          <a:p>
            <a:r>
              <a:rPr lang="en-GB" sz="3100" dirty="0"/>
              <a:t>The way we act is important. If we surround ourselves with people who are kind and are kind to others, they will influence us to be kind as well. It is important to also remember that while we may be influenced by someone or something else, we are ultimately the ones responsible for our thoughts, words, and actions.</a:t>
            </a:r>
          </a:p>
          <a:p>
            <a:endParaRPr lang="en-GB" dirty="0"/>
          </a:p>
          <a:p>
            <a:r>
              <a:rPr lang="en-GB" sz="3100" dirty="0"/>
              <a:t>How much do you think others influence you and how much do you think you make your decisions based on your own judgment?</a:t>
            </a:r>
          </a:p>
          <a:p>
            <a:r>
              <a:rPr lang="en-GB" sz="3100" dirty="0"/>
              <a:t>How are your influences similar or different to your friends in the class?</a:t>
            </a:r>
          </a:p>
          <a:p>
            <a:r>
              <a:rPr lang="en-GB" sz="3100" dirty="0"/>
              <a:t> Whose opinion is most important to listen to?</a:t>
            </a:r>
          </a:p>
          <a:p>
            <a:r>
              <a:rPr lang="en-GB" sz="3100" dirty="0"/>
              <a:t>Describe a time when someone else influenced you to make either a poor choice or a positive choice. How did you feel? Were you able to use self-discipline to make a good choice?</a:t>
            </a:r>
          </a:p>
          <a:p>
            <a:endParaRPr lang="en-GB" dirty="0"/>
          </a:p>
        </p:txBody>
      </p:sp>
    </p:spTree>
    <p:extLst>
      <p:ext uri="{BB962C8B-B14F-4D97-AF65-F5344CB8AC3E}">
        <p14:creationId xmlns:p14="http://schemas.microsoft.com/office/powerpoint/2010/main" val="562663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B3E6A4-9195-4E59-967C-FD7BFEA9A3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FA83C2-B029-4F2A-9F20-3C6BDCC0489B}">
  <ds:schemaRefs>
    <ds:schemaRef ds:uri="http://schemas.microsoft.com/office/2006/metadata/properties"/>
    <ds:schemaRef ds:uri="http://schemas.microsoft.com/office/infopath/2007/PartnerControls"/>
    <ds:schemaRef ds:uri="24b2b1f2-60e9-4873-a720-0da2f5bde98a"/>
    <ds:schemaRef ds:uri="c219d832-1076-4c15-87a4-e4c3e333e237"/>
  </ds:schemaRefs>
</ds:datastoreItem>
</file>

<file path=customXml/itemProps3.xml><?xml version="1.0" encoding="utf-8"?>
<ds:datastoreItem xmlns:ds="http://schemas.openxmlformats.org/officeDocument/2006/customXml" ds:itemID="{AB1C0346-39B2-434A-A2B8-45F784DCD4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179</TotalTime>
  <Words>719</Words>
  <Application>Microsoft Office PowerPoint</Application>
  <PresentationFormat>Widescreen</PresentationFormat>
  <Paragraphs>58</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Century Gothic</vt:lpstr>
      <vt:lpstr>Helvetica</vt:lpstr>
      <vt:lpstr>ProximaNova-Regular</vt:lpstr>
      <vt:lpstr>Office Theme</vt:lpstr>
      <vt:lpstr>PowerPoint Presentation</vt:lpstr>
      <vt:lpstr>In this lesson students will </vt:lpstr>
      <vt:lpstr>PowerPoint Presentation</vt:lpstr>
      <vt:lpstr>PowerPoint Presentation</vt:lpstr>
      <vt:lpstr>PowerPoint Presentation</vt:lpstr>
      <vt:lpstr>Who influences...</vt:lpstr>
      <vt:lpstr>Reflection – Let’s share!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Hollis</dc:creator>
  <cp:lastModifiedBy>Mona Mohamed Arshe</cp:lastModifiedBy>
  <cp:revision>30</cp:revision>
  <dcterms:created xsi:type="dcterms:W3CDTF">2020-08-28T16:08:04Z</dcterms:created>
  <dcterms:modified xsi:type="dcterms:W3CDTF">2023-03-08T11:43:34Z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ies>
</file>