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ubik Ligh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Indie Flower"/>
      <p:regular r:id="rId24"/>
    </p:embeddedFont>
    <p:embeddedFont>
      <p:font typeface="Rubik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53F459-A60E-4165-A0EF-77A36DBDB26D}">
  <a:tblStyle styleId="{A253F459-A60E-4165-A0EF-77A36DBDB2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ubik-bold.fntdata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RubikLight-italic.fntdata"/><Relationship Id="rId21" Type="http://schemas.openxmlformats.org/officeDocument/2006/relationships/font" Target="fonts/Lato-bold.fntdata"/><Relationship Id="rId3" Type="http://schemas.openxmlformats.org/officeDocument/2006/relationships/presProps" Target="presProps.xml"/><Relationship Id="rId25" Type="http://schemas.openxmlformats.org/officeDocument/2006/relationships/font" Target="fonts/Rubik-regular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RubikLight-bold.fntdata"/><Relationship Id="rId20" Type="http://schemas.openxmlformats.org/officeDocument/2006/relationships/font" Target="fonts/Lato-regular.fntdata"/><Relationship Id="rId2" Type="http://schemas.openxmlformats.org/officeDocument/2006/relationships/viewProps" Target="viewProps.xml"/><Relationship Id="rId16" Type="http://schemas.openxmlformats.org/officeDocument/2006/relationships/font" Target="fonts/RubikLight-regular.fntdata"/><Relationship Id="rId29" Type="http://schemas.openxmlformats.org/officeDocument/2006/relationships/customXml" Target="../customXml/item1.xml"/><Relationship Id="rId24" Type="http://schemas.openxmlformats.org/officeDocument/2006/relationships/font" Target="fonts/IndieFlower-regular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23" Type="http://schemas.openxmlformats.org/officeDocument/2006/relationships/font" Target="fonts/Lato-boldItalic.fntdata"/><Relationship Id="rId28" Type="http://schemas.openxmlformats.org/officeDocument/2006/relationships/font" Target="fonts/Rubik-boldItalic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font" Target="fonts/RubikLight-boldItalic.fntdata"/><Relationship Id="rId31" Type="http://schemas.openxmlformats.org/officeDocument/2006/relationships/customXml" Target="../customXml/item3.xml"/><Relationship Id="rId22" Type="http://schemas.openxmlformats.org/officeDocument/2006/relationships/font" Target="fonts/Lato-italic.fntdata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7" Type="http://schemas.openxmlformats.org/officeDocument/2006/relationships/font" Target="fonts/Rubik-italic.fntdata"/><Relationship Id="rId14" Type="http://schemas.openxmlformats.org/officeDocument/2006/relationships/slide" Target="slides/slide8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d02f4f3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g3d02f4f3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df6b4fbb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df6b4fbb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b037fe8d8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3b037fe8d8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c3d55221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c3d55221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b037fe8d8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b037fe8d8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b037fe8d8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b037fe8d8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f30f4dfd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cf30f4dfd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416ba77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416ba77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b037fe8d8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b037fe8d8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sential Question">
  <p:cSld name="CUSTOM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t/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 b="0" l="30362" r="26587" t="39773"/>
          <a:stretch/>
        </p:blipFill>
        <p:spPr>
          <a:xfrm>
            <a:off x="3631050" y="0"/>
            <a:ext cx="551294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0" y="0"/>
            <a:ext cx="3642899" cy="91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 flipH="1" rot="10800000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3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Password Power-Up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-49" y="0"/>
            <a:ext cx="9144000" cy="4666800"/>
          </a:xfrm>
          <a:prstGeom prst="rect">
            <a:avLst/>
          </a:prstGeom>
          <a:solidFill>
            <a:srgbClr val="B2DA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50212" l="5853" r="5853" t="4094"/>
          <a:stretch/>
        </p:blipFill>
        <p:spPr>
          <a:xfrm>
            <a:off x="1490175" y="110025"/>
            <a:ext cx="6967201" cy="455687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idx="1" type="body"/>
          </p:nvPr>
        </p:nvSpPr>
        <p:spPr>
          <a:xfrm rot="-243">
            <a:off x="2512350" y="495256"/>
            <a:ext cx="4251300" cy="146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2800">
                <a:solidFill>
                  <a:srgbClr val="00857D"/>
                </a:solidFill>
              </a:rPr>
              <a:t>How can a strong password help protect your privacy?</a:t>
            </a:r>
            <a:endParaRPr sz="3400">
              <a:solidFill>
                <a:srgbClr val="00857D"/>
              </a:solidFill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7050" y="456377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930978">
            <a:off x="5630325" y="1765276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/>
        </p:nvSpPr>
        <p:spPr>
          <a:xfrm>
            <a:off x="0" y="5437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Learning Objectives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2272675" y="1437675"/>
            <a:ext cx="6140700" cy="30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Define the term "password" and describe its purpose.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t/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Understand why a strong password is important.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t/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Practice creating a memorable and strong password.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1906586"/>
            <a:ext cx="473007" cy="47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3000954"/>
            <a:ext cx="473007" cy="47300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/>
          <p:nvPr/>
        </p:nvSpPr>
        <p:spPr>
          <a:xfrm>
            <a:off x="1172975" y="1285275"/>
            <a:ext cx="605400" cy="621300"/>
          </a:xfrm>
          <a:prstGeom prst="ellipse">
            <a:avLst/>
          </a:prstGeom>
          <a:solidFill>
            <a:srgbClr val="0085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lang="en" sz="3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l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1172975" y="2379624"/>
            <a:ext cx="605400" cy="621300"/>
          </a:xfrm>
          <a:prstGeom prst="ellipse">
            <a:avLst/>
          </a:prstGeom>
          <a:solidFill>
            <a:srgbClr val="0177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2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1172975" y="3473974"/>
            <a:ext cx="605400" cy="621300"/>
          </a:xfrm>
          <a:prstGeom prst="ellipse">
            <a:avLst/>
          </a:prstGeom>
          <a:solidFill>
            <a:srgbClr val="413F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3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50" y="0"/>
            <a:ext cx="9144000" cy="46668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507950" y="901200"/>
            <a:ext cx="8203200" cy="3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274300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What is something in your life that you take steps to protect? </a:t>
            </a:r>
            <a:br>
              <a:rPr lang="en" sz="2000">
                <a:latin typeface="Rubik"/>
                <a:ea typeface="Rubik"/>
                <a:cs typeface="Rubik"/>
                <a:sym typeface="Rubik"/>
              </a:rPr>
            </a:br>
            <a:r>
              <a:rPr lang="en" sz="2000">
                <a:latin typeface="Rubik"/>
                <a:ea typeface="Rubik"/>
                <a:cs typeface="Rubik"/>
                <a:sym typeface="Rubik"/>
              </a:rPr>
              <a:t>Why and how do you protect it?</a:t>
            </a:r>
            <a:br>
              <a:rPr lang="en" sz="2000">
                <a:latin typeface="Rubik"/>
                <a:ea typeface="Rubik"/>
                <a:cs typeface="Rubik"/>
                <a:sym typeface="Rubik"/>
              </a:rPr>
            </a:b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Directions: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Take a moment to think silently about these questions.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Then, take turns sharing your response with your partner.</a:t>
            </a:r>
            <a:endParaRPr i="0" sz="2000" u="none" cap="none" strike="noStrike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2" name="Google Shape;5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00" y="133650"/>
            <a:ext cx="410475" cy="41045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/>
          <p:nvPr/>
        </p:nvSpPr>
        <p:spPr>
          <a:xfrm>
            <a:off x="595825" y="190700"/>
            <a:ext cx="245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UP: THINK</a:t>
            </a:r>
            <a:r>
              <a:rPr lang="en" sz="1200">
                <a:solidFill>
                  <a:srgbClr val="252525"/>
                </a:solidFill>
                <a:latin typeface="Rubik"/>
                <a:ea typeface="Rubik"/>
                <a:cs typeface="Rubik"/>
                <a:sym typeface="Rubik"/>
              </a:rPr>
              <a:t>–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PAIR</a:t>
            </a:r>
            <a:r>
              <a:rPr lang="en" sz="1200">
                <a:solidFill>
                  <a:srgbClr val="252525"/>
                </a:solidFill>
                <a:latin typeface="Rubik"/>
                <a:ea typeface="Rubik"/>
                <a:cs typeface="Rubik"/>
                <a:sym typeface="Rubik"/>
              </a:rPr>
              <a:t>–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4">
            <a:alphaModFix/>
          </a:blip>
          <a:srcRect b="42071" l="-6863" r="32745" t="-1152"/>
          <a:stretch/>
        </p:blipFill>
        <p:spPr>
          <a:xfrm rot="-7">
            <a:off x="7295500" y="2386475"/>
            <a:ext cx="1848500" cy="228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/>
        </p:nvSpPr>
        <p:spPr>
          <a:xfrm>
            <a:off x="887850" y="2187300"/>
            <a:ext cx="4236000" cy="1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 secret string of letters, symbols, and numbers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latin typeface="Lato"/>
                <a:ea typeface="Lato"/>
                <a:cs typeface="Lato"/>
                <a:sym typeface="Lato"/>
              </a:rPr>
              <a:t>that you can use to restrict who can access something digital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887850" y="1020500"/>
            <a:ext cx="30240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Password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2" name="Google Shape;6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075" y="1473600"/>
            <a:ext cx="26802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825" y="205550"/>
            <a:ext cx="294550" cy="320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5">
            <a:alphaModFix/>
          </a:blip>
          <a:srcRect b="99" l="0" r="0" t="109"/>
          <a:stretch/>
        </p:blipFill>
        <p:spPr>
          <a:xfrm>
            <a:off x="5273251" y="1205100"/>
            <a:ext cx="3158249" cy="2733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507950" y="1566800"/>
            <a:ext cx="8190600" cy="30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274300" spcFirstLastPara="1" rIns="182875" wrap="square" tIns="182875">
            <a:noAutofit/>
          </a:bodyPr>
          <a:lstStyle/>
          <a:p>
            <a:pPr indent="-34544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AutoNum type="arabicPeriod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In your "home" group, read your assigned scenario and discuss what could happen if a password were stolen. Jot down your group's answer, and then wait for the teacher's instructions to switch to your "expert" group.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5440" lvl="0" marL="3429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Lato"/>
              <a:buAutoNum type="arabicPeriod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In your "expert" group, take turns sharing your "home" group's response. Complete your handout by taking notes on what each presenter shares.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584150" y="190700"/>
            <a:ext cx="27144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JIGSAW: UH-OH! IF … , THEN ...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1" name="Google Shape;71;p9"/>
          <p:cNvSpPr txBox="1"/>
          <p:nvPr/>
        </p:nvSpPr>
        <p:spPr>
          <a:xfrm>
            <a:off x="0" y="8485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Directions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/>
          <p:cNvPicPr preferRelativeResize="0"/>
          <p:nvPr/>
        </p:nvPicPr>
        <p:blipFill rotWithShape="1">
          <a:blip r:embed="rId4">
            <a:alphaModFix/>
          </a:blip>
          <a:srcRect b="66866" l="21094" r="21094" t="0"/>
          <a:stretch/>
        </p:blipFill>
        <p:spPr>
          <a:xfrm rot="10800000">
            <a:off x="7082599" y="0"/>
            <a:ext cx="1820651" cy="1490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/>
        </p:nvSpPr>
        <p:spPr>
          <a:xfrm>
            <a:off x="887850" y="2187300"/>
            <a:ext cx="58260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 group of words that go together</a:t>
            </a:r>
            <a:r>
              <a:rPr lang="en" sz="24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400">
                <a:latin typeface="Lato"/>
                <a:ea typeface="Lato"/>
                <a:cs typeface="Lato"/>
                <a:sym typeface="Lato"/>
              </a:rPr>
              <a:t>and are easy to remember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887850" y="1020500"/>
            <a:ext cx="30240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Phrase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075" y="1473600"/>
            <a:ext cx="2042450" cy="4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825" y="205550"/>
            <a:ext cx="294550" cy="320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5">
            <a:alphaModFix/>
          </a:blip>
          <a:srcRect b="44422" l="0" r="23733" t="0"/>
          <a:stretch/>
        </p:blipFill>
        <p:spPr>
          <a:xfrm>
            <a:off x="6152875" y="2061575"/>
            <a:ext cx="2849649" cy="259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37975"/>
            <a:ext cx="353400" cy="353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9" name="Google Shape;89;p11"/>
          <p:cNvGraphicFramePr/>
          <p:nvPr/>
        </p:nvGraphicFramePr>
        <p:xfrm>
          <a:off x="1605513" y="200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{A253F459-A60E-4165-A0EF-77A36DBDB26D}</a:tableStyleId>
              </a:tblPr>
              <a:tblGrid>
                <a:gridCol w="623300"/>
                <a:gridCol w="5309675"/>
              </a:tblGrid>
              <a:tr h="4585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ubik Light"/>
                          <a:ea typeface="Rubik Light"/>
                          <a:cs typeface="Rubik Light"/>
                          <a:sym typeface="Rubik Light"/>
                        </a:rPr>
                        <a:t>Password Tips to Remember</a:t>
                      </a:r>
                      <a:endParaRPr sz="1200">
                        <a:latin typeface="Rubik Light"/>
                        <a:ea typeface="Rubik Light"/>
                        <a:cs typeface="Rubik Light"/>
                        <a:sym typeface="Rubik Ligh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24991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991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991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62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A3A3A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24991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Start with a memorable ______________________.</a:t>
                      </a:r>
                      <a:endParaRPr sz="12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991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A3A3A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24991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Only your _________________ should know your password. </a:t>
                      </a:r>
                      <a:endParaRPr sz="12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991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A3A3A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24991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Never use any __________________ identity information in your password. </a:t>
                      </a:r>
                      <a:endParaRPr sz="12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991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A3A3A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24991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Create passwords with at least _____________ characters.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991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2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A3A3A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24991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991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Use letters, numbers, and ___________________ in your password.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991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991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0" name="Google Shape;90;p11"/>
          <p:cNvSpPr txBox="1"/>
          <p:nvPr/>
        </p:nvSpPr>
        <p:spPr>
          <a:xfrm>
            <a:off x="584150" y="190700"/>
            <a:ext cx="33852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 WRAP UP: PASSWORD TIPS CLOZE NOTES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1" name="Google Shape;91;p11"/>
          <p:cNvSpPr txBox="1"/>
          <p:nvPr/>
        </p:nvSpPr>
        <p:spPr>
          <a:xfrm>
            <a:off x="0" y="6961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Directions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0" y="1262000"/>
            <a:ext cx="91440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274300" spcFirstLastPara="1" rIns="18287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Complete each password tip on the handout by filling in the blank word.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3" name="Google Shape;9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7675" y="3779750"/>
            <a:ext cx="3333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7675" y="4109225"/>
            <a:ext cx="3333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7675" y="3012800"/>
            <a:ext cx="3333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7675" y="3396275"/>
            <a:ext cx="3333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7675" y="2574650"/>
            <a:ext cx="333375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1"/>
          <p:cNvSpPr txBox="1"/>
          <p:nvPr/>
        </p:nvSpPr>
        <p:spPr>
          <a:xfrm>
            <a:off x="3858925" y="2414100"/>
            <a:ext cx="1303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phrase</a:t>
            </a:r>
            <a:endParaRPr b="1">
              <a:solidFill>
                <a:srgbClr val="FF00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2947550" y="2813463"/>
            <a:ext cx="10218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parents</a:t>
            </a:r>
            <a:endParaRPr b="1">
              <a:solidFill>
                <a:srgbClr val="FF00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0" name="Google Shape;100;p11"/>
          <p:cNvSpPr txBox="1"/>
          <p:nvPr/>
        </p:nvSpPr>
        <p:spPr>
          <a:xfrm>
            <a:off x="3285825" y="3212825"/>
            <a:ext cx="10218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private</a:t>
            </a:r>
            <a:endParaRPr b="1">
              <a:solidFill>
                <a:srgbClr val="FF00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1" name="Google Shape;101;p11"/>
          <p:cNvSpPr txBox="1"/>
          <p:nvPr/>
        </p:nvSpPr>
        <p:spPr>
          <a:xfrm>
            <a:off x="4369275" y="3566225"/>
            <a:ext cx="735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eight</a:t>
            </a:r>
            <a:endParaRPr b="1">
              <a:solidFill>
                <a:srgbClr val="FF00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2" name="Google Shape;102;p11"/>
          <p:cNvSpPr txBox="1"/>
          <p:nvPr/>
        </p:nvSpPr>
        <p:spPr>
          <a:xfrm>
            <a:off x="3961375" y="4011550"/>
            <a:ext cx="11439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symbols</a:t>
            </a:r>
            <a:endParaRPr b="1">
              <a:solidFill>
                <a:srgbClr val="FF00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03" name="Google Shape;103;p11"/>
          <p:cNvPicPr preferRelativeResize="0"/>
          <p:nvPr/>
        </p:nvPicPr>
        <p:blipFill rotWithShape="1">
          <a:blip r:embed="rId5">
            <a:alphaModFix/>
          </a:blip>
          <a:srcRect b="35533" l="-15620" r="59472" t="8987"/>
          <a:stretch/>
        </p:blipFill>
        <p:spPr>
          <a:xfrm flipH="1">
            <a:off x="0" y="2555600"/>
            <a:ext cx="1463250" cy="22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6500" y="987350"/>
            <a:ext cx="3638600" cy="12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43070">
            <a:off x="2410625" y="1200537"/>
            <a:ext cx="501650" cy="65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503965">
            <a:off x="6037750" y="1193427"/>
            <a:ext cx="501650" cy="65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2"/>
          <p:cNvPicPr preferRelativeResize="0"/>
          <p:nvPr/>
        </p:nvPicPr>
        <p:blipFill rotWithShape="1">
          <a:blip r:embed="rId5">
            <a:alphaModFix/>
          </a:blip>
          <a:srcRect b="30353" l="-1870" r="1870" t="-1537"/>
          <a:stretch/>
        </p:blipFill>
        <p:spPr>
          <a:xfrm>
            <a:off x="2454388" y="2260925"/>
            <a:ext cx="4082825" cy="23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2" ma:contentTypeDescription="Create a new document." ma:contentTypeScope="" ma:versionID="748ded7d7a22ae126bce982be651fdf2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d24cafa3de19620868409dbed27e2a0a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5D81E1-EF9A-4CEB-9EEB-808784696227}"/>
</file>

<file path=customXml/itemProps2.xml><?xml version="1.0" encoding="utf-8"?>
<ds:datastoreItem xmlns:ds="http://schemas.openxmlformats.org/officeDocument/2006/customXml" ds:itemID="{03766C99-44EA-4F82-BE4F-3EB40AD8032F}"/>
</file>

<file path=customXml/itemProps3.xml><?xml version="1.0" encoding="utf-8"?>
<ds:datastoreItem xmlns:ds="http://schemas.openxmlformats.org/officeDocument/2006/customXml" ds:itemID="{1AE2A65A-ECD8-444F-865C-1C6BC233221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</Properties>
</file>