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8" r:id="rId7"/>
    <p:sldId id="26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727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C4528F-4C27-4C72-B0EE-B3ED69491208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C596B-5BF1-4154-88B6-29F2E45C4056}"/>
              </a:ext>
            </a:extLst>
          </p:cNvPr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FA82E-3592-4E3B-8080-23E166944104}"/>
              </a:ext>
            </a:extLst>
          </p:cNvPr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43D94-176E-462F-889C-3CA5714E7DED}"/>
              </a:ext>
            </a:extLst>
          </p:cNvPr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FA8059-21ED-4891-AE6F-E7B118A5DE76}"/>
              </a:ext>
            </a:extLst>
          </p:cNvPr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2FFB7-A027-4259-BDD9-86DEDC08F265}"/>
              </a:ext>
            </a:extLst>
          </p:cNvPr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5E5505-BB57-4109-B1CF-C93554266A5A}"/>
              </a:ext>
            </a:extLst>
          </p:cNvPr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13946"/>
            <a:ext cx="4394203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3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F6CF307-13EB-415A-9115-7C3670D7EEDC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DEB0D81-A971-4DE1-A527-8760BDADE644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6ED2F7-FAA7-4E96-824F-55E7EE862CC3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5FED4A-9706-4DEC-AAA3-D44820C3402F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B786E5F1-C0D6-44B3-919A-E7052E866A18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 Light" pitchFamily="2" charset="0"/>
              </a:rPr>
              <a:t>Statement 1 Lorem ipsum </a:t>
            </a:r>
            <a:r>
              <a:rPr lang="en-GB" sz="1800" dirty="0" err="1">
                <a:latin typeface="Twinkl Light" pitchFamily="2" charset="0"/>
              </a:rPr>
              <a:t>dolor</a:t>
            </a:r>
            <a:r>
              <a:rPr lang="en-GB" sz="1800" dirty="0">
                <a:latin typeface="Twinkl Light" pitchFamily="2" charset="0"/>
              </a:rPr>
              <a:t> sit </a:t>
            </a:r>
            <a:r>
              <a:rPr lang="en-GB" sz="1800" dirty="0" err="1">
                <a:latin typeface="Twinkl Light" pitchFamily="2" charset="0"/>
              </a:rPr>
              <a:t>amet</a:t>
            </a:r>
            <a:r>
              <a:rPr lang="en-GB" sz="1800" dirty="0">
                <a:latin typeface="Twinkl Light" pitchFamily="2" charset="0"/>
              </a:rPr>
              <a:t>, </a:t>
            </a:r>
            <a:r>
              <a:rPr lang="en-GB" sz="1800" dirty="0" err="1">
                <a:latin typeface="Twinkl Light" pitchFamily="2" charset="0"/>
              </a:rPr>
              <a:t>consectetur</a:t>
            </a:r>
            <a:r>
              <a:rPr lang="en-GB" sz="1800" dirty="0">
                <a:latin typeface="Twinkl Light" pitchFamily="2" charset="0"/>
              </a:rPr>
              <a:t> </a:t>
            </a:r>
            <a:r>
              <a:rPr lang="en-GB" sz="1800" dirty="0" err="1">
                <a:latin typeface="Twinkl Light" pitchFamily="2" charset="0"/>
              </a:rPr>
              <a:t>adipiscing</a:t>
            </a:r>
            <a:r>
              <a:rPr lang="en-GB" sz="1800" dirty="0">
                <a:latin typeface="Twinkl Light" pitchFamily="2" charset="0"/>
              </a:rPr>
              <a:t> </a:t>
            </a:r>
            <a:r>
              <a:rPr lang="en-GB" sz="1800" dirty="0" err="1">
                <a:latin typeface="Twinkl Light" pitchFamily="2" charset="0"/>
              </a:rPr>
              <a:t>elit</a:t>
            </a:r>
            <a:r>
              <a:rPr lang="en-GB" sz="1800" dirty="0">
                <a:latin typeface="Twinkl Light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 Light" pitchFamily="2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9602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461FD-F54C-4511-AB47-93C3F0E645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44701" y="2078038"/>
            <a:ext cx="80899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eaLnBrk="1" hangingPunct="1">
              <a:defRPr/>
            </a:pPr>
            <a:endParaRPr lang="en-GB" altLang="en-US" sz="2400">
              <a:latin typeface="BPreplay" panose="02000503000000020004" pitchFamily="50" charset="0"/>
            </a:endParaRPr>
          </a:p>
          <a:p>
            <a:pPr algn="ctr" eaLnBrk="1" hangingPunct="1">
              <a:defRPr/>
            </a:pPr>
            <a:r>
              <a:rPr lang="en-GB" altLang="en-US" sz="2400"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45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45F691-AA09-457F-93BB-EAD2A68A2CB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13946"/>
            <a:ext cx="10960100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D39012-DCF3-461C-804D-456FD3F6C56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A8EE2-E4DA-4870-929E-9F051862C53F}"/>
              </a:ext>
            </a:extLst>
          </p:cNvPr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8C34CB-6414-4F5E-92A3-A73F40A00F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336117" y="1722439"/>
            <a:ext cx="5585883" cy="4162425"/>
            <a:chOff x="4002736" y="1701428"/>
            <a:chExt cx="4189074" cy="41631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B18B57-1569-4C5B-8294-066B62A667F5}"/>
                </a:ext>
              </a:extLst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F38031-F63B-4CE0-A3F4-37DA13E20BB7}"/>
                </a:ext>
              </a:extLst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C4E545-4DAE-47DC-9517-C28B14F2C47C}"/>
                </a:ext>
              </a:extLst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265295-8669-4C5A-A420-08E080C8D75B}"/>
                </a:ext>
              </a:extLst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tx1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41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08D3B67-E985-464B-BD76-CCF565CAA04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406DB-CA31-41B3-AB8E-27062CEDAD86}"/>
              </a:ext>
            </a:extLst>
          </p:cNvPr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37E7B-2390-4EE1-9118-73DD82C6CF2E}"/>
              </a:ext>
            </a:extLst>
          </p:cNvPr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0DBBD-3EC8-496E-B214-747F15163436}"/>
              </a:ext>
            </a:extLst>
          </p:cNvPr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D70E0-425D-4F49-9AE4-E6F21F8E2836}"/>
              </a:ext>
            </a:extLst>
          </p:cNvPr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74D13-F599-4819-B89A-05923273D18D}"/>
              </a:ext>
            </a:extLst>
          </p:cNvPr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1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C27E593-BF63-417C-B4A5-03B3B6ABB83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135CD-62E0-49DA-AA35-400C89E78B4F}"/>
              </a:ext>
            </a:extLst>
          </p:cNvPr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1570B-704B-4969-915E-EA3608D2C108}"/>
              </a:ext>
            </a:extLst>
          </p:cNvPr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8B507-385F-4AF7-B496-3E9BBAD2F3FB}"/>
              </a:ext>
            </a:extLst>
          </p:cNvPr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07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3764F7F-24F0-4935-BE9F-9A6439B5387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297ED-299F-4FDA-AB87-86C9876A713D}"/>
              </a:ext>
            </a:extLst>
          </p:cNvPr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36923-60E9-41AF-A659-58E9439B1797}"/>
              </a:ext>
            </a:extLst>
          </p:cNvPr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64DFB-DE37-49D0-AB1E-85FFA57A9575}"/>
              </a:ext>
            </a:extLst>
          </p:cNvPr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92C49-FA91-4322-88B0-61CC23B7CB96}"/>
              </a:ext>
            </a:extLst>
          </p:cNvPr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77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2446D9A-DC96-4CA2-9D31-757955A72F2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487F4-BD5D-4158-9D0E-DA38D15C37C3}"/>
              </a:ext>
            </a:extLst>
          </p:cNvPr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0FD3E-05C4-44CF-8E88-AE98B61DBC32}"/>
              </a:ext>
            </a:extLst>
          </p:cNvPr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A87-500C-46C9-98F2-C345EDA59D9E}"/>
              </a:ext>
            </a:extLst>
          </p:cNvPr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2D60B-70CC-4D5A-AEE8-4098BE8DB9CF}"/>
              </a:ext>
            </a:extLst>
          </p:cNvPr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9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246C95A-B783-4B2D-9703-63C6CC16407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9DE03-1D81-4F04-9858-8E3B78F66A5C}"/>
              </a:ext>
            </a:extLst>
          </p:cNvPr>
          <p:cNvSpPr/>
          <p:nvPr userDrawn="1"/>
        </p:nvSpPr>
        <p:spPr>
          <a:xfrm>
            <a:off x="670985" y="2481263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03759"/>
            <a:ext cx="10960100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5950" y="5099446"/>
            <a:ext cx="10960100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45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C0A0AF6-3400-4ADA-B1CA-AF229D50382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3C5EDA-290D-43E6-A110-778B17488795}"/>
              </a:ext>
            </a:extLst>
          </p:cNvPr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A333B0-D139-494F-ABE7-98EED23728B9}"/>
              </a:ext>
            </a:extLst>
          </p:cNvPr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7DC3E0-2708-499E-BE59-E4C065D25388}"/>
              </a:ext>
            </a:extLst>
          </p:cNvPr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14B9F98-DDAB-43EF-8744-7FAB5A10E82A}"/>
              </a:ext>
            </a:extLst>
          </p:cNvPr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9543F0F-EB9C-453C-AF01-6E183C4E879E}"/>
              </a:ext>
            </a:extLst>
          </p:cNvPr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256AB050-AE91-42D4-A575-FC012DCC1223}"/>
              </a:ext>
            </a:extLst>
          </p:cNvPr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598" y="1500011"/>
            <a:ext cx="10960100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90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ADE7BE-2DB1-4A60-8ADF-DD781D3583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BF5EB-4C20-4CD0-8F20-006EF8A979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5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Twinkl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id="{B8EFD9EF-C6D3-4FD0-8F95-E323AD5B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14401"/>
            <a:ext cx="6721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6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Safety</a:t>
            </a: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E7E8AFB8-E1EA-4938-B2F5-32E96EB5A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3932239"/>
            <a:ext cx="6721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Clever. Click Safe.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997D74EE-59A9-4518-BAA6-21FF84DB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4638675"/>
            <a:ext cx="672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safety guidelines for children to follow and learn</a:t>
            </a:r>
            <a:r>
              <a:rPr lang="en-GB" altLang="en-US" sz="2000" dirty="0">
                <a:solidFill>
                  <a:prstClr val="white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3D9AAB91-5C66-4563-B763-3C4D7954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6"/>
            <a:ext cx="67214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prstClr val="white"/>
                </a:solidFill>
              </a:rPr>
              <a:t>The main thing to remember is: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white"/>
                </a:solidFill>
              </a:rPr>
              <a:t>Be smart and safe by making the right choices.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white"/>
                </a:solidFill>
              </a:rPr>
              <a:t>If you are ever unsure,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FFFF00"/>
                </a:solidFill>
                <a:latin typeface="Twinkl" pitchFamily="2" charset="0"/>
              </a:rPr>
              <a:t>ask for help and advice.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white"/>
                </a:solidFill>
              </a:rPr>
              <a:t>Do not deal with it alone!</a:t>
            </a:r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0830B99E-55EF-4A0C-9FC7-5B0F254D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4632326"/>
            <a:ext cx="318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srgbClr val="FFFF00"/>
                </a:solidFill>
                <a:latin typeface="Twinkl" pitchFamily="2" charset="0"/>
              </a:rPr>
              <a:t>Happy Surfing</a:t>
            </a:r>
            <a:endParaRPr lang="en-GB" altLang="en-US" sz="2800">
              <a:solidFill>
                <a:srgbClr val="FFFF00"/>
              </a:solidFill>
            </a:endParaRP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23BD770E-A838-4AF9-9147-B73296D2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2867025"/>
            <a:ext cx="16954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C648D6B4-0473-48F9-A39A-DAD03757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5"/>
            <a:ext cx="6721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is amazing when used safely and correctly.</a:t>
            </a:r>
          </a:p>
        </p:txBody>
      </p:sp>
      <p:sp>
        <p:nvSpPr>
          <p:cNvPr id="17411" name="TextBox 4">
            <a:extLst>
              <a:ext uri="{FF2B5EF4-FFF2-40B4-BE49-F238E27FC236}">
                <a16:creationId xmlns:a16="http://schemas.microsoft.com/office/drawing/2014/main" id="{7DFA8736-AEEE-46A5-BC80-69011632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4286251"/>
            <a:ext cx="672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simple rules that will help you make sure it stays amazing so that it plays a healthy part of your life.</a:t>
            </a:r>
          </a:p>
        </p:txBody>
      </p:sp>
      <p:grpSp>
        <p:nvGrpSpPr>
          <p:cNvPr id="17412" name="Group 4">
            <a:extLst>
              <a:ext uri="{FF2B5EF4-FFF2-40B4-BE49-F238E27FC236}">
                <a16:creationId xmlns:a16="http://schemas.microsoft.com/office/drawing/2014/main" id="{26703E4D-95A0-41B2-A6CD-B66F1A42D996}"/>
              </a:ext>
            </a:extLst>
          </p:cNvPr>
          <p:cNvGrpSpPr>
            <a:grpSpLocks/>
          </p:cNvGrpSpPr>
          <p:nvPr/>
        </p:nvGrpSpPr>
        <p:grpSpPr bwMode="auto">
          <a:xfrm>
            <a:off x="2851151" y="2311400"/>
            <a:ext cx="6391275" cy="1479550"/>
            <a:chOff x="503238" y="2000758"/>
            <a:chExt cx="7981950" cy="1846833"/>
          </a:xfrm>
        </p:grpSpPr>
        <p:pic>
          <p:nvPicPr>
            <p:cNvPr id="17413" name="Picture 3">
              <a:extLst>
                <a:ext uri="{FF2B5EF4-FFF2-40B4-BE49-F238E27FC236}">
                  <a16:creationId xmlns:a16="http://schemas.microsoft.com/office/drawing/2014/main" id="{2BB640B8-B212-4815-9037-30E749379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2017713"/>
              <a:ext cx="1812925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1">
              <a:extLst>
                <a:ext uri="{FF2B5EF4-FFF2-40B4-BE49-F238E27FC236}">
                  <a16:creationId xmlns:a16="http://schemas.microsoft.com/office/drawing/2014/main" id="{416C365D-3781-4E9C-BA4A-E826D590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472" y="2017713"/>
              <a:ext cx="1708675" cy="170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2">
              <a:extLst>
                <a:ext uri="{FF2B5EF4-FFF2-40B4-BE49-F238E27FC236}">
                  <a16:creationId xmlns:a16="http://schemas.microsoft.com/office/drawing/2014/main" id="{647A0AF3-A822-49A4-B06D-677EE0030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456" y="2114831"/>
              <a:ext cx="1756986" cy="171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3">
              <a:extLst>
                <a:ext uri="{FF2B5EF4-FFF2-40B4-BE49-F238E27FC236}">
                  <a16:creationId xmlns:a16="http://schemas.microsoft.com/office/drawing/2014/main" id="{42CD459A-F881-4586-963A-F3F5AC44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51" y="2000758"/>
              <a:ext cx="1700437" cy="18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17D99AC7-B122-4C6E-865E-332B004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</p:txBody>
      </p:sp>
      <p:grpSp>
        <p:nvGrpSpPr>
          <p:cNvPr id="18436" name="Group 1">
            <a:extLst>
              <a:ext uri="{FF2B5EF4-FFF2-40B4-BE49-F238E27FC236}">
                <a16:creationId xmlns:a16="http://schemas.microsoft.com/office/drawing/2014/main" id="{45EEB8C9-2800-4D26-927C-72AAA9AF2D30}"/>
              </a:ext>
            </a:extLst>
          </p:cNvPr>
          <p:cNvGrpSpPr>
            <a:grpSpLocks/>
          </p:cNvGrpSpPr>
          <p:nvPr/>
        </p:nvGrpSpPr>
        <p:grpSpPr bwMode="auto">
          <a:xfrm>
            <a:off x="4967289" y="1992314"/>
            <a:ext cx="2257425" cy="428625"/>
            <a:chOff x="1927225" y="2414588"/>
            <a:chExt cx="5211763" cy="989012"/>
          </a:xfrm>
        </p:grpSpPr>
        <p:pic>
          <p:nvPicPr>
            <p:cNvPr id="18452" name="Picture 4">
              <a:extLst>
                <a:ext uri="{FF2B5EF4-FFF2-40B4-BE49-F238E27FC236}">
                  <a16:creationId xmlns:a16="http://schemas.microsoft.com/office/drawing/2014/main" id="{F412D213-66A7-4F69-A447-43E0FEAE7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5"/>
            <a:stretch>
              <a:fillRect/>
            </a:stretch>
          </p:blipFill>
          <p:spPr bwMode="auto">
            <a:xfrm>
              <a:off x="1927225" y="2414588"/>
              <a:ext cx="987425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8">
              <a:extLst>
                <a:ext uri="{FF2B5EF4-FFF2-40B4-BE49-F238E27FC236}">
                  <a16:creationId xmlns:a16="http://schemas.microsoft.com/office/drawing/2014/main" id="{3760D1E1-50CE-4ADA-9EA7-38E4EFE8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3" y="2414588"/>
              <a:ext cx="989012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1">
              <a:extLst>
                <a:ext uri="{FF2B5EF4-FFF2-40B4-BE49-F238E27FC236}">
                  <a16:creationId xmlns:a16="http://schemas.microsoft.com/office/drawing/2014/main" id="{346CA076-2A7C-4787-A47D-23ACD2517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24145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">
              <a:extLst>
                <a:ext uri="{FF2B5EF4-FFF2-40B4-BE49-F238E27FC236}">
                  <a16:creationId xmlns:a16="http://schemas.microsoft.com/office/drawing/2014/main" id="{9D8B95AA-F753-4158-90C0-5DD29E20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24145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TextBox 2">
            <a:extLst>
              <a:ext uri="{FF2B5EF4-FFF2-40B4-BE49-F238E27FC236}">
                <a16:creationId xmlns:a16="http://schemas.microsoft.com/office/drawing/2014/main" id="{60CFA93D-B015-48FC-A919-215B1B38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1589089"/>
            <a:ext cx="672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solidFill>
                  <a:prstClr val="white"/>
                </a:solidFill>
                <a:latin typeface="Twinkl" pitchFamily="2" charset="0"/>
              </a:rPr>
              <a:t>Do you use any of these and did you know the age restrictions</a:t>
            </a:r>
            <a:r>
              <a:rPr lang="en-GB" altLang="en-US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id="{93E27C00-5286-4247-ADCE-4C5FB476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3740151"/>
            <a:ext cx="565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>
            <a:extLst>
              <a:ext uri="{FF2B5EF4-FFF2-40B4-BE49-F238E27FC236}">
                <a16:creationId xmlns:a16="http://schemas.microsoft.com/office/drawing/2014/main" id="{F90BB1C9-FAC0-4C04-9014-2D20AB77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3660776"/>
            <a:ext cx="619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>
            <a:extLst>
              <a:ext uri="{FF2B5EF4-FFF2-40B4-BE49-F238E27FC236}">
                <a16:creationId xmlns:a16="http://schemas.microsoft.com/office/drawing/2014/main" id="{E917FC2E-3ECC-4A0E-9F58-B981ADB5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9" y="3517900"/>
            <a:ext cx="6826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6">
            <a:extLst>
              <a:ext uri="{FF2B5EF4-FFF2-40B4-BE49-F238E27FC236}">
                <a16:creationId xmlns:a16="http://schemas.microsoft.com/office/drawing/2014/main" id="{72790026-E9AE-41E0-A654-8C26AF30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1" y="3398838"/>
            <a:ext cx="7286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">
            <a:extLst>
              <a:ext uri="{FF2B5EF4-FFF2-40B4-BE49-F238E27FC236}">
                <a16:creationId xmlns:a16="http://schemas.microsoft.com/office/drawing/2014/main" id="{4F4E01F1-DEC4-41C2-8885-FDE7D030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4" y="2673350"/>
            <a:ext cx="672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Restrictions for Social Media Platforms</a:t>
            </a:r>
          </a:p>
        </p:txBody>
      </p:sp>
      <p:sp>
        <p:nvSpPr>
          <p:cNvPr id="18443" name="TextBox 2">
            <a:extLst>
              <a:ext uri="{FF2B5EF4-FFF2-40B4-BE49-F238E27FC236}">
                <a16:creationId xmlns:a16="http://schemas.microsoft.com/office/drawing/2014/main" id="{0444EFDD-FEA2-4F54-AD83-E8D9D963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852988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white"/>
                </a:solidFill>
                <a:latin typeface="Twinkl" pitchFamily="2" charset="0"/>
              </a:rPr>
              <a:t>13</a:t>
            </a:r>
            <a:endParaRPr lang="en-GB" altLang="en-US" sz="2400" b="1">
              <a:solidFill>
                <a:prstClr val="white"/>
              </a:solidFill>
            </a:endParaRPr>
          </a:p>
        </p:txBody>
      </p:sp>
      <p:sp>
        <p:nvSpPr>
          <p:cNvPr id="18444" name="TextBox 2">
            <a:extLst>
              <a:ext uri="{FF2B5EF4-FFF2-40B4-BE49-F238E27FC236}">
                <a16:creationId xmlns:a16="http://schemas.microsoft.com/office/drawing/2014/main" id="{E7F20620-AB10-4B9C-BF78-357E4391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485298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white"/>
                </a:solidFill>
                <a:latin typeface="Twinkl" pitchFamily="2" charset="0"/>
              </a:rPr>
              <a:t>14</a:t>
            </a:r>
            <a:endParaRPr lang="en-GB" altLang="en-US" sz="2400" b="1">
              <a:solidFill>
                <a:prstClr val="white"/>
              </a:solidFill>
            </a:endParaRPr>
          </a:p>
        </p:txBody>
      </p:sp>
      <p:sp>
        <p:nvSpPr>
          <p:cNvPr id="18445" name="TextBox 2">
            <a:extLst>
              <a:ext uri="{FF2B5EF4-FFF2-40B4-BE49-F238E27FC236}">
                <a16:creationId xmlns:a16="http://schemas.microsoft.com/office/drawing/2014/main" id="{F4AB997E-C08E-4091-B11E-CB606789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6" y="489108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white"/>
                </a:solidFill>
                <a:latin typeface="Twinkl" pitchFamily="2" charset="0"/>
              </a:rPr>
              <a:t>16</a:t>
            </a:r>
            <a:endParaRPr lang="en-GB" altLang="en-US" sz="2400" b="1">
              <a:solidFill>
                <a:prstClr val="white"/>
              </a:solidFill>
            </a:endParaRPr>
          </a:p>
        </p:txBody>
      </p:sp>
      <p:sp>
        <p:nvSpPr>
          <p:cNvPr id="18446" name="TextBox 2">
            <a:extLst>
              <a:ext uri="{FF2B5EF4-FFF2-40B4-BE49-F238E27FC236}">
                <a16:creationId xmlns:a16="http://schemas.microsoft.com/office/drawing/2014/main" id="{8126034E-E123-417F-8AA8-36475A93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4883151"/>
            <a:ext cx="576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white"/>
                </a:solidFill>
                <a:latin typeface="Twinkl" pitchFamily="2" charset="0"/>
              </a:rPr>
              <a:t>18</a:t>
            </a:r>
            <a:endParaRPr lang="en-GB" altLang="en-US" sz="2400" b="1">
              <a:solidFill>
                <a:prstClr val="white"/>
              </a:solidFill>
            </a:endParaRPr>
          </a:p>
        </p:txBody>
      </p:sp>
      <p:sp>
        <p:nvSpPr>
          <p:cNvPr id="18447" name="TextBox 2">
            <a:extLst>
              <a:ext uri="{FF2B5EF4-FFF2-40B4-BE49-F238E27FC236}">
                <a16:creationId xmlns:a16="http://schemas.microsoft.com/office/drawing/2014/main" id="{DC3D21B2-D2D7-442D-976C-4C3FFE74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4879976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winkl" pitchFamily="2" charset="0"/>
              </a:rPr>
              <a:t>(13 with parents’ permission)</a:t>
            </a:r>
            <a:endParaRPr lang="en-GB" altLang="en-US" sz="1200">
              <a:solidFill>
                <a:prstClr val="white"/>
              </a:solidFill>
            </a:endParaRPr>
          </a:p>
        </p:txBody>
      </p:sp>
      <p:sp>
        <p:nvSpPr>
          <p:cNvPr id="18448" name="TextBox 2">
            <a:extLst>
              <a:ext uri="{FF2B5EF4-FFF2-40B4-BE49-F238E27FC236}">
                <a16:creationId xmlns:a16="http://schemas.microsoft.com/office/drawing/2014/main" id="{BE3CC903-DB7D-48BD-BF29-251BE667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254375"/>
            <a:ext cx="933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Google+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Tumblr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Snapchat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 Tok</a:t>
            </a:r>
          </a:p>
        </p:txBody>
      </p:sp>
      <p:sp>
        <p:nvSpPr>
          <p:cNvPr id="18449" name="TextBox 2">
            <a:extLst>
              <a:ext uri="{FF2B5EF4-FFF2-40B4-BE49-F238E27FC236}">
                <a16:creationId xmlns:a16="http://schemas.microsoft.com/office/drawing/2014/main" id="{A049819B-7E77-4FCD-B365-202714F2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3313114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winkl" pitchFamily="2" charset="0"/>
              </a:rPr>
              <a:t>LinkedIn</a:t>
            </a:r>
          </a:p>
        </p:txBody>
      </p:sp>
      <p:sp>
        <p:nvSpPr>
          <p:cNvPr id="18450" name="TextBox 2">
            <a:extLst>
              <a:ext uri="{FF2B5EF4-FFF2-40B4-BE49-F238E27FC236}">
                <a16:creationId xmlns:a16="http://schemas.microsoft.com/office/drawing/2014/main" id="{012DD01E-2855-44DD-B040-7AC26C7E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3213101"/>
            <a:ext cx="205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>
                <a:solidFill>
                  <a:prstClr val="white"/>
                </a:solidFill>
                <a:latin typeface="Twinkl" pitchFamily="2" charset="0"/>
              </a:rPr>
              <a:t>WhatsApp</a:t>
            </a:r>
          </a:p>
        </p:txBody>
      </p:sp>
      <p:sp>
        <p:nvSpPr>
          <p:cNvPr id="18451" name="TextBox 2">
            <a:extLst>
              <a:ext uri="{FF2B5EF4-FFF2-40B4-BE49-F238E27FC236}">
                <a16:creationId xmlns:a16="http://schemas.microsoft.com/office/drawing/2014/main" id="{E06286D2-9463-4D2D-97D6-40CAE7B7A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550" y="343535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 err="1">
                <a:solidFill>
                  <a:prstClr val="white"/>
                </a:solidFill>
                <a:latin typeface="Twinkl" pitchFamily="2" charset="0"/>
              </a:rPr>
              <a:t>Youtube</a:t>
            </a:r>
            <a:endParaRPr lang="en-GB" altLang="en-US" sz="1200" dirty="0">
              <a:solidFill>
                <a:prstClr val="white"/>
              </a:solidFill>
              <a:latin typeface="Twinkl" pitchFamily="2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200" dirty="0">
              <a:solidFill>
                <a:prstClr val="white"/>
              </a:solidFill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7ECD2E27-7D17-40EC-87B1-B7719255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54089"/>
            <a:ext cx="6721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prstClr val="white"/>
                </a:solidFill>
                <a:latin typeface="Twinkl SemiBold" pitchFamily="2" charset="0"/>
              </a:rPr>
              <a:t>Click Clever Click Safe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15875910-1547-4BDE-AAD2-D81624A2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1724025"/>
            <a:ext cx="5956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white"/>
                </a:solidFill>
              </a:rPr>
              <a:t>The ‘Click Clever Click Safe’ campaign has three simple rules to follow. Have a think about what each one could mean and then click on the picture to see if you are correct… </a:t>
            </a:r>
          </a:p>
        </p:txBody>
      </p:sp>
      <p:pic>
        <p:nvPicPr>
          <p:cNvPr id="19460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F1BBAF8A-2145-4B02-B5B9-24B578D7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3216275"/>
            <a:ext cx="6143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44C3B423-9BA1-4E40-89E9-1F5762409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1" y="3195639"/>
            <a:ext cx="10842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E5652582-AD29-4BE3-B907-32DCB7AA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195638"/>
            <a:ext cx="11239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D684DA43-BF12-4456-8E7E-D5E49E71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4335463"/>
            <a:ext cx="814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prstClr val="white"/>
                </a:solidFill>
                <a:latin typeface="Twinkl SemiBold" pitchFamily="2" charset="0"/>
              </a:rPr>
              <a:t>Zip It</a:t>
            </a:r>
          </a:p>
        </p:txBody>
      </p:sp>
      <p:sp>
        <p:nvSpPr>
          <p:cNvPr id="19464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5F1CF187-6144-4B34-A852-3D061F86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4344988"/>
            <a:ext cx="1192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prstClr val="white"/>
                </a:solidFill>
                <a:latin typeface="Twinkl SemiBold" pitchFamily="2" charset="0"/>
              </a:rPr>
              <a:t>Block It</a:t>
            </a:r>
          </a:p>
        </p:txBody>
      </p:sp>
      <p:sp>
        <p:nvSpPr>
          <p:cNvPr id="19465" name="TextBox 2">
            <a:hlinkClick r:id="rId6" action="ppaction://hlinksldjump"/>
            <a:extLst>
              <a:ext uri="{FF2B5EF4-FFF2-40B4-BE49-F238E27FC236}">
                <a16:creationId xmlns:a16="http://schemas.microsoft.com/office/drawing/2014/main" id="{016DA9C8-7E83-43CB-BB79-C028FD88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4335463"/>
            <a:ext cx="108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prstClr val="white"/>
                </a:solidFill>
                <a:latin typeface="Twinkl SemiBold" pitchFamily="2" charset="0"/>
              </a:rPr>
              <a:t>Flag It</a:t>
            </a:r>
          </a:p>
        </p:txBody>
      </p:sp>
      <p:sp>
        <p:nvSpPr>
          <p:cNvPr id="17" name="Rectangle: Rounded Corners 16">
            <a:hlinkClick r:id="rId8" action="ppaction://hlinksldjump"/>
            <a:extLst>
              <a:ext uri="{FF2B5EF4-FFF2-40B4-BE49-F238E27FC236}">
                <a16:creationId xmlns:a16="http://schemas.microsoft.com/office/drawing/2014/main" id="{9EC791CC-E541-4D3F-AAAF-EABFC4700806}"/>
              </a:ext>
            </a:extLst>
          </p:cNvPr>
          <p:cNvSpPr/>
          <p:nvPr/>
        </p:nvSpPr>
        <p:spPr>
          <a:xfrm>
            <a:off x="3784600" y="4899025"/>
            <a:ext cx="4622800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Twinkl SemiBold" pitchFamily="2" charset="0"/>
              </a:rPr>
              <a:t>Next, find out about cyberbullying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D5AF115B-61D1-4E66-8E79-224546844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prstClr val="white"/>
                </a:solidFill>
                <a:latin typeface="Twinkl SemiBold" pitchFamily="2" charset="0"/>
              </a:rPr>
              <a:t>Zip It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011D451A-4DF1-4404-9FAF-8D86A86B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1806575"/>
            <a:ext cx="6638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prstClr val="white"/>
                </a:solidFill>
              </a:rPr>
              <a:t>Really think twice about everything that you say online. Don’t give away your  real name, address or even which school you go to or which clubs you are in.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2ECA50B0-107D-4F7E-93E3-10366D2E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4" y="2944814"/>
            <a:ext cx="9810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FF7E0B14-7D6E-47DA-B9B3-52E799FE190A}"/>
              </a:ext>
            </a:extLst>
          </p:cNvPr>
          <p:cNvSpPr/>
          <p:nvPr/>
        </p:nvSpPr>
        <p:spPr>
          <a:xfrm>
            <a:off x="3873501" y="4899025"/>
            <a:ext cx="4621213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6D46401F-8F75-467B-9D9C-7E221123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prstClr val="white"/>
                </a:solidFill>
                <a:latin typeface="Twinkl SemiBold" pitchFamily="2" charset="0"/>
              </a:rPr>
              <a:t>Block It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6E9845EB-FBA4-4EF8-8036-81338473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762125"/>
            <a:ext cx="4870450" cy="30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600" dirty="0">
                <a:solidFill>
                  <a:prstClr val="white"/>
                </a:solidFill>
              </a:rPr>
              <a:t>If something looks odd, it probably is!</a:t>
            </a:r>
          </a:p>
          <a:p>
            <a:pPr fontAlgn="base">
              <a:spcAft>
                <a:spcPct val="0"/>
              </a:spcAft>
            </a:pPr>
            <a:r>
              <a:rPr lang="en-GB" altLang="en-US" sz="1600" dirty="0">
                <a:solidFill>
                  <a:prstClr val="white"/>
                </a:solidFill>
              </a:rPr>
              <a:t>Block and delete emails from anyone you don’t know.</a:t>
            </a:r>
          </a:p>
          <a:p>
            <a:pPr fontAlgn="base">
              <a:spcAft>
                <a:spcPct val="0"/>
              </a:spcAft>
            </a:pPr>
            <a:r>
              <a:rPr lang="en-GB" altLang="en-US" sz="1600" dirty="0">
                <a:solidFill>
                  <a:prstClr val="white"/>
                </a:solidFill>
              </a:rPr>
              <a:t>Do not open any attachments from people you don’t know as it could be a nasty </a:t>
            </a:r>
            <a:r>
              <a:rPr lang="en-GB" altLang="en-US" sz="1600" dirty="0">
                <a:solidFill>
                  <a:srgbClr val="FFFF00"/>
                </a:solidFill>
              </a:rPr>
              <a:t>virus</a:t>
            </a:r>
            <a:r>
              <a:rPr lang="en-GB" altLang="en-US" sz="1600" dirty="0">
                <a:solidFill>
                  <a:prstClr val="white"/>
                </a:solidFill>
              </a:rPr>
              <a:t>!</a:t>
            </a:r>
          </a:p>
          <a:p>
            <a:pPr fontAlgn="base">
              <a:spcAft>
                <a:spcPct val="0"/>
              </a:spcAft>
            </a:pPr>
            <a:r>
              <a:rPr lang="en-GB" altLang="en-US" sz="1600" dirty="0">
                <a:solidFill>
                  <a:prstClr val="white"/>
                </a:solidFill>
              </a:rPr>
              <a:t>If anyone sends you a nasty email or message, don’t get into a discussion, just block them and then tell an adult. </a:t>
            </a:r>
          </a:p>
          <a:p>
            <a:pPr fontAlgn="base">
              <a:spcAft>
                <a:spcPct val="0"/>
              </a:spcAft>
            </a:pPr>
            <a:r>
              <a:rPr lang="en-GB" altLang="en-US" sz="1600" dirty="0">
                <a:solidFill>
                  <a:prstClr val="white"/>
                </a:solidFill>
              </a:rPr>
              <a:t>This applies to all devices that use the Internet, e.g. Games consoles (Xbox or PlayStation) and tablets (iPad).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97AD5F88-B200-40CD-915E-4D16E5F9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400301"/>
            <a:ext cx="17018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898777E3-A030-45EF-9C9D-D352DD192788}"/>
              </a:ext>
            </a:extLst>
          </p:cNvPr>
          <p:cNvSpPr/>
          <p:nvPr/>
        </p:nvSpPr>
        <p:spPr>
          <a:xfrm>
            <a:off x="3873501" y="4899025"/>
            <a:ext cx="4621213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CCDE6721-8F70-49EA-9D06-8C033529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prstClr val="white"/>
                </a:solidFill>
                <a:latin typeface="Twinkl SemiBold" pitchFamily="2" charset="0"/>
              </a:rPr>
              <a:t>Flag It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30A326BC-E5C9-4690-94BA-DFC7530E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1736725"/>
            <a:ext cx="4870450" cy="31054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GB" altLang="en-US" dirty="0">
                <a:solidFill>
                  <a:prstClr val="white"/>
                </a:solidFill>
                <a:latin typeface="Twinkl" pitchFamily="50" charset="0"/>
              </a:rPr>
              <a:t>Flag up anything that is not right. 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GB" altLang="en-US" dirty="0">
                <a:solidFill>
                  <a:prstClr val="white"/>
                </a:solidFill>
                <a:latin typeface="Twinkl" pitchFamily="50" charset="0"/>
              </a:rPr>
              <a:t>This means tell someone you trust – they might be able to help get something done about it.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r>
              <a:rPr lang="en-GB" altLang="en-US" dirty="0">
                <a:solidFill>
                  <a:prstClr val="white"/>
                </a:solidFill>
                <a:latin typeface="Twinkl" pitchFamily="50" charset="0"/>
              </a:rPr>
              <a:t>These things might include:</a:t>
            </a:r>
          </a:p>
          <a:p>
            <a:pPr marL="285750" indent="-285750" fontAlgn="base"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Twinkl" pitchFamily="50" charset="0"/>
              </a:rPr>
              <a:t>Cyberbullying</a:t>
            </a:r>
          </a:p>
          <a:p>
            <a:pPr marL="285750" indent="-285750" fontAlgn="base"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Twinkl" pitchFamily="50" charset="0"/>
              </a:rPr>
              <a:t>Someone asking to meet you in real life</a:t>
            </a:r>
          </a:p>
          <a:p>
            <a:pPr marL="285750" indent="-285750" fontAlgn="base"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Twinkl" pitchFamily="50" charset="0"/>
              </a:rPr>
              <a:t>Anything that upsets or worries you</a:t>
            </a:r>
          </a:p>
          <a:p>
            <a:pPr marL="285750" indent="-285750" fontAlgn="base"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Twinkl" pitchFamily="50" charset="0"/>
              </a:rPr>
              <a:t>Anything you think might be illegal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E3EECF1B-2E02-44C4-9400-01B669A5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9" y="2312988"/>
            <a:ext cx="20780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hlinkClick r:id="rId3" action="ppaction://hlinksldjump"/>
            <a:extLst>
              <a:ext uri="{FF2B5EF4-FFF2-40B4-BE49-F238E27FC236}">
                <a16:creationId xmlns:a16="http://schemas.microsoft.com/office/drawing/2014/main" id="{FF618448-D855-43E7-8CFD-7A2963DF9B2D}"/>
              </a:ext>
            </a:extLst>
          </p:cNvPr>
          <p:cNvSpPr/>
          <p:nvPr/>
        </p:nvSpPr>
        <p:spPr>
          <a:xfrm>
            <a:off x="3873501" y="4899025"/>
            <a:ext cx="4621213" cy="40005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Twinkl SemiBold" pitchFamily="2" charset="0"/>
              </a:rPr>
              <a:t>Back to Click Clever Click Safe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CCEC4773-70C9-45E7-8307-8F554DDE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prstClr val="white"/>
                </a:solidFill>
                <a:latin typeface="Twinkl SemiBold" pitchFamily="2" charset="0"/>
              </a:rPr>
              <a:t>Cyber Bullying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98E74761-D301-4D02-83AD-87815976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9" y="1744663"/>
            <a:ext cx="6821487" cy="3638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anose="02000503030000020003" pitchFamily="50" charset="0"/>
                <a:cs typeface="Twinkl Light" pitchFamily="2" charset="0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en-GB" altLang="en-US" dirty="0">
                <a:solidFill>
                  <a:prstClr val="white"/>
                </a:solidFill>
              </a:rPr>
              <a:t>Cyberbullying is no different to bullying in real life. You don’t need to put up with it!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prstClr val="white"/>
              </a:solidFill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</a:rPr>
              <a:t>If someone says something that upsets you, tell someone you trust about it, such as a teacher or parent and block the bully.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dirty="0">
              <a:solidFill>
                <a:prstClr val="white"/>
              </a:solidFill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</a:rPr>
              <a:t>Remember that typing something nasty in a message to someone is just as upsetting as saying it to their face. Think before you send!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dirty="0">
              <a:solidFill>
                <a:prstClr val="white"/>
              </a:solidFill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</a:rPr>
              <a:t>Keep evidence to show your trusted adult. You might even need to do a screenshot.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D339170F-103F-40E5-9E69-C3662EDA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993775"/>
            <a:ext cx="6721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prstClr val="white"/>
                </a:solidFill>
                <a:latin typeface="Twinkl SemiBold" pitchFamily="2" charset="0"/>
              </a:rPr>
              <a:t>Meeting People Offline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D9ED2B26-4FBA-4E69-B2A8-72BDDD45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582" y="1832629"/>
            <a:ext cx="71104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Twinkl Light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white"/>
                </a:solidFill>
              </a:rPr>
              <a:t>Never meet anyone from the Internet without an adult with you as this is very dangerous!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prstClr val="white"/>
              </a:solidFill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white"/>
                </a:solidFill>
              </a:rPr>
              <a:t>Remember, people may not be who they say they are… anyone can upload a photo of someone else and call themselves by a different name with a made-up profile of their age and interests.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prstClr val="white"/>
              </a:solidFill>
            </a:endParaRPr>
          </a:p>
        </p:txBody>
      </p:sp>
      <p:grpSp>
        <p:nvGrpSpPr>
          <p:cNvPr id="24580" name="Group 1">
            <a:extLst>
              <a:ext uri="{FF2B5EF4-FFF2-40B4-BE49-F238E27FC236}">
                <a16:creationId xmlns:a16="http://schemas.microsoft.com/office/drawing/2014/main" id="{855C0917-7B6A-4219-A101-9735CD45AA1B}"/>
              </a:ext>
            </a:extLst>
          </p:cNvPr>
          <p:cNvGrpSpPr>
            <a:grpSpLocks/>
          </p:cNvGrpSpPr>
          <p:nvPr/>
        </p:nvGrpSpPr>
        <p:grpSpPr bwMode="auto">
          <a:xfrm>
            <a:off x="4967289" y="4135438"/>
            <a:ext cx="2498725" cy="1198562"/>
            <a:chOff x="2382838" y="2917825"/>
            <a:chExt cx="4949825" cy="2374900"/>
          </a:xfrm>
        </p:grpSpPr>
        <p:pic>
          <p:nvPicPr>
            <p:cNvPr id="24581" name="Picture 3">
              <a:extLst>
                <a:ext uri="{FF2B5EF4-FFF2-40B4-BE49-F238E27FC236}">
                  <a16:creationId xmlns:a16="http://schemas.microsoft.com/office/drawing/2014/main" id="{4A53A989-0101-4966-BC6F-7F6F573D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095"/>
            <a:stretch>
              <a:fillRect/>
            </a:stretch>
          </p:blipFill>
          <p:spPr bwMode="auto">
            <a:xfrm>
              <a:off x="2382838" y="3140075"/>
              <a:ext cx="1701800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4">
              <a:extLst>
                <a:ext uri="{FF2B5EF4-FFF2-40B4-BE49-F238E27FC236}">
                  <a16:creationId xmlns:a16="http://schemas.microsoft.com/office/drawing/2014/main" id="{92CBD5E9-FC3B-4EB5-97B8-F7B037434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3000375"/>
              <a:ext cx="1393825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5">
              <a:extLst>
                <a:ext uri="{FF2B5EF4-FFF2-40B4-BE49-F238E27FC236}">
                  <a16:creationId xmlns:a16="http://schemas.microsoft.com/office/drawing/2014/main" id="{3DCD02D1-831B-461B-B201-F7499627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40"/>
            <a:stretch>
              <a:fillRect/>
            </a:stretch>
          </p:blipFill>
          <p:spPr bwMode="auto">
            <a:xfrm>
              <a:off x="4424363" y="2917825"/>
              <a:ext cx="2908300" cy="237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535</Words>
  <Application>Microsoft Macintosh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BPreplay</vt:lpstr>
      <vt:lpstr>Sassoon Infant Md</vt:lpstr>
      <vt:lpstr>Sassoon Infant Rg</vt:lpstr>
      <vt:lpstr>Times New Roman</vt:lpstr>
      <vt:lpstr>Twinkl</vt:lpstr>
      <vt:lpstr>Twinkl Light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Mona Mohamed Arshe</cp:lastModifiedBy>
  <cp:revision>3</cp:revision>
  <dcterms:created xsi:type="dcterms:W3CDTF">2020-09-06T08:28:42Z</dcterms:created>
  <dcterms:modified xsi:type="dcterms:W3CDTF">2023-01-14T12:04:22Z</dcterms:modified>
</cp:coreProperties>
</file>