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615" r:id="rId5"/>
    <p:sldId id="594" r:id="rId6"/>
    <p:sldId id="595" r:id="rId7"/>
    <p:sldId id="613" r:id="rId8"/>
    <p:sldId id="608" r:id="rId9"/>
    <p:sldId id="614" r:id="rId10"/>
    <p:sldId id="609" r:id="rId11"/>
    <p:sldId id="60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0FA7C0"/>
    <a:srgbClr val="02687D"/>
    <a:srgbClr val="AFE0E5"/>
    <a:srgbClr val="1FBFDB"/>
    <a:srgbClr val="59C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62546" autoAdjust="0"/>
  </p:normalViewPr>
  <p:slideViewPr>
    <p:cSldViewPr snapToGrid="0">
      <p:cViewPr varScale="1">
        <p:scale>
          <a:sx n="56" d="100"/>
          <a:sy n="56" d="100"/>
        </p:scale>
        <p:origin x="17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3/8/2023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413366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ProximaNova-Regular"/>
            </a:endParaRPr>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161738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ProximaNova-Regular"/>
            </a:endParaRPr>
          </a:p>
        </p:txBody>
      </p:sp>
      <p:sp>
        <p:nvSpPr>
          <p:cNvPr id="4" name="Slide Number Placeholder 3"/>
          <p:cNvSpPr>
            <a:spLocks noGrp="1"/>
          </p:cNvSpPr>
          <p:nvPr>
            <p:ph type="sldNum" sz="quarter" idx="5"/>
          </p:nvPr>
        </p:nvSpPr>
        <p:spPr/>
        <p:txBody>
          <a:bodyPr/>
          <a:lstStyle/>
          <a:p>
            <a:fld id="{A003FFBC-E686-4F41-B14D-7FAA4E0A4D4B}" type="slidenum">
              <a:rPr lang="en-US" smtClean="0"/>
              <a:t>6</a:t>
            </a:fld>
            <a:endParaRPr lang="en-US" dirty="0"/>
          </a:p>
        </p:txBody>
      </p:sp>
    </p:spTree>
    <p:extLst>
      <p:ext uri="{BB962C8B-B14F-4D97-AF65-F5344CB8AC3E}">
        <p14:creationId xmlns:p14="http://schemas.microsoft.com/office/powerpoint/2010/main" val="97196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18100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Have students share what they wrote down.</a:t>
            </a:r>
          </a:p>
          <a:p>
            <a:r>
              <a:rPr lang="en-GB" sz="1200" kern="1200" dirty="0">
                <a:solidFill>
                  <a:schemeClr val="tx1"/>
                </a:solidFill>
                <a:effectLst/>
                <a:latin typeface="+mn-lt"/>
                <a:ea typeface="+mn-ea"/>
                <a:cs typeface="+mn-cs"/>
              </a:rPr>
              <a:t>In the large group, remind students to pay attention to their responsibilities this evening, whatever they might be. Encourage them to reflect on what might happen if they fail to complete their responsibility to the best of their ability and who it might impact.</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8</a:t>
            </a:fld>
            <a:endParaRPr lang="en-US" dirty="0"/>
          </a:p>
        </p:txBody>
      </p:sp>
    </p:spTree>
    <p:extLst>
      <p:ext uri="{BB962C8B-B14F-4D97-AF65-F5344CB8AC3E}">
        <p14:creationId xmlns:p14="http://schemas.microsoft.com/office/powerpoint/2010/main" val="143809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1267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47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83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575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208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985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0983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878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53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132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0879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3/8/2023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1028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1948685" y="5980589"/>
            <a:ext cx="8294629" cy="523220"/>
          </a:xfrm>
          <a:prstGeom prst="rect">
            <a:avLst/>
          </a:prstGeom>
          <a:noFill/>
        </p:spPr>
        <p:txBody>
          <a:bodyPr wrap="square" rtlCol="0">
            <a:spAutoFit/>
          </a:bodyPr>
          <a:lstStyle/>
          <a:p>
            <a:pPr algn="ctr"/>
            <a:r>
              <a:rPr lang="en-GB" sz="2800" b="1" dirty="0">
                <a:solidFill>
                  <a:schemeClr val="bg1"/>
                </a:solidFill>
              </a:rPr>
              <a:t>Impacting Others with our Responsibilities</a:t>
            </a: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176735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p:txBody>
          <a:bodyPr>
            <a:normAutofit/>
          </a:bodyPr>
          <a:lstStyle/>
          <a:p>
            <a:r>
              <a:rPr lang="en-GB" sz="3200" dirty="0"/>
              <a:t> Examine the cause and effect relationship between fulfilling or neglecting our responsibilities.</a:t>
            </a:r>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9188F-3799-44D3-ADAF-1F876400A936}"/>
              </a:ext>
            </a:extLst>
          </p:cNvPr>
          <p:cNvSpPr/>
          <p:nvPr/>
        </p:nvSpPr>
        <p:spPr>
          <a:xfrm>
            <a:off x="295494" y="524940"/>
            <a:ext cx="11601011" cy="5201424"/>
          </a:xfrm>
          <a:prstGeom prst="rect">
            <a:avLst/>
          </a:prstGeom>
          <a:noFill/>
        </p:spPr>
        <p:txBody>
          <a:bodyPr wrap="square" lIns="91440" tIns="45720" rIns="91440" bIns="45720">
            <a:spAutoFit/>
          </a:bodyPr>
          <a:lstStyle/>
          <a:p>
            <a:pPr lvl="1"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Responsibility &amp; Self-Discipline</a:t>
            </a:r>
          </a:p>
          <a:p>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r>
              <a:rPr lang="en-GB" sz="3200" dirty="0"/>
              <a:t>In our first lesson, we talked about the different things we are responsible for and how we must have self-discipline to overcome obstacles and make good decisions. </a:t>
            </a:r>
          </a:p>
          <a:p>
            <a:endParaRPr lang="en-GB" sz="3200" dirty="0"/>
          </a:p>
          <a:p>
            <a:pPr algn="ctr"/>
            <a:r>
              <a:rPr lang="en-GB" sz="3200" b="1" dirty="0"/>
              <a:t>Did anyone try one of their self-discipline strategies this week?</a:t>
            </a:r>
          </a:p>
          <a:p>
            <a:pPr algn="ctr"/>
            <a:r>
              <a:rPr lang="en-GB" sz="3200" b="1" dirty="0"/>
              <a:t>How did it go?</a:t>
            </a:r>
          </a:p>
          <a:p>
            <a:pPr lvl="1" algn="ct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25245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9188F-3799-44D3-ADAF-1F876400A936}"/>
              </a:ext>
            </a:extLst>
          </p:cNvPr>
          <p:cNvSpPr/>
          <p:nvPr/>
        </p:nvSpPr>
        <p:spPr>
          <a:xfrm>
            <a:off x="295494" y="366623"/>
            <a:ext cx="11601011" cy="6124754"/>
          </a:xfrm>
          <a:prstGeom prst="rect">
            <a:avLst/>
          </a:prstGeom>
          <a:noFill/>
        </p:spPr>
        <p:txBody>
          <a:bodyPr wrap="square" lIns="91440" tIns="45720" rIns="91440" bIns="45720">
            <a:spAutoFit/>
          </a:bodyPr>
          <a:lstStyle/>
          <a:p>
            <a:pPr lvl="1"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Responsibility &amp; Self-Discipline</a:t>
            </a:r>
          </a:p>
          <a:p>
            <a:endPar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nSpc>
                <a:spcPct val="150000"/>
              </a:lnSpc>
            </a:pPr>
            <a:r>
              <a:rPr lang="en-GB" sz="2400" dirty="0"/>
              <a:t>Today we are going to talk about how our actions (or inaction) can impact others. </a:t>
            </a:r>
          </a:p>
          <a:p>
            <a:pPr>
              <a:lnSpc>
                <a:spcPct val="150000"/>
              </a:lnSpc>
            </a:pPr>
            <a:r>
              <a:rPr lang="en-GB" sz="2400" dirty="0"/>
              <a:t>We all have responsibilities and we don’t have responsibilities for no reason, right? Everything we do, hopefully, is done with a clear purpose in mind. And, if we don’t </a:t>
            </a:r>
            <a:r>
              <a:rPr lang="en-GB" sz="2400" dirty="0" err="1"/>
              <a:t>fulfill</a:t>
            </a:r>
            <a:r>
              <a:rPr lang="en-GB" sz="2400" dirty="0"/>
              <a:t> our responsibilities, we can actually negatively impact other people or even things or animals (like gardens, our homes, our pets: we have to take responsibility for things like this, too!). </a:t>
            </a:r>
          </a:p>
          <a:p>
            <a:pPr>
              <a:lnSpc>
                <a:spcPct val="150000"/>
              </a:lnSpc>
            </a:pPr>
            <a:endParaRPr lang="en-GB" sz="2400" dirty="0"/>
          </a:p>
          <a:p>
            <a:pPr>
              <a:lnSpc>
                <a:spcPct val="150000"/>
              </a:lnSpc>
            </a:pPr>
            <a:r>
              <a:rPr lang="en-GB" sz="2400" dirty="0"/>
              <a:t>So, I am going to read off a couple of situations and I want you to do a think &amp; share about how the main character’s choice impacts those around him</a:t>
            </a:r>
          </a:p>
          <a:p>
            <a:pPr lvl="1" algn="ct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4175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8440-CE3E-4340-9D95-A290D9C9CFC7}"/>
              </a:ext>
            </a:extLst>
          </p:cNvPr>
          <p:cNvSpPr>
            <a:spLocks noGrp="1"/>
          </p:cNvSpPr>
          <p:nvPr>
            <p:ph type="title"/>
          </p:nvPr>
        </p:nvSpPr>
        <p:spPr/>
        <p:txBody>
          <a:bodyPr/>
          <a:lstStyle/>
          <a:p>
            <a:r>
              <a:rPr lang="en-US" dirty="0"/>
              <a:t>Situation #1</a:t>
            </a:r>
            <a:endParaRPr lang="en-AE" dirty="0"/>
          </a:p>
        </p:txBody>
      </p:sp>
      <p:sp>
        <p:nvSpPr>
          <p:cNvPr id="3" name="Content Placeholder 2">
            <a:extLst>
              <a:ext uri="{FF2B5EF4-FFF2-40B4-BE49-F238E27FC236}">
                <a16:creationId xmlns:a16="http://schemas.microsoft.com/office/drawing/2014/main" id="{BB653338-9F8C-47EE-AC6A-0021A7D194B3}"/>
              </a:ext>
            </a:extLst>
          </p:cNvPr>
          <p:cNvSpPr>
            <a:spLocks noGrp="1"/>
          </p:cNvSpPr>
          <p:nvPr>
            <p:ph idx="1"/>
          </p:nvPr>
        </p:nvSpPr>
        <p:spPr/>
        <p:txBody>
          <a:bodyPr>
            <a:normAutofit/>
          </a:bodyPr>
          <a:lstStyle/>
          <a:p>
            <a:pPr algn="ctr"/>
            <a:r>
              <a:rPr lang="en-GB" sz="3600" dirty="0"/>
              <a:t>David is working with Malia and Sasha on a group project for social studies. They are presenting on ancient Rome. They are supposed to finish their poster today and present tomorrow, but David, who was in charge of bringing pictures of Ancient Rome for their poster, forgot to print any off at home the night before. </a:t>
            </a:r>
          </a:p>
          <a:p>
            <a:pPr algn="ctr"/>
            <a:r>
              <a:rPr lang="en-GB" sz="3600" dirty="0">
                <a:highlight>
                  <a:srgbClr val="FFFF00"/>
                </a:highlight>
              </a:rPr>
              <a:t>How does this impact Malia and Sasha?</a:t>
            </a:r>
            <a:endParaRPr lang="en-AE" sz="3600" dirty="0">
              <a:highlight>
                <a:srgbClr val="FFFF00"/>
              </a:highlight>
            </a:endParaRPr>
          </a:p>
        </p:txBody>
      </p:sp>
    </p:spTree>
    <p:extLst>
      <p:ext uri="{BB962C8B-B14F-4D97-AF65-F5344CB8AC3E}">
        <p14:creationId xmlns:p14="http://schemas.microsoft.com/office/powerpoint/2010/main" val="21181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8440-CE3E-4340-9D95-A290D9C9CFC7}"/>
              </a:ext>
            </a:extLst>
          </p:cNvPr>
          <p:cNvSpPr>
            <a:spLocks noGrp="1"/>
          </p:cNvSpPr>
          <p:nvPr>
            <p:ph type="title"/>
          </p:nvPr>
        </p:nvSpPr>
        <p:spPr/>
        <p:txBody>
          <a:bodyPr/>
          <a:lstStyle/>
          <a:p>
            <a:r>
              <a:rPr lang="en-US" dirty="0"/>
              <a:t>Situation #2</a:t>
            </a:r>
            <a:endParaRPr lang="en-AE" dirty="0"/>
          </a:p>
        </p:txBody>
      </p:sp>
      <p:sp>
        <p:nvSpPr>
          <p:cNvPr id="3" name="Content Placeholder 2">
            <a:extLst>
              <a:ext uri="{FF2B5EF4-FFF2-40B4-BE49-F238E27FC236}">
                <a16:creationId xmlns:a16="http://schemas.microsoft.com/office/drawing/2014/main" id="{BB653338-9F8C-47EE-AC6A-0021A7D194B3}"/>
              </a:ext>
            </a:extLst>
          </p:cNvPr>
          <p:cNvSpPr>
            <a:spLocks noGrp="1"/>
          </p:cNvSpPr>
          <p:nvPr>
            <p:ph idx="1"/>
          </p:nvPr>
        </p:nvSpPr>
        <p:spPr>
          <a:xfrm>
            <a:off x="838200" y="1690688"/>
            <a:ext cx="10515600" cy="5023077"/>
          </a:xfrm>
        </p:spPr>
        <p:txBody>
          <a:bodyPr>
            <a:normAutofit fontScale="85000" lnSpcReduction="20000"/>
          </a:bodyPr>
          <a:lstStyle/>
          <a:p>
            <a:pPr algn="ctr"/>
            <a:r>
              <a:rPr lang="en-GB" sz="3600" dirty="0"/>
              <a:t>Every 5th grader has to help out in the school cafeteria for one week during the school year. This week, Jackson, Sarah, </a:t>
            </a:r>
            <a:r>
              <a:rPr lang="en-GB" sz="3600" dirty="0" err="1"/>
              <a:t>Maizy</a:t>
            </a:r>
            <a:r>
              <a:rPr lang="en-GB" sz="3600" dirty="0"/>
              <a:t>, and Juan are assigned to help. Each one has a different job. Sarah is helping hand out milk; </a:t>
            </a:r>
            <a:r>
              <a:rPr lang="en-GB" sz="3600" dirty="0" err="1"/>
              <a:t>Maizy</a:t>
            </a:r>
            <a:r>
              <a:rPr lang="en-GB" sz="3600" dirty="0"/>
              <a:t> is helping the cooks put food on trays; and </a:t>
            </a:r>
            <a:r>
              <a:rPr lang="en-GB" sz="3600" dirty="0" err="1"/>
              <a:t>Juanis</a:t>
            </a:r>
            <a:r>
              <a:rPr lang="en-GB" sz="3600" dirty="0"/>
              <a:t> going to clean up any napkins or utensils that fall to the floor and that students don’t pick up. Jackson is supposed to help kids scrape any leftover food on their trays into the waste bins before they stack their trays for washing. This grosses Jackson out and he decides to skip his duty and go outside with his friends instead. After all, there are four other helpers already. </a:t>
            </a:r>
          </a:p>
          <a:p>
            <a:pPr algn="ctr"/>
            <a:r>
              <a:rPr lang="en-GB" sz="3600" dirty="0">
                <a:highlight>
                  <a:srgbClr val="FFFF00"/>
                </a:highlight>
              </a:rPr>
              <a:t>How does this impact his group members and other people at school?</a:t>
            </a:r>
            <a:endParaRPr lang="en-AE" sz="3600" dirty="0">
              <a:highlight>
                <a:srgbClr val="FFFF00"/>
              </a:highlight>
            </a:endParaRPr>
          </a:p>
        </p:txBody>
      </p:sp>
    </p:spTree>
    <p:extLst>
      <p:ext uri="{BB962C8B-B14F-4D97-AF65-F5344CB8AC3E}">
        <p14:creationId xmlns:p14="http://schemas.microsoft.com/office/powerpoint/2010/main" val="319933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852B1-9CEF-4823-B7DD-669265564DE7}"/>
              </a:ext>
            </a:extLst>
          </p:cNvPr>
          <p:cNvSpPr>
            <a:spLocks noGrp="1"/>
          </p:cNvSpPr>
          <p:nvPr>
            <p:ph type="title"/>
          </p:nvPr>
        </p:nvSpPr>
        <p:spPr>
          <a:xfrm>
            <a:off x="838200" y="365125"/>
            <a:ext cx="10515600" cy="1325563"/>
          </a:xfrm>
        </p:spPr>
        <p:txBody>
          <a:bodyPr>
            <a:normAutofit/>
          </a:bodyPr>
          <a:lstStyle/>
          <a:p>
            <a:r>
              <a:rPr lang="en-US" sz="5400" dirty="0"/>
              <a:t>Empower </a:t>
            </a:r>
            <a:endParaRPr lang="en-AE"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AC2495-B124-4CF9-A32C-55BD49E860EF}"/>
              </a:ext>
            </a:extLst>
          </p:cNvPr>
          <p:cNvSpPr>
            <a:spLocks noGrp="1"/>
          </p:cNvSpPr>
          <p:nvPr>
            <p:ph idx="1"/>
          </p:nvPr>
        </p:nvSpPr>
        <p:spPr>
          <a:xfrm>
            <a:off x="838200" y="1929384"/>
            <a:ext cx="10515600" cy="4251960"/>
          </a:xfrm>
        </p:spPr>
        <p:txBody>
          <a:bodyPr>
            <a:normAutofit/>
          </a:bodyPr>
          <a:lstStyle/>
          <a:p>
            <a:r>
              <a:rPr lang="en-GB" dirty="0"/>
              <a:t>It’s easy to think, “</a:t>
            </a:r>
            <a:r>
              <a:rPr lang="en-GB" i="1" dirty="0"/>
              <a:t>Oh, man! I forgot to print those pictures! Oh well!” </a:t>
            </a:r>
            <a:r>
              <a:rPr lang="en-GB" dirty="0"/>
              <a:t>or, </a:t>
            </a:r>
            <a:r>
              <a:rPr lang="en-GB" i="1" dirty="0"/>
              <a:t>“There are already other people helping; they won’t even miss me,</a:t>
            </a:r>
            <a:r>
              <a:rPr lang="en-GB" dirty="0"/>
              <a:t>” right? But, in reality, those choices forced other people to do additional work which can cause stress or tension. It is important that once you’ve been given a job that you follow through with it.</a:t>
            </a:r>
          </a:p>
          <a:p>
            <a:r>
              <a:rPr lang="en-GB" dirty="0"/>
              <a:t>Let’s go back to your </a:t>
            </a:r>
            <a:r>
              <a:rPr lang="en-GB" b="1" dirty="0"/>
              <a:t>list of responsibilities</a:t>
            </a:r>
            <a:r>
              <a:rPr lang="en-GB" dirty="0"/>
              <a:t> from the last lesson. Write down what you feel are your </a:t>
            </a:r>
            <a:r>
              <a:rPr lang="en-GB" u="sng" dirty="0"/>
              <a:t>TOP THREE </a:t>
            </a:r>
            <a:r>
              <a:rPr lang="en-GB" dirty="0"/>
              <a:t>responsibilities every day.</a:t>
            </a:r>
          </a:p>
          <a:p>
            <a:r>
              <a:rPr lang="en-GB" dirty="0"/>
              <a:t>Now, under each one, write down what happens (or will happen) if you didn’t take care of that responsibility.</a:t>
            </a:r>
            <a:endParaRPr lang="en-AE" sz="2200"/>
          </a:p>
        </p:txBody>
      </p:sp>
      <p:graphicFrame>
        <p:nvGraphicFramePr>
          <p:cNvPr id="6" name="Table 4">
            <a:extLst>
              <a:ext uri="{FF2B5EF4-FFF2-40B4-BE49-F238E27FC236}">
                <a16:creationId xmlns:a16="http://schemas.microsoft.com/office/drawing/2014/main" id="{388C5C40-A15F-BB43-AC38-168E5B0FFDDE}"/>
              </a:ext>
            </a:extLst>
          </p:cNvPr>
          <p:cNvGraphicFramePr>
            <a:graphicFrameLocks noGrp="1"/>
          </p:cNvGraphicFramePr>
          <p:nvPr>
            <p:extLst>
              <p:ext uri="{D42A27DB-BD31-4B8C-83A1-F6EECF244321}">
                <p14:modId xmlns:p14="http://schemas.microsoft.com/office/powerpoint/2010/main" val="1566597165"/>
              </p:ext>
            </p:extLst>
          </p:nvPr>
        </p:nvGraphicFramePr>
        <p:xfrm>
          <a:off x="4060953" y="31771"/>
          <a:ext cx="8127999" cy="1463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54356742"/>
                    </a:ext>
                  </a:extLst>
                </a:gridCol>
                <a:gridCol w="2709333">
                  <a:extLst>
                    <a:ext uri="{9D8B030D-6E8A-4147-A177-3AD203B41FA5}">
                      <a16:colId xmlns:a16="http://schemas.microsoft.com/office/drawing/2014/main" val="1301861818"/>
                    </a:ext>
                  </a:extLst>
                </a:gridCol>
                <a:gridCol w="2709333">
                  <a:extLst>
                    <a:ext uri="{9D8B030D-6E8A-4147-A177-3AD203B41FA5}">
                      <a16:colId xmlns:a16="http://schemas.microsoft.com/office/drawing/2014/main" val="2219633512"/>
                    </a:ext>
                  </a:extLst>
                </a:gridCol>
              </a:tblGrid>
              <a:tr h="370840">
                <a:tc>
                  <a:txBody>
                    <a:bodyPr/>
                    <a:lstStyle/>
                    <a:p>
                      <a:pPr algn="ctr"/>
                      <a:r>
                        <a:rPr lang="en-US" sz="2800" dirty="0">
                          <a:solidFill>
                            <a:schemeClr val="tx1"/>
                          </a:solidFill>
                        </a:rPr>
                        <a:t>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FOR YOURSELF &amp;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2168351"/>
                  </a:ext>
                </a:extLst>
              </a:tr>
              <a:tr h="370840">
                <a:tc>
                  <a:txBody>
                    <a:bodyPr/>
                    <a:lstStyle/>
                    <a:p>
                      <a:pPr algn="ctr"/>
                      <a:endParaRPr lang="en-US"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0639302"/>
                  </a:ext>
                </a:extLst>
              </a:tr>
            </a:tbl>
          </a:graphicData>
        </a:graphic>
      </p:graphicFrame>
    </p:spTree>
    <p:extLst>
      <p:ext uri="{BB962C8B-B14F-4D97-AF65-F5344CB8AC3E}">
        <p14:creationId xmlns:p14="http://schemas.microsoft.com/office/powerpoint/2010/main" val="203743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4AB54-528E-4681-83EF-15C6C770BC40}"/>
              </a:ext>
            </a:extLst>
          </p:cNvPr>
          <p:cNvSpPr>
            <a:spLocks noGrp="1"/>
          </p:cNvSpPr>
          <p:nvPr>
            <p:ph type="title"/>
          </p:nvPr>
        </p:nvSpPr>
        <p:spPr>
          <a:xfrm>
            <a:off x="965199" y="851517"/>
            <a:ext cx="5130795" cy="1461778"/>
          </a:xfrm>
        </p:spPr>
        <p:txBody>
          <a:bodyPr>
            <a:normAutofit/>
          </a:bodyPr>
          <a:lstStyle/>
          <a:p>
            <a:r>
              <a:rPr lang="en-US" sz="4000"/>
              <a:t>Reflection</a:t>
            </a:r>
            <a:endParaRPr lang="en-AE" sz="4000"/>
          </a:p>
        </p:txBody>
      </p:sp>
      <p:sp>
        <p:nvSpPr>
          <p:cNvPr id="3" name="Content Placeholder 2">
            <a:extLst>
              <a:ext uri="{FF2B5EF4-FFF2-40B4-BE49-F238E27FC236}">
                <a16:creationId xmlns:a16="http://schemas.microsoft.com/office/drawing/2014/main" id="{92E7F257-CAFF-4D01-A7B8-4D1DC8042696}"/>
              </a:ext>
            </a:extLst>
          </p:cNvPr>
          <p:cNvSpPr>
            <a:spLocks noGrp="1"/>
          </p:cNvSpPr>
          <p:nvPr>
            <p:ph idx="1"/>
          </p:nvPr>
        </p:nvSpPr>
        <p:spPr>
          <a:xfrm>
            <a:off x="965200" y="2470248"/>
            <a:ext cx="4048344" cy="3536236"/>
          </a:xfrm>
        </p:spPr>
        <p:txBody>
          <a:bodyPr>
            <a:normAutofit/>
          </a:bodyPr>
          <a:lstStyle/>
          <a:p>
            <a:r>
              <a:rPr lang="en-GB" sz="2400" dirty="0"/>
              <a:t>Can anyone share their top three responsibilities with </a:t>
            </a:r>
            <a:r>
              <a:rPr lang="en-GB" sz="2400"/>
              <a:t>the class?</a:t>
            </a:r>
            <a:endParaRPr lang="en-GB" sz="2400" dirty="0"/>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Thought outline">
            <a:extLst>
              <a:ext uri="{FF2B5EF4-FFF2-40B4-BE49-F238E27FC236}">
                <a16:creationId xmlns:a16="http://schemas.microsoft.com/office/drawing/2014/main" id="{D0EFEA18-2870-554A-ABF8-5FAF5C0C49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1520372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E30C1B-88B4-4A10-BCEE-342CDBE181D7}">
  <ds:schemaRefs>
    <ds:schemaRef ds:uri="http://schemas.microsoft.com/sharepoint/v3/contenttype/forms"/>
  </ds:schemaRefs>
</ds:datastoreItem>
</file>

<file path=customXml/itemProps2.xml><?xml version="1.0" encoding="utf-8"?>
<ds:datastoreItem xmlns:ds="http://schemas.openxmlformats.org/officeDocument/2006/customXml" ds:itemID="{0BC301DC-F6FE-4541-BC8F-6DFBF8FE8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C5E5B1-8A89-4B70-9F39-346758122AD6}">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docProps/app.xml><?xml version="1.0" encoding="utf-8"?>
<Properties xmlns="http://schemas.openxmlformats.org/officeDocument/2006/extended-properties" xmlns:vt="http://schemas.openxmlformats.org/officeDocument/2006/docPropsVTypes">
  <TotalTime>156</TotalTime>
  <Words>635</Words>
  <Application>Microsoft Office PowerPoint</Application>
  <PresentationFormat>Widescreen</PresentationFormat>
  <Paragraphs>41</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 Gothic</vt:lpstr>
      <vt:lpstr>ProximaNova-Regular</vt:lpstr>
      <vt:lpstr>Office Theme</vt:lpstr>
      <vt:lpstr>PowerPoint Presentation</vt:lpstr>
      <vt:lpstr>In this lesson students will </vt:lpstr>
      <vt:lpstr>PowerPoint Presentation</vt:lpstr>
      <vt:lpstr>PowerPoint Presentation</vt:lpstr>
      <vt:lpstr>Situation #1</vt:lpstr>
      <vt:lpstr>Situation #2</vt:lpstr>
      <vt:lpstr>Empower </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30</cp:revision>
  <dcterms:created xsi:type="dcterms:W3CDTF">2020-08-28T16:08:04Z</dcterms:created>
  <dcterms:modified xsi:type="dcterms:W3CDTF">2023-03-08T11:37:39Z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