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616" r:id="rId5"/>
    <p:sldId id="594" r:id="rId6"/>
    <p:sldId id="595" r:id="rId7"/>
    <p:sldId id="613" r:id="rId8"/>
    <p:sldId id="608" r:id="rId9"/>
    <p:sldId id="609" r:id="rId10"/>
    <p:sldId id="610" r:id="rId11"/>
    <p:sldId id="611" r:id="rId12"/>
    <p:sldId id="60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C0"/>
    <a:srgbClr val="02687D"/>
    <a:srgbClr val="AFE0E5"/>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62500" autoAdjust="0"/>
  </p:normalViewPr>
  <p:slideViewPr>
    <p:cSldViewPr snapToGrid="0">
      <p:cViewPr varScale="1">
        <p:scale>
          <a:sx n="55" d="100"/>
          <a:sy n="55" d="100"/>
        </p:scale>
        <p:origin x="21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2/26/23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Invite a student or two to act out their definitions.</a:t>
            </a:r>
          </a:p>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Invite a student or two to act out their definitions.</a:t>
            </a:r>
          </a:p>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413366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ProximaNova-Regular"/>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161738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ProximaNova-RegularIt"/>
              </a:rPr>
              <a:t>Here is the thing. We need to believe in the power of YET! Just because</a:t>
            </a:r>
          </a:p>
          <a:p>
            <a:pPr algn="l"/>
            <a:r>
              <a:rPr lang="en-US" sz="1800" b="0" i="1" u="none" strike="noStrike" baseline="0" dirty="0">
                <a:latin typeface="ProximaNova-RegularIt"/>
              </a:rPr>
              <a:t>something is hard now or we don’t reach a goal now, it doesn’t mean it won’t</a:t>
            </a:r>
          </a:p>
          <a:p>
            <a:pPr algn="l"/>
            <a:r>
              <a:rPr lang="en-US" sz="1800" b="0" i="1" u="none" strike="noStrike" baseline="0" dirty="0">
                <a:latin typeface="ProximaNova-RegularIt"/>
              </a:rPr>
              <a:t>happen. It means it hasn’t happened YET. Just like Edison, we are not failing;</a:t>
            </a:r>
          </a:p>
          <a:p>
            <a:pPr algn="l"/>
            <a:r>
              <a:rPr lang="en-US" sz="1800" b="0" i="1" u="none" strike="noStrike" baseline="0" dirty="0">
                <a:latin typeface="ProximaNova-RegularIt"/>
              </a:rPr>
              <a:t>we simply need to keep going. Failure and struggle are actually great</a:t>
            </a:r>
          </a:p>
          <a:p>
            <a:pPr algn="l"/>
            <a:r>
              <a:rPr lang="en-US" sz="1800" b="0" i="1" u="none" strike="noStrike" baseline="0" dirty="0">
                <a:latin typeface="ProximaNova-RegularIt"/>
              </a:rPr>
              <a:t>teachers.</a:t>
            </a:r>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266471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a:t>
            </a:r>
          </a:p>
          <a:p>
            <a:r>
              <a:rPr lang="en-GB" sz="1200" kern="1200" dirty="0">
                <a:solidFill>
                  <a:schemeClr val="tx1"/>
                </a:solidFill>
                <a:effectLst/>
                <a:latin typeface="+mn-lt"/>
                <a:ea typeface="+mn-ea"/>
                <a:cs typeface="+mn-cs"/>
              </a:rPr>
              <a:t>We will all have things at some point that could prevent us from keeping up our end of the deal. For example, if you struggle with sleeping in too late and that prevents you from getting to school on time or eating a good breakfast or even just getting out the door without being stressed out, in one of your columns you might write, “I will go to bed five minutes early tonight and set my alarm in the morning.” This strategy will help you remain self-disciplined to prioritize a good night’s sleep and to get up on time.</a:t>
            </a:r>
          </a:p>
          <a:p>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8</a:t>
            </a:fld>
            <a:endParaRPr lang="en-US" dirty="0"/>
          </a:p>
        </p:txBody>
      </p:sp>
    </p:spTree>
    <p:extLst>
      <p:ext uri="{BB962C8B-B14F-4D97-AF65-F5344CB8AC3E}">
        <p14:creationId xmlns:p14="http://schemas.microsoft.com/office/powerpoint/2010/main" val="180499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Sometimes students don’t realize the negative impact of a negative habit (even a fairly benign habit like sleeping in or running in the hall). When students see how </a:t>
            </a:r>
            <a:r>
              <a:rPr lang="en-GB" sz="1200" kern="1200">
                <a:solidFill>
                  <a:schemeClr val="tx1"/>
                </a:solidFill>
                <a:effectLst/>
                <a:latin typeface="+mn-lt"/>
                <a:ea typeface="+mn-ea"/>
                <a:cs typeface="+mn-cs"/>
              </a:rPr>
              <a:t>such behaviour can </a:t>
            </a:r>
            <a:r>
              <a:rPr lang="en-GB" sz="1200" kern="1200" dirty="0">
                <a:solidFill>
                  <a:schemeClr val="tx1"/>
                </a:solidFill>
                <a:effectLst/>
                <a:latin typeface="+mn-lt"/>
                <a:ea typeface="+mn-ea"/>
                <a:cs typeface="+mn-cs"/>
              </a:rPr>
              <a:t>impact them in other areas, they are more likely to take steps to address</a:t>
            </a:r>
          </a:p>
          <a:p>
            <a:r>
              <a:rPr lang="en-GB" sz="1200" kern="1200" dirty="0">
                <a:solidFill>
                  <a:schemeClr val="tx1"/>
                </a:solidFill>
                <a:effectLst/>
                <a:latin typeface="+mn-lt"/>
                <a:ea typeface="+mn-ea"/>
                <a:cs typeface="+mn-cs"/>
              </a:rPr>
              <a:t>those </a:t>
            </a:r>
            <a:r>
              <a:rPr lang="en-GB" sz="1200" kern="1200" dirty="0" err="1">
                <a:solidFill>
                  <a:schemeClr val="tx1"/>
                </a:solidFill>
                <a:effectLst/>
                <a:latin typeface="+mn-lt"/>
                <a:ea typeface="+mn-ea"/>
                <a:cs typeface="+mn-cs"/>
              </a:rPr>
              <a:t>behaviors</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003FFBC-E686-4F41-B14D-7FAA4E0A4D4B}" type="slidenum">
              <a:rPr lang="en-US" smtClean="0"/>
              <a:t>9</a:t>
            </a:fld>
            <a:endParaRPr lang="en-US" dirty="0"/>
          </a:p>
        </p:txBody>
      </p:sp>
    </p:spTree>
    <p:extLst>
      <p:ext uri="{BB962C8B-B14F-4D97-AF65-F5344CB8AC3E}">
        <p14:creationId xmlns:p14="http://schemas.microsoft.com/office/powerpoint/2010/main" val="143809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2/26/23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2/26/23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2/26/23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2/26/23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981995" y="5980589"/>
            <a:ext cx="7853833" cy="584775"/>
          </a:xfrm>
          <a:prstGeom prst="rect">
            <a:avLst/>
          </a:prstGeom>
          <a:noFill/>
        </p:spPr>
        <p:txBody>
          <a:bodyPr wrap="square" rtlCol="0">
            <a:spAutoFit/>
          </a:bodyPr>
          <a:lstStyle/>
          <a:p>
            <a:pPr algn="ctr"/>
            <a:r>
              <a:rPr lang="en-US" sz="3200" dirty="0">
                <a:solidFill>
                  <a:schemeClr val="bg1"/>
                </a:solidFill>
              </a:rPr>
              <a:t>Strategies for Self Discipline</a:t>
            </a:r>
            <a:endParaRPr lang="en-US" sz="3200" b="1" dirty="0">
              <a:solidFill>
                <a:schemeClr val="bg1"/>
              </a:solidFill>
              <a:latin typeface="Century Gothic" panose="020B0502020202020204" pitchFamily="34" charset="0"/>
            </a:endParaRP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229344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p:txBody>
          <a:bodyPr/>
          <a:lstStyle/>
          <a:p>
            <a:r>
              <a:rPr lang="en-GB" dirty="0"/>
              <a:t> Identify personal responsibilities at school, home, and to self/with others.</a:t>
            </a:r>
          </a:p>
          <a:p>
            <a:r>
              <a:rPr lang="en-GB" dirty="0"/>
              <a:t>Develop self-discipline strategies to help ensure students can better </a:t>
            </a:r>
            <a:r>
              <a:rPr lang="en-GB" dirty="0" err="1"/>
              <a:t>fulfill</a:t>
            </a:r>
            <a:r>
              <a:rPr lang="en-GB" dirty="0"/>
              <a:t> at least one responsibility.</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295494" y="524940"/>
            <a:ext cx="11601011" cy="5386090"/>
          </a:xfrm>
          <a:prstGeom prst="rect">
            <a:avLst/>
          </a:prstGeom>
          <a:noFill/>
        </p:spPr>
        <p:txBody>
          <a:bodyPr wrap="square" lIns="91440" tIns="45720" rIns="91440" bIns="45720">
            <a:spAutoFit/>
          </a:bodyPr>
          <a:lstStyle/>
          <a:p>
            <a:pPr lvl="1"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Responsibility &amp; Self-Discipline</a:t>
            </a:r>
          </a:p>
          <a:p>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r>
              <a:rPr lang="en-GB" sz="3200" dirty="0"/>
              <a:t>In this unit, we are going to talk about </a:t>
            </a:r>
            <a:r>
              <a:rPr lang="en-GB" sz="3200" b="1" dirty="0"/>
              <a:t>responsibility</a:t>
            </a:r>
            <a:r>
              <a:rPr lang="en-GB" sz="3200" dirty="0"/>
              <a:t> and </a:t>
            </a:r>
            <a:r>
              <a:rPr lang="en-GB" sz="3200" b="1" dirty="0"/>
              <a:t>self-discipline. </a:t>
            </a:r>
          </a:p>
          <a:p>
            <a:r>
              <a:rPr lang="en-GB" sz="3200" dirty="0"/>
              <a:t>These are concepts you are all familiar with. So, let’s get creative in how we review these definitions. </a:t>
            </a:r>
          </a:p>
          <a:p>
            <a:endParaRPr lang="en-GB" sz="3200" dirty="0"/>
          </a:p>
          <a:p>
            <a:r>
              <a:rPr lang="en-GB" sz="3200" dirty="0">
                <a:highlight>
                  <a:srgbClr val="FFFF00"/>
                </a:highlight>
              </a:rPr>
              <a:t>Can someone act out what the word responsibility means? It can be very simple; we’ll see if we can understand what you are doing.</a:t>
            </a:r>
          </a:p>
          <a:p>
            <a:pPr lvl="1" algn="ct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2524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295494" y="0"/>
            <a:ext cx="11601011" cy="7109639"/>
          </a:xfrm>
          <a:prstGeom prst="rect">
            <a:avLst/>
          </a:prstGeom>
          <a:noFill/>
        </p:spPr>
        <p:txBody>
          <a:bodyPr wrap="square" lIns="91440" tIns="45720" rIns="91440" bIns="45720">
            <a:spAutoFit/>
          </a:bodyPr>
          <a:lstStyle/>
          <a:p>
            <a:pPr lvl="1"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Responsibility &amp; Self-Discipline</a:t>
            </a:r>
          </a:p>
          <a:p>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r>
              <a:rPr lang="en-GB" sz="2800" dirty="0"/>
              <a:t>Good! Now, let’s talk about something that is maybe a little less familiar:</a:t>
            </a:r>
          </a:p>
          <a:p>
            <a:r>
              <a:rPr lang="en-GB" sz="2800" b="1" dirty="0"/>
              <a:t>self-discipline. </a:t>
            </a:r>
          </a:p>
          <a:p>
            <a:endParaRPr lang="en-GB" sz="2800" b="1" dirty="0"/>
          </a:p>
          <a:p>
            <a:r>
              <a:rPr lang="en-GB" sz="2800" dirty="0"/>
              <a:t>This is also harder to act out because self-discipline often</a:t>
            </a:r>
          </a:p>
          <a:p>
            <a:r>
              <a:rPr lang="en-GB" sz="2800" dirty="0"/>
              <a:t>takes place inside of us, in our minds, in our hearts, and in our “guts.”</a:t>
            </a:r>
          </a:p>
          <a:p>
            <a:endParaRPr lang="en-GB" sz="2800" dirty="0"/>
          </a:p>
          <a:p>
            <a:pPr algn="ctr"/>
            <a:r>
              <a:rPr lang="en-GB" sz="2800" i="1" dirty="0"/>
              <a:t>Self-discipline is controlling what you do or say so you don't hurt yourself or others.</a:t>
            </a:r>
          </a:p>
          <a:p>
            <a:endParaRPr lang="en-GB" sz="2800" dirty="0"/>
          </a:p>
          <a:p>
            <a:r>
              <a:rPr lang="en-GB" sz="2800" dirty="0"/>
              <a:t>I want everyone to think about </a:t>
            </a:r>
            <a:r>
              <a:rPr lang="en-GB" sz="2800" u="sng" dirty="0"/>
              <a:t>one</a:t>
            </a:r>
            <a:r>
              <a:rPr lang="en-GB" sz="2800" dirty="0"/>
              <a:t> word that represents self-discipline for you. Think of one word that represents </a:t>
            </a:r>
            <a:r>
              <a:rPr lang="en-GB" sz="2800" b="1" dirty="0"/>
              <a:t>self-discipline for you</a:t>
            </a:r>
            <a:r>
              <a:rPr lang="en-GB" sz="2800" dirty="0"/>
              <a:t>. I will give you </a:t>
            </a:r>
            <a:r>
              <a:rPr lang="en-GB" sz="2800" dirty="0">
                <a:solidFill>
                  <a:srgbClr val="FF0000"/>
                </a:solidFill>
              </a:rPr>
              <a:t>30</a:t>
            </a:r>
          </a:p>
          <a:p>
            <a:r>
              <a:rPr lang="en-GB" sz="2800" dirty="0">
                <a:solidFill>
                  <a:srgbClr val="FF0000"/>
                </a:solidFill>
              </a:rPr>
              <a:t>seconds</a:t>
            </a:r>
            <a:r>
              <a:rPr lang="en-GB" sz="2800" dirty="0"/>
              <a:t> to think of your word and then we’ll go around and share our words.</a:t>
            </a:r>
          </a:p>
          <a:p>
            <a:pPr lvl="1" algn="ct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4175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dissolve">
                                      <p:cBhvr>
                                        <p:cTn id="7" dur="500"/>
                                        <p:tgtEl>
                                          <p:spTgt spid="4">
                                            <p:txEl>
                                              <p:pRg st="10" end="1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1" end="11"/>
                                            </p:txEl>
                                          </p:spTgt>
                                        </p:tgtEl>
                                        <p:attrNameLst>
                                          <p:attrName>style.visibility</p:attrName>
                                        </p:attrNameLst>
                                      </p:cBhvr>
                                      <p:to>
                                        <p:strVal val="visible"/>
                                      </p:to>
                                    </p:set>
                                    <p:animEffect transition="in" filter="dissolve">
                                      <p:cBhvr>
                                        <p:cTn id="1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8440-CE3E-4340-9D95-A290D9C9CFC7}"/>
              </a:ext>
            </a:extLst>
          </p:cNvPr>
          <p:cNvSpPr>
            <a:spLocks noGrp="1"/>
          </p:cNvSpPr>
          <p:nvPr>
            <p:ph type="title"/>
          </p:nvPr>
        </p:nvSpPr>
        <p:spPr/>
        <p:txBody>
          <a:bodyPr/>
          <a:lstStyle/>
          <a:p>
            <a:r>
              <a:rPr lang="en-US" dirty="0"/>
              <a:t>Inspire</a:t>
            </a:r>
            <a:endParaRPr lang="en-AE" dirty="0"/>
          </a:p>
        </p:txBody>
      </p:sp>
      <p:sp>
        <p:nvSpPr>
          <p:cNvPr id="3" name="Content Placeholder 2">
            <a:extLst>
              <a:ext uri="{FF2B5EF4-FFF2-40B4-BE49-F238E27FC236}">
                <a16:creationId xmlns:a16="http://schemas.microsoft.com/office/drawing/2014/main" id="{BB653338-9F8C-47EE-AC6A-0021A7D194B3}"/>
              </a:ext>
            </a:extLst>
          </p:cNvPr>
          <p:cNvSpPr>
            <a:spLocks noGrp="1"/>
          </p:cNvSpPr>
          <p:nvPr>
            <p:ph idx="1"/>
          </p:nvPr>
        </p:nvSpPr>
        <p:spPr/>
        <p:txBody>
          <a:bodyPr>
            <a:normAutofit fontScale="92500" lnSpcReduction="10000"/>
          </a:bodyPr>
          <a:lstStyle/>
          <a:p>
            <a:r>
              <a:rPr lang="en-GB" dirty="0"/>
              <a:t>Now, I want you to make </a:t>
            </a:r>
            <a:r>
              <a:rPr lang="en-GB" b="1" dirty="0"/>
              <a:t>three</a:t>
            </a:r>
            <a:r>
              <a:rPr lang="en-GB" dirty="0"/>
              <a:t> lists of all the things you are responsible for: at </a:t>
            </a:r>
            <a:r>
              <a:rPr lang="en-GB" dirty="0">
                <a:highlight>
                  <a:srgbClr val="FFFF00"/>
                </a:highlight>
              </a:rPr>
              <a:t>home</a:t>
            </a:r>
            <a:r>
              <a:rPr lang="en-GB" dirty="0"/>
              <a:t>, at </a:t>
            </a:r>
            <a:r>
              <a:rPr lang="en-GB" dirty="0">
                <a:highlight>
                  <a:srgbClr val="FFFF00"/>
                </a:highlight>
              </a:rPr>
              <a:t>school</a:t>
            </a:r>
            <a:r>
              <a:rPr lang="en-GB" dirty="0"/>
              <a:t>, for </a:t>
            </a:r>
            <a:r>
              <a:rPr lang="en-GB" dirty="0">
                <a:highlight>
                  <a:srgbClr val="FFFF00"/>
                </a:highlight>
              </a:rPr>
              <a:t>yourself and for others</a:t>
            </a:r>
            <a:r>
              <a:rPr lang="en-GB" dirty="0"/>
              <a:t>. </a:t>
            </a:r>
            <a:r>
              <a:rPr lang="en-GB" b="1" dirty="0"/>
              <a:t>What are you responsible for with regard to how you treat your body, your mind, and those around you?</a:t>
            </a:r>
          </a:p>
          <a:p>
            <a:r>
              <a:rPr lang="en-GB" dirty="0"/>
              <a:t>Create three columns on your paper (you can do a tri-fold to create spaces or columns) and label them at the top: </a:t>
            </a:r>
            <a:r>
              <a:rPr lang="en-GB" b="1" dirty="0"/>
              <a:t>Home</a:t>
            </a:r>
            <a:r>
              <a:rPr lang="en-GB" dirty="0"/>
              <a:t>, </a:t>
            </a:r>
            <a:r>
              <a:rPr lang="en-GB" b="1" dirty="0"/>
              <a:t>School</a:t>
            </a:r>
            <a:r>
              <a:rPr lang="en-GB" dirty="0"/>
              <a:t>, </a:t>
            </a:r>
            <a:r>
              <a:rPr lang="en-GB" b="1" dirty="0"/>
              <a:t>Community</a:t>
            </a:r>
            <a:r>
              <a:rPr lang="en-GB" dirty="0"/>
              <a:t>. </a:t>
            </a:r>
          </a:p>
          <a:p>
            <a:r>
              <a:rPr lang="en-GB" dirty="0"/>
              <a:t>Try and get 3-5 things down on each list under each heading, and it’s okay if some of the things overlap.</a:t>
            </a:r>
          </a:p>
          <a:p>
            <a:r>
              <a:rPr lang="en-GB" dirty="0"/>
              <a:t>Remember that sometimes our responsibilities aren’t huge. They can be as simple as brushing our teeth, helping watch a younger sibling, getting to school on time, etc.</a:t>
            </a:r>
          </a:p>
          <a:p>
            <a:pPr marL="0" indent="0">
              <a:buNone/>
            </a:pPr>
            <a:endParaRPr lang="en-AE" dirty="0"/>
          </a:p>
        </p:txBody>
      </p:sp>
      <p:graphicFrame>
        <p:nvGraphicFramePr>
          <p:cNvPr id="4" name="Table 4">
            <a:extLst>
              <a:ext uri="{FF2B5EF4-FFF2-40B4-BE49-F238E27FC236}">
                <a16:creationId xmlns:a16="http://schemas.microsoft.com/office/drawing/2014/main" id="{CC7B7AA0-93C3-0F45-9148-E5DE216C5D75}"/>
              </a:ext>
            </a:extLst>
          </p:cNvPr>
          <p:cNvGraphicFramePr>
            <a:graphicFrameLocks noGrp="1"/>
          </p:cNvGraphicFramePr>
          <p:nvPr>
            <p:extLst>
              <p:ext uri="{D42A27DB-BD31-4B8C-83A1-F6EECF244321}">
                <p14:modId xmlns:p14="http://schemas.microsoft.com/office/powerpoint/2010/main" val="4198261419"/>
              </p:ext>
            </p:extLst>
          </p:nvPr>
        </p:nvGraphicFramePr>
        <p:xfrm>
          <a:off x="3649785" y="227648"/>
          <a:ext cx="8127999" cy="1463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54356742"/>
                    </a:ext>
                  </a:extLst>
                </a:gridCol>
                <a:gridCol w="2709333">
                  <a:extLst>
                    <a:ext uri="{9D8B030D-6E8A-4147-A177-3AD203B41FA5}">
                      <a16:colId xmlns:a16="http://schemas.microsoft.com/office/drawing/2014/main" val="1301861818"/>
                    </a:ext>
                  </a:extLst>
                </a:gridCol>
                <a:gridCol w="2709333">
                  <a:extLst>
                    <a:ext uri="{9D8B030D-6E8A-4147-A177-3AD203B41FA5}">
                      <a16:colId xmlns:a16="http://schemas.microsoft.com/office/drawing/2014/main" val="2219633512"/>
                    </a:ext>
                  </a:extLst>
                </a:gridCol>
              </a:tblGrid>
              <a:tr h="370840">
                <a:tc>
                  <a:txBody>
                    <a:bodyPr/>
                    <a:lstStyle/>
                    <a:p>
                      <a:pPr algn="ctr"/>
                      <a:r>
                        <a:rPr lang="en-US" sz="2800" dirty="0">
                          <a:solidFill>
                            <a:schemeClr val="tx1"/>
                          </a:solidFill>
                        </a:rPr>
                        <a:t>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FOR YOURSELF &amp;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2168351"/>
                  </a:ext>
                </a:extLst>
              </a:tr>
              <a:tr h="370840">
                <a:tc>
                  <a:txBody>
                    <a:bodyPr/>
                    <a:lstStyle/>
                    <a:p>
                      <a:pPr algn="ctr"/>
                      <a:endParaRPr lang="en-US"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0639302"/>
                  </a:ext>
                </a:extLst>
              </a:tr>
            </a:tbl>
          </a:graphicData>
        </a:graphic>
      </p:graphicFrame>
    </p:spTree>
    <p:extLst>
      <p:ext uri="{BB962C8B-B14F-4D97-AF65-F5344CB8AC3E}">
        <p14:creationId xmlns:p14="http://schemas.microsoft.com/office/powerpoint/2010/main" val="211814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852B1-9CEF-4823-B7DD-669265564DE7}"/>
              </a:ext>
            </a:extLst>
          </p:cNvPr>
          <p:cNvSpPr>
            <a:spLocks noGrp="1"/>
          </p:cNvSpPr>
          <p:nvPr>
            <p:ph type="title"/>
          </p:nvPr>
        </p:nvSpPr>
        <p:spPr>
          <a:xfrm>
            <a:off x="838200" y="365125"/>
            <a:ext cx="10515600" cy="1325563"/>
          </a:xfrm>
        </p:spPr>
        <p:txBody>
          <a:bodyPr>
            <a:normAutofit/>
          </a:bodyPr>
          <a:lstStyle/>
          <a:p>
            <a:r>
              <a:rPr lang="en-US" sz="5400"/>
              <a:t>Empower </a:t>
            </a:r>
            <a:endParaRPr lang="en-AE"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AC2495-B124-4CF9-A32C-55BD49E860EF}"/>
              </a:ext>
            </a:extLst>
          </p:cNvPr>
          <p:cNvSpPr>
            <a:spLocks noGrp="1"/>
          </p:cNvSpPr>
          <p:nvPr>
            <p:ph idx="1"/>
          </p:nvPr>
        </p:nvSpPr>
        <p:spPr>
          <a:xfrm>
            <a:off x="838200" y="1929384"/>
            <a:ext cx="10515600" cy="4251960"/>
          </a:xfrm>
        </p:spPr>
        <p:txBody>
          <a:bodyPr>
            <a:normAutofit/>
          </a:bodyPr>
          <a:lstStyle/>
          <a:p>
            <a:r>
              <a:rPr lang="en-GB" dirty="0"/>
              <a:t>I am going to say some choices or situations, and I want you to decide if any of them would stop you from completing any of you responsibilities.</a:t>
            </a:r>
          </a:p>
          <a:p>
            <a:r>
              <a:rPr lang="en-GB" dirty="0"/>
              <a:t>Take a red crayon or your pencil or a marker and cross off a responsibility that would be negatively impacted by what I am saying. </a:t>
            </a:r>
          </a:p>
          <a:p>
            <a:r>
              <a:rPr lang="en-GB" dirty="0"/>
              <a:t>If I said, “You and your friends hang out after school until dark without permission from your parents,” is there a responsibility that this choice would stop you from completing? If so, you would cross it off your list.</a:t>
            </a:r>
          </a:p>
          <a:p>
            <a:pPr marL="0" indent="0">
              <a:buNone/>
            </a:pPr>
            <a:endParaRPr lang="en-AE" sz="2200"/>
          </a:p>
        </p:txBody>
      </p:sp>
    </p:spTree>
    <p:extLst>
      <p:ext uri="{BB962C8B-B14F-4D97-AF65-F5344CB8AC3E}">
        <p14:creationId xmlns:p14="http://schemas.microsoft.com/office/powerpoint/2010/main" val="203743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71A0-1F35-400D-95DF-4BCBFFEBCE99}"/>
              </a:ext>
            </a:extLst>
          </p:cNvPr>
          <p:cNvSpPr>
            <a:spLocks noGrp="1"/>
          </p:cNvSpPr>
          <p:nvPr>
            <p:ph type="title"/>
          </p:nvPr>
        </p:nvSpPr>
        <p:spPr/>
        <p:txBody>
          <a:bodyPr/>
          <a:lstStyle/>
          <a:p>
            <a:r>
              <a:rPr lang="en-US" dirty="0"/>
              <a:t>Empower </a:t>
            </a:r>
            <a:endParaRPr lang="en-AE" dirty="0"/>
          </a:p>
        </p:txBody>
      </p:sp>
      <p:sp>
        <p:nvSpPr>
          <p:cNvPr id="3" name="Content Placeholder 2">
            <a:extLst>
              <a:ext uri="{FF2B5EF4-FFF2-40B4-BE49-F238E27FC236}">
                <a16:creationId xmlns:a16="http://schemas.microsoft.com/office/drawing/2014/main" id="{86408B02-4963-4FC5-8D9B-79C8D35DDD65}"/>
              </a:ext>
            </a:extLst>
          </p:cNvPr>
          <p:cNvSpPr>
            <a:spLocks noGrp="1"/>
          </p:cNvSpPr>
          <p:nvPr>
            <p:ph idx="1"/>
          </p:nvPr>
        </p:nvSpPr>
        <p:spPr/>
        <p:txBody>
          <a:bodyPr>
            <a:normAutofit fontScale="85000" lnSpcReduction="20000"/>
          </a:bodyPr>
          <a:lstStyle/>
          <a:p>
            <a:r>
              <a:rPr lang="en-GB" dirty="0"/>
              <a:t>Listen to the following choices or situations and if you hear one that would negatively impact your ability to </a:t>
            </a:r>
            <a:r>
              <a:rPr lang="en-GB" dirty="0" err="1"/>
              <a:t>fulfill</a:t>
            </a:r>
            <a:r>
              <a:rPr lang="en-GB" dirty="0"/>
              <a:t> one of your responsibilities, cross that responsibility off the list.</a:t>
            </a:r>
          </a:p>
          <a:p>
            <a:r>
              <a:rPr lang="en-GB" dirty="0"/>
              <a:t>You overslept.</a:t>
            </a:r>
          </a:p>
          <a:p>
            <a:r>
              <a:rPr lang="en-GB" dirty="0"/>
              <a:t>You left your homework on your kitchen table.</a:t>
            </a:r>
          </a:p>
          <a:p>
            <a:r>
              <a:rPr lang="en-GB" dirty="0"/>
              <a:t>You changed seats and moved from the front of the bus to the back all throughout the bus ride to school.</a:t>
            </a:r>
          </a:p>
          <a:p>
            <a:r>
              <a:rPr lang="en-GB" dirty="0"/>
              <a:t>You sometimes run in the hallways at school.</a:t>
            </a:r>
          </a:p>
          <a:p>
            <a:r>
              <a:rPr lang="en-GB" dirty="0"/>
              <a:t>You were daydreaming during class.</a:t>
            </a:r>
          </a:p>
          <a:p>
            <a:r>
              <a:rPr lang="en-GB" dirty="0"/>
              <a:t>You rarely eat all your lunch.</a:t>
            </a:r>
          </a:p>
          <a:p>
            <a:r>
              <a:rPr lang="en-GB" dirty="0"/>
              <a:t>You procrastinate (which means you wait until the last minute to do things).</a:t>
            </a:r>
          </a:p>
          <a:p>
            <a:r>
              <a:rPr lang="en-GB" dirty="0"/>
              <a:t>You sometimes argue with your parents and/or siblings.</a:t>
            </a:r>
          </a:p>
          <a:p>
            <a:endParaRPr lang="en-GB" dirty="0"/>
          </a:p>
        </p:txBody>
      </p:sp>
    </p:spTree>
    <p:extLst>
      <p:ext uri="{BB962C8B-B14F-4D97-AF65-F5344CB8AC3E}">
        <p14:creationId xmlns:p14="http://schemas.microsoft.com/office/powerpoint/2010/main" val="27579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dissolv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D183-63E9-4F7F-AE4A-124FAB9AE8E7}"/>
              </a:ext>
            </a:extLst>
          </p:cNvPr>
          <p:cNvSpPr>
            <a:spLocks noGrp="1"/>
          </p:cNvSpPr>
          <p:nvPr>
            <p:ph type="title"/>
          </p:nvPr>
        </p:nvSpPr>
        <p:spPr/>
        <p:txBody>
          <a:bodyPr/>
          <a:lstStyle/>
          <a:p>
            <a:r>
              <a:rPr lang="en-US" dirty="0"/>
              <a:t>Strategies for Self-Discipline</a:t>
            </a:r>
            <a:endParaRPr lang="en-AE"/>
          </a:p>
        </p:txBody>
      </p:sp>
      <p:sp>
        <p:nvSpPr>
          <p:cNvPr id="3" name="Content Placeholder 2">
            <a:extLst>
              <a:ext uri="{FF2B5EF4-FFF2-40B4-BE49-F238E27FC236}">
                <a16:creationId xmlns:a16="http://schemas.microsoft.com/office/drawing/2014/main" id="{5E1229AA-55A2-4A2D-B900-BF604C421A5D}"/>
              </a:ext>
            </a:extLst>
          </p:cNvPr>
          <p:cNvSpPr>
            <a:spLocks noGrp="1"/>
          </p:cNvSpPr>
          <p:nvPr>
            <p:ph idx="1"/>
          </p:nvPr>
        </p:nvSpPr>
        <p:spPr/>
        <p:txBody>
          <a:bodyPr>
            <a:normAutofit/>
          </a:bodyPr>
          <a:lstStyle/>
          <a:p>
            <a:pPr marL="0" indent="0" algn="ctr">
              <a:buNone/>
            </a:pPr>
            <a:r>
              <a:rPr lang="en-GB" dirty="0"/>
              <a:t>What some things that you will do to help you stay disciplined to </a:t>
            </a:r>
            <a:r>
              <a:rPr lang="en-GB" dirty="0" err="1"/>
              <a:t>fulfill</a:t>
            </a:r>
            <a:r>
              <a:rPr lang="en-GB" dirty="0"/>
              <a:t>  your responsibilities? </a:t>
            </a:r>
          </a:p>
          <a:p>
            <a:pPr marL="0" indent="0">
              <a:buNone/>
            </a:pPr>
            <a:endParaRPr lang="en-US" dirty="0"/>
          </a:p>
          <a:p>
            <a:pPr algn="ctr"/>
            <a:r>
              <a:rPr lang="en-GB" dirty="0"/>
              <a:t>The idea is to give yourself at least one strategy to help you be more disciplined and responsible, no matter the obstacle.</a:t>
            </a:r>
          </a:p>
          <a:p>
            <a:pPr marL="0" indent="0">
              <a:buNone/>
            </a:pPr>
            <a:endParaRPr lang="en-AE" dirty="0"/>
          </a:p>
        </p:txBody>
      </p:sp>
    </p:spTree>
    <p:extLst>
      <p:ext uri="{BB962C8B-B14F-4D97-AF65-F5344CB8AC3E}">
        <p14:creationId xmlns:p14="http://schemas.microsoft.com/office/powerpoint/2010/main" val="36793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4AB54-528E-4681-83EF-15C6C770BC40}"/>
              </a:ext>
            </a:extLst>
          </p:cNvPr>
          <p:cNvSpPr>
            <a:spLocks noGrp="1"/>
          </p:cNvSpPr>
          <p:nvPr>
            <p:ph type="title"/>
          </p:nvPr>
        </p:nvSpPr>
        <p:spPr>
          <a:xfrm>
            <a:off x="965199" y="851517"/>
            <a:ext cx="5130795" cy="1461778"/>
          </a:xfrm>
        </p:spPr>
        <p:txBody>
          <a:bodyPr>
            <a:normAutofit/>
          </a:bodyPr>
          <a:lstStyle/>
          <a:p>
            <a:r>
              <a:rPr lang="en-US" sz="4000"/>
              <a:t>Reflection</a:t>
            </a:r>
            <a:endParaRPr lang="en-AE" sz="4000"/>
          </a:p>
        </p:txBody>
      </p:sp>
      <p:sp>
        <p:nvSpPr>
          <p:cNvPr id="3" name="Content Placeholder 2">
            <a:extLst>
              <a:ext uri="{FF2B5EF4-FFF2-40B4-BE49-F238E27FC236}">
                <a16:creationId xmlns:a16="http://schemas.microsoft.com/office/drawing/2014/main" id="{92E7F257-CAFF-4D01-A7B8-4D1DC8042696}"/>
              </a:ext>
            </a:extLst>
          </p:cNvPr>
          <p:cNvSpPr>
            <a:spLocks noGrp="1"/>
          </p:cNvSpPr>
          <p:nvPr>
            <p:ph idx="1"/>
          </p:nvPr>
        </p:nvSpPr>
        <p:spPr>
          <a:xfrm>
            <a:off x="965200" y="2470248"/>
            <a:ext cx="4048344" cy="3536236"/>
          </a:xfrm>
        </p:spPr>
        <p:txBody>
          <a:bodyPr>
            <a:normAutofit/>
          </a:bodyPr>
          <a:lstStyle/>
          <a:p>
            <a:r>
              <a:rPr lang="en-GB" sz="2400"/>
              <a:t>Can anyone share one self-discipline strategy they will try and what they think it will help them with?</a:t>
            </a:r>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Thought outline">
            <a:extLst>
              <a:ext uri="{FF2B5EF4-FFF2-40B4-BE49-F238E27FC236}">
                <a16:creationId xmlns:a16="http://schemas.microsoft.com/office/drawing/2014/main" id="{D0EFEA18-2870-554A-ABF8-5FAF5C0C49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1520372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C5E5B1-8A89-4B70-9F39-346758122AD6}">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customXml/itemProps2.xml><?xml version="1.0" encoding="utf-8"?>
<ds:datastoreItem xmlns:ds="http://schemas.openxmlformats.org/officeDocument/2006/customXml" ds:itemID="{24E30C1B-88B4-4A10-BCEE-342CDBE181D7}">
  <ds:schemaRefs>
    <ds:schemaRef ds:uri="http://schemas.microsoft.com/sharepoint/v3/contenttype/forms"/>
  </ds:schemaRefs>
</ds:datastoreItem>
</file>

<file path=customXml/itemProps3.xml><?xml version="1.0" encoding="utf-8"?>
<ds:datastoreItem xmlns:ds="http://schemas.openxmlformats.org/officeDocument/2006/customXml" ds:itemID="{DA6B59C5-FB83-492C-8B71-51E601354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TotalTime>
  <Words>903</Words>
  <Application>Microsoft Macintosh PowerPoint</Application>
  <PresentationFormat>Widescreen</PresentationFormat>
  <Paragraphs>70</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Century Gothic</vt:lpstr>
      <vt:lpstr>ProximaNova-Regular</vt:lpstr>
      <vt:lpstr>ProximaNova-RegularIt</vt:lpstr>
      <vt:lpstr>Office Theme</vt:lpstr>
      <vt:lpstr>PowerPoint Presentation</vt:lpstr>
      <vt:lpstr>In this lesson students will </vt:lpstr>
      <vt:lpstr>PowerPoint Presentation</vt:lpstr>
      <vt:lpstr>PowerPoint Presentation</vt:lpstr>
      <vt:lpstr>Inspire</vt:lpstr>
      <vt:lpstr>Empower </vt:lpstr>
      <vt:lpstr>Empower </vt:lpstr>
      <vt:lpstr>Strategies for Self-Discipline</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27</cp:revision>
  <dcterms:created xsi:type="dcterms:W3CDTF">2020-08-28T16:08:04Z</dcterms:created>
  <dcterms:modified xsi:type="dcterms:W3CDTF">2023-02-26T10:47:13Z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