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445" r:id="rId5"/>
    <p:sldId id="594" r:id="rId6"/>
    <p:sldId id="595" r:id="rId7"/>
    <p:sldId id="613" r:id="rId8"/>
    <p:sldId id="614" r:id="rId9"/>
    <p:sldId id="615" r:id="rId10"/>
    <p:sldId id="616" r:id="rId11"/>
    <p:sldId id="617" r:id="rId12"/>
    <p:sldId id="608" r:id="rId13"/>
    <p:sldId id="610" r:id="rId14"/>
    <p:sldId id="612"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A7C0"/>
    <a:srgbClr val="02687D"/>
    <a:srgbClr val="AFE0E5"/>
    <a:srgbClr val="1FBFDB"/>
    <a:srgbClr val="59C8E3"/>
    <a:srgbClr val="F4F4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72" autoAdjust="0"/>
    <p:restoredTop sz="95018" autoAdjust="0"/>
  </p:normalViewPr>
  <p:slideViewPr>
    <p:cSldViewPr snapToGrid="0">
      <p:cViewPr varScale="1">
        <p:scale>
          <a:sx n="92" d="100"/>
          <a:sy n="92" d="100"/>
        </p:scale>
        <p:origin x="70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E00ED30-8409-437E-B1FE-4BF8DB774C49}" type="datetimeFigureOut">
              <a:rPr lang="en-US" smtClean="0"/>
              <a:t>3/10/22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003FFBC-E686-4F41-B14D-7FAA4E0A4D4B}" type="slidenum">
              <a:rPr lang="en-US" smtClean="0"/>
              <a:t>‹#›</a:t>
            </a:fld>
            <a:endParaRPr lang="en-US" dirty="0"/>
          </a:p>
        </p:txBody>
      </p:sp>
    </p:spTree>
    <p:extLst>
      <p:ext uri="{BB962C8B-B14F-4D97-AF65-F5344CB8AC3E}">
        <p14:creationId xmlns:p14="http://schemas.microsoft.com/office/powerpoint/2010/main" val="204321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03FFBC-E686-4F41-B14D-7FAA4E0A4D4B}" type="slidenum">
              <a:rPr lang="en-US" smtClean="0"/>
              <a:t>1</a:t>
            </a:fld>
            <a:endParaRPr lang="en-US" dirty="0"/>
          </a:p>
        </p:txBody>
      </p:sp>
    </p:spTree>
    <p:extLst>
      <p:ext uri="{BB962C8B-B14F-4D97-AF65-F5344CB8AC3E}">
        <p14:creationId xmlns:p14="http://schemas.microsoft.com/office/powerpoint/2010/main" val="3780721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AE" dirty="0"/>
          </a:p>
        </p:txBody>
      </p:sp>
      <p:sp>
        <p:nvSpPr>
          <p:cNvPr id="4" name="Slide Number Placeholder 3"/>
          <p:cNvSpPr>
            <a:spLocks noGrp="1"/>
          </p:cNvSpPr>
          <p:nvPr>
            <p:ph type="sldNum" sz="quarter" idx="5"/>
          </p:nvPr>
        </p:nvSpPr>
        <p:spPr/>
        <p:txBody>
          <a:bodyPr/>
          <a:lstStyle/>
          <a:p>
            <a:fld id="{A003FFBC-E686-4F41-B14D-7FAA4E0A4D4B}" type="slidenum">
              <a:rPr lang="en-US" smtClean="0"/>
              <a:t>2</a:t>
            </a:fld>
            <a:endParaRPr lang="en-US" dirty="0"/>
          </a:p>
        </p:txBody>
      </p:sp>
    </p:spTree>
    <p:extLst>
      <p:ext uri="{BB962C8B-B14F-4D97-AF65-F5344CB8AC3E}">
        <p14:creationId xmlns:p14="http://schemas.microsoft.com/office/powerpoint/2010/main" val="3634827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Invite student responses - </a:t>
            </a:r>
            <a:r>
              <a:rPr lang="en-GB" sz="1200" dirty="0">
                <a:latin typeface="Helvetica" pitchFamily="2" charset="0"/>
              </a:rPr>
              <a:t>Let the class “pop” with their answers.</a:t>
            </a:r>
            <a:endParaRPr lang="en-GB" sz="1200" dirty="0">
              <a:effectLst/>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algn="l"/>
            <a:endParaRPr lang="en-US" dirty="0"/>
          </a:p>
        </p:txBody>
      </p:sp>
      <p:sp>
        <p:nvSpPr>
          <p:cNvPr id="4" name="Slide Number Placeholder 3"/>
          <p:cNvSpPr>
            <a:spLocks noGrp="1"/>
          </p:cNvSpPr>
          <p:nvPr>
            <p:ph type="sldNum" sz="quarter" idx="5"/>
          </p:nvPr>
        </p:nvSpPr>
        <p:spPr/>
        <p:txBody>
          <a:bodyPr/>
          <a:lstStyle/>
          <a:p>
            <a:fld id="{A003FFBC-E686-4F41-B14D-7FAA4E0A4D4B}" type="slidenum">
              <a:rPr lang="en-US" smtClean="0"/>
              <a:t>3</a:t>
            </a:fld>
            <a:endParaRPr lang="en-US" dirty="0"/>
          </a:p>
        </p:txBody>
      </p:sp>
    </p:spTree>
    <p:extLst>
      <p:ext uri="{BB962C8B-B14F-4D97-AF65-F5344CB8AC3E}">
        <p14:creationId xmlns:p14="http://schemas.microsoft.com/office/powerpoint/2010/main" val="3145778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Invite student responses.</a:t>
            </a:r>
          </a:p>
          <a:p>
            <a:pPr algn="l"/>
            <a:endParaRPr lang="en-US" dirty="0"/>
          </a:p>
        </p:txBody>
      </p:sp>
      <p:sp>
        <p:nvSpPr>
          <p:cNvPr id="4" name="Slide Number Placeholder 3"/>
          <p:cNvSpPr>
            <a:spLocks noGrp="1"/>
          </p:cNvSpPr>
          <p:nvPr>
            <p:ph type="sldNum" sz="quarter" idx="5"/>
          </p:nvPr>
        </p:nvSpPr>
        <p:spPr/>
        <p:txBody>
          <a:bodyPr/>
          <a:lstStyle/>
          <a:p>
            <a:fld id="{A003FFBC-E686-4F41-B14D-7FAA4E0A4D4B}" type="slidenum">
              <a:rPr lang="en-US" smtClean="0"/>
              <a:t>4</a:t>
            </a:fld>
            <a:endParaRPr lang="en-US" dirty="0"/>
          </a:p>
        </p:txBody>
      </p:sp>
    </p:spTree>
    <p:extLst>
      <p:ext uri="{BB962C8B-B14F-4D97-AF65-F5344CB8AC3E}">
        <p14:creationId xmlns:p14="http://schemas.microsoft.com/office/powerpoint/2010/main" val="2388487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800" b="0" i="0" u="none" strike="noStrike" baseline="0" dirty="0">
              <a:latin typeface="ProximaNova-Regular"/>
            </a:endParaRPr>
          </a:p>
        </p:txBody>
      </p:sp>
      <p:sp>
        <p:nvSpPr>
          <p:cNvPr id="4" name="Slide Number Placeholder 3"/>
          <p:cNvSpPr>
            <a:spLocks noGrp="1"/>
          </p:cNvSpPr>
          <p:nvPr>
            <p:ph type="sldNum" sz="quarter" idx="5"/>
          </p:nvPr>
        </p:nvSpPr>
        <p:spPr/>
        <p:txBody>
          <a:bodyPr/>
          <a:lstStyle/>
          <a:p>
            <a:fld id="{A003FFBC-E686-4F41-B14D-7FAA4E0A4D4B}" type="slidenum">
              <a:rPr lang="en-US" smtClean="0"/>
              <a:t>9</a:t>
            </a:fld>
            <a:endParaRPr lang="en-US" dirty="0"/>
          </a:p>
        </p:txBody>
      </p:sp>
    </p:spTree>
    <p:extLst>
      <p:ext uri="{BB962C8B-B14F-4D97-AF65-F5344CB8AC3E}">
        <p14:creationId xmlns:p14="http://schemas.microsoft.com/office/powerpoint/2010/main" val="1617381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003FFBC-E686-4F41-B14D-7FAA4E0A4D4B}" type="slidenum">
              <a:rPr lang="en-US" smtClean="0"/>
              <a:t>10</a:t>
            </a:fld>
            <a:endParaRPr lang="en-US" dirty="0"/>
          </a:p>
        </p:txBody>
      </p:sp>
    </p:spTree>
    <p:extLst>
      <p:ext uri="{BB962C8B-B14F-4D97-AF65-F5344CB8AC3E}">
        <p14:creationId xmlns:p14="http://schemas.microsoft.com/office/powerpoint/2010/main" val="26647168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AE" dirty="0"/>
          </a:p>
        </p:txBody>
      </p:sp>
      <p:sp>
        <p:nvSpPr>
          <p:cNvPr id="4" name="Slide Number Placeholder 3"/>
          <p:cNvSpPr>
            <a:spLocks noGrp="1"/>
          </p:cNvSpPr>
          <p:nvPr>
            <p:ph type="sldNum" sz="quarter" idx="5"/>
          </p:nvPr>
        </p:nvSpPr>
        <p:spPr/>
        <p:txBody>
          <a:bodyPr/>
          <a:lstStyle/>
          <a:p>
            <a:fld id="{A003FFBC-E686-4F41-B14D-7FAA4E0A4D4B}" type="slidenum">
              <a:rPr lang="en-US" smtClean="0"/>
              <a:t>11</a:t>
            </a:fld>
            <a:endParaRPr lang="en-US" dirty="0"/>
          </a:p>
        </p:txBody>
      </p:sp>
    </p:spTree>
    <p:extLst>
      <p:ext uri="{BB962C8B-B14F-4D97-AF65-F5344CB8AC3E}">
        <p14:creationId xmlns:p14="http://schemas.microsoft.com/office/powerpoint/2010/main" val="2535371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DAC2520-7E47-43AA-A7E3-767B1948A963}" type="datetimeFigureOut">
              <a:rPr lang="en-US" smtClean="0"/>
              <a:t>3/10/22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2212677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AC2520-7E47-43AA-A7E3-767B1948A963}" type="datetimeFigureOut">
              <a:rPr lang="en-US" smtClean="0"/>
              <a:t>3/10/22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2574702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AC2520-7E47-43AA-A7E3-767B1948A963}" type="datetimeFigureOut">
              <a:rPr lang="en-US" smtClean="0"/>
              <a:t>3/10/22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3683356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AC2520-7E47-43AA-A7E3-767B1948A963}" type="datetimeFigureOut">
              <a:rPr lang="en-US" smtClean="0"/>
              <a:t>3/10/22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3257551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AC2520-7E47-43AA-A7E3-767B1948A963}" type="datetimeFigureOut">
              <a:rPr lang="en-US" smtClean="0"/>
              <a:t>3/10/22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2220848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AC2520-7E47-43AA-A7E3-767B1948A963}" type="datetimeFigureOut">
              <a:rPr lang="en-US" smtClean="0"/>
              <a:t>3/10/22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2598548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AC2520-7E47-43AA-A7E3-767B1948A963}" type="datetimeFigureOut">
              <a:rPr lang="en-US" smtClean="0"/>
              <a:t>3/10/22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3609831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AC2520-7E47-43AA-A7E3-767B1948A963}" type="datetimeFigureOut">
              <a:rPr lang="en-US" smtClean="0"/>
              <a:t>3/10/22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787813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AC2520-7E47-43AA-A7E3-767B1948A963}" type="datetimeFigureOut">
              <a:rPr lang="en-US" smtClean="0"/>
              <a:t>3/10/22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4053390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AC2520-7E47-43AA-A7E3-767B1948A963}" type="datetimeFigureOut">
              <a:rPr lang="en-US" smtClean="0"/>
              <a:t>3/10/22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3132119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AC2520-7E47-43AA-A7E3-767B1948A963}" type="datetimeFigureOut">
              <a:rPr lang="en-US" smtClean="0"/>
              <a:t>3/10/22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DF8F01-7F26-479E-8A87-8CA7C5BA026B}" type="slidenum">
              <a:rPr lang="en-US" smtClean="0"/>
              <a:t>‹#›</a:t>
            </a:fld>
            <a:endParaRPr lang="en-US" dirty="0"/>
          </a:p>
        </p:txBody>
      </p:sp>
    </p:spTree>
    <p:extLst>
      <p:ext uri="{BB962C8B-B14F-4D97-AF65-F5344CB8AC3E}">
        <p14:creationId xmlns:p14="http://schemas.microsoft.com/office/powerpoint/2010/main" val="3087982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3000" b="-1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AC2520-7E47-43AA-A7E3-767B1948A963}" type="datetimeFigureOut">
              <a:rPr lang="en-US" smtClean="0"/>
              <a:t>3/10/22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F8F01-7F26-479E-8A87-8CA7C5BA026B}" type="slidenum">
              <a:rPr lang="en-US" smtClean="0"/>
              <a:t>‹#›</a:t>
            </a:fld>
            <a:endParaRPr lang="en-US" dirty="0"/>
          </a:p>
        </p:txBody>
      </p:sp>
    </p:spTree>
    <p:extLst>
      <p:ext uri="{BB962C8B-B14F-4D97-AF65-F5344CB8AC3E}">
        <p14:creationId xmlns:p14="http://schemas.microsoft.com/office/powerpoint/2010/main" val="2210284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AutoShape 2" descr="Image result for where are we? How do we get there?"/>
          <p:cNvSpPr>
            <a:spLocks noChangeAspect="1" noChangeArrowheads="1"/>
          </p:cNvSpPr>
          <p:nvPr/>
        </p:nvSpPr>
        <p:spPr bwMode="auto">
          <a:xfrm>
            <a:off x="1521388" y="2076396"/>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Box 5"/>
          <p:cNvSpPr txBox="1"/>
          <p:nvPr/>
        </p:nvSpPr>
        <p:spPr>
          <a:xfrm>
            <a:off x="3833571" y="1560183"/>
            <a:ext cx="4524857" cy="707886"/>
          </a:xfrm>
          <a:prstGeom prst="rect">
            <a:avLst/>
          </a:prstGeom>
          <a:noFill/>
        </p:spPr>
        <p:txBody>
          <a:bodyPr wrap="square" rtlCol="0">
            <a:spAutoFit/>
          </a:bodyPr>
          <a:lstStyle/>
          <a:p>
            <a:r>
              <a:rPr lang="en-US" sz="4000" b="1" dirty="0">
                <a:solidFill>
                  <a:schemeClr val="bg1"/>
                </a:solidFill>
              </a:rPr>
              <a:t>ASCS </a:t>
            </a:r>
            <a:r>
              <a:rPr lang="en-US" sz="4000" b="1" dirty="0" err="1">
                <a:solidFill>
                  <a:schemeClr val="bg1"/>
                </a:solidFill>
              </a:rPr>
              <a:t>Nad</a:t>
            </a:r>
            <a:r>
              <a:rPr lang="en-US" sz="4000" b="1" dirty="0">
                <a:solidFill>
                  <a:schemeClr val="bg1"/>
                </a:solidFill>
              </a:rPr>
              <a:t> Al Sheba</a:t>
            </a:r>
          </a:p>
        </p:txBody>
      </p:sp>
      <p:pic>
        <p:nvPicPr>
          <p:cNvPr id="10" name="Picture 9" descr="https://ascs.sch.ae/sites/default/files/styles/slider/public/albarsha-hbanner-4.jpg?itok=NTJejvBQ"/>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2445385"/>
            <a:ext cx="5943600" cy="1967230"/>
          </a:xfrm>
          <a:prstGeom prst="rect">
            <a:avLst/>
          </a:prstGeom>
          <a:noFill/>
          <a:ln>
            <a:noFill/>
          </a:ln>
        </p:spPr>
      </p:pic>
      <p:pic>
        <p:nvPicPr>
          <p:cNvPr id="11" name="Picture 10" descr="../Desktop/Damsas/CMYK%20Logo/ascs-logo.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80027" y="5451017"/>
            <a:ext cx="1771650" cy="726440"/>
          </a:xfrm>
          <a:prstGeom prst="rect">
            <a:avLst/>
          </a:prstGeom>
          <a:noFill/>
          <a:ln>
            <a:noFill/>
          </a:ln>
        </p:spPr>
      </p:pic>
      <p:sp>
        <p:nvSpPr>
          <p:cNvPr id="12" name="TextBox 11"/>
          <p:cNvSpPr txBox="1"/>
          <p:nvPr/>
        </p:nvSpPr>
        <p:spPr>
          <a:xfrm>
            <a:off x="3494441" y="4686034"/>
            <a:ext cx="5203118" cy="830997"/>
          </a:xfrm>
          <a:prstGeom prst="rect">
            <a:avLst/>
          </a:prstGeom>
          <a:noFill/>
        </p:spPr>
        <p:txBody>
          <a:bodyPr wrap="square" rtlCol="0">
            <a:spAutoFit/>
          </a:bodyPr>
          <a:lstStyle/>
          <a:p>
            <a:pPr algn="ctr"/>
            <a:r>
              <a:rPr lang="en-GB" sz="4800" b="1" dirty="0">
                <a:solidFill>
                  <a:schemeClr val="bg1"/>
                </a:solidFill>
              </a:rPr>
              <a:t>Media Influence</a:t>
            </a:r>
          </a:p>
        </p:txBody>
      </p:sp>
    </p:spTree>
    <p:extLst>
      <p:ext uri="{BB962C8B-B14F-4D97-AF65-F5344CB8AC3E}">
        <p14:creationId xmlns:p14="http://schemas.microsoft.com/office/powerpoint/2010/main" val="918089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171A0-1F35-400D-95DF-4BCBFFEBCE99}"/>
              </a:ext>
            </a:extLst>
          </p:cNvPr>
          <p:cNvSpPr>
            <a:spLocks noGrp="1"/>
          </p:cNvSpPr>
          <p:nvPr>
            <p:ph type="title"/>
          </p:nvPr>
        </p:nvSpPr>
        <p:spPr>
          <a:xfrm>
            <a:off x="4618891" y="-20222"/>
            <a:ext cx="6312877" cy="1325563"/>
          </a:xfrm>
        </p:spPr>
        <p:txBody>
          <a:bodyPr/>
          <a:lstStyle/>
          <a:p>
            <a:r>
              <a:rPr lang="en-GB" dirty="0"/>
              <a:t>Who influences...</a:t>
            </a:r>
          </a:p>
        </p:txBody>
      </p:sp>
      <p:sp>
        <p:nvSpPr>
          <p:cNvPr id="3" name="Content Placeholder 2">
            <a:extLst>
              <a:ext uri="{FF2B5EF4-FFF2-40B4-BE49-F238E27FC236}">
                <a16:creationId xmlns:a16="http://schemas.microsoft.com/office/drawing/2014/main" id="{86408B02-4963-4FC5-8D9B-79C8D35DDD65}"/>
              </a:ext>
            </a:extLst>
          </p:cNvPr>
          <p:cNvSpPr>
            <a:spLocks noGrp="1"/>
          </p:cNvSpPr>
          <p:nvPr>
            <p:ph idx="1"/>
          </p:nvPr>
        </p:nvSpPr>
        <p:spPr>
          <a:xfrm>
            <a:off x="416169" y="249923"/>
            <a:ext cx="3733799" cy="6858000"/>
          </a:xfrm>
        </p:spPr>
        <p:txBody>
          <a:bodyPr>
            <a:normAutofit/>
          </a:bodyPr>
          <a:lstStyle/>
          <a:p>
            <a:pPr algn="ctr"/>
            <a:r>
              <a:rPr lang="en-GB" b="1" dirty="0">
                <a:solidFill>
                  <a:schemeClr val="accent6">
                    <a:lumMod val="75000"/>
                  </a:schemeClr>
                </a:solidFill>
              </a:rPr>
              <a:t>Friends/Peers</a:t>
            </a:r>
          </a:p>
          <a:p>
            <a:pPr algn="ctr"/>
            <a:endParaRPr lang="en-GB" b="1" dirty="0">
              <a:solidFill>
                <a:schemeClr val="accent6">
                  <a:lumMod val="75000"/>
                </a:schemeClr>
              </a:solidFill>
            </a:endParaRPr>
          </a:p>
          <a:p>
            <a:pPr algn="ctr"/>
            <a:r>
              <a:rPr lang="en-GB" b="1" dirty="0">
                <a:solidFill>
                  <a:schemeClr val="accent6">
                    <a:lumMod val="75000"/>
                  </a:schemeClr>
                </a:solidFill>
              </a:rPr>
              <a:t>Parents/Guardians, Brothers and Sisters, Relatives (cousins, aunt/uncles, grandparents, etc)</a:t>
            </a:r>
          </a:p>
          <a:p>
            <a:pPr algn="ctr"/>
            <a:endParaRPr lang="en-GB" b="1" dirty="0">
              <a:solidFill>
                <a:schemeClr val="accent6">
                  <a:lumMod val="75000"/>
                </a:schemeClr>
              </a:solidFill>
            </a:endParaRPr>
          </a:p>
          <a:p>
            <a:pPr algn="ctr"/>
            <a:r>
              <a:rPr lang="en-GB" b="1" dirty="0">
                <a:solidFill>
                  <a:schemeClr val="accent6">
                    <a:lumMod val="75000"/>
                  </a:schemeClr>
                </a:solidFill>
              </a:rPr>
              <a:t>Teachers, Mentor/Other Adult</a:t>
            </a:r>
          </a:p>
          <a:p>
            <a:pPr algn="ctr"/>
            <a:r>
              <a:rPr lang="en-GB" b="1" dirty="0">
                <a:solidFill>
                  <a:schemeClr val="accent6">
                    <a:lumMod val="75000"/>
                  </a:schemeClr>
                </a:solidFill>
              </a:rPr>
              <a:t> </a:t>
            </a:r>
          </a:p>
          <a:p>
            <a:pPr algn="ctr"/>
            <a:r>
              <a:rPr lang="en-GB" b="1" dirty="0">
                <a:solidFill>
                  <a:schemeClr val="accent6">
                    <a:lumMod val="75000"/>
                  </a:schemeClr>
                </a:solidFill>
              </a:rPr>
              <a:t>Media (TV, movies)</a:t>
            </a:r>
          </a:p>
          <a:p>
            <a:pPr algn="ctr"/>
            <a:endParaRPr lang="en-GB" b="1" dirty="0">
              <a:solidFill>
                <a:schemeClr val="accent6">
                  <a:lumMod val="75000"/>
                </a:schemeClr>
              </a:solidFill>
            </a:endParaRPr>
          </a:p>
          <a:p>
            <a:pPr algn="ctr"/>
            <a:r>
              <a:rPr lang="en-GB" b="1" dirty="0">
                <a:solidFill>
                  <a:schemeClr val="accent6">
                    <a:lumMod val="75000"/>
                  </a:schemeClr>
                </a:solidFill>
              </a:rPr>
              <a:t>Me</a:t>
            </a:r>
          </a:p>
          <a:p>
            <a:endParaRPr lang="en-AE" b="1" dirty="0"/>
          </a:p>
        </p:txBody>
      </p:sp>
      <p:sp>
        <p:nvSpPr>
          <p:cNvPr id="4" name="Rectangle 3">
            <a:extLst>
              <a:ext uri="{FF2B5EF4-FFF2-40B4-BE49-F238E27FC236}">
                <a16:creationId xmlns:a16="http://schemas.microsoft.com/office/drawing/2014/main" id="{33F81368-DF0B-4745-A2F7-E1AA44A0F2DA}"/>
              </a:ext>
            </a:extLst>
          </p:cNvPr>
          <p:cNvSpPr/>
          <p:nvPr/>
        </p:nvSpPr>
        <p:spPr>
          <a:xfrm>
            <a:off x="4618891" y="1047434"/>
            <a:ext cx="7156940" cy="5262979"/>
          </a:xfrm>
          <a:prstGeom prst="rect">
            <a:avLst/>
          </a:prstGeom>
        </p:spPr>
        <p:txBody>
          <a:bodyPr wrap="square">
            <a:spAutoFit/>
          </a:bodyPr>
          <a:lstStyle/>
          <a:p>
            <a:r>
              <a:rPr lang="en-GB" sz="2400" dirty="0">
                <a:latin typeface="Helvetica" pitchFamily="2" charset="0"/>
              </a:rPr>
              <a:t>● How I treat my family or the people I live with</a:t>
            </a:r>
          </a:p>
          <a:p>
            <a:r>
              <a:rPr lang="en-GB" sz="2400" dirty="0">
                <a:latin typeface="Helvetica" pitchFamily="2" charset="0"/>
              </a:rPr>
              <a:t>● How I treat my friends</a:t>
            </a:r>
          </a:p>
          <a:p>
            <a:r>
              <a:rPr lang="en-GB" sz="2400" dirty="0">
                <a:latin typeface="Helvetica" pitchFamily="2" charset="0"/>
              </a:rPr>
              <a:t>● Whether I do my homework</a:t>
            </a:r>
          </a:p>
          <a:p>
            <a:r>
              <a:rPr lang="en-GB" sz="2400" dirty="0">
                <a:latin typeface="Helvetica" pitchFamily="2" charset="0"/>
              </a:rPr>
              <a:t>● How I feel about myself</a:t>
            </a:r>
          </a:p>
          <a:p>
            <a:r>
              <a:rPr lang="en-GB" sz="2400" dirty="0">
                <a:latin typeface="Helvetica" pitchFamily="2" charset="0"/>
              </a:rPr>
              <a:t>● What clothes I wear</a:t>
            </a:r>
          </a:p>
          <a:p>
            <a:r>
              <a:rPr lang="en-GB" sz="2400" dirty="0">
                <a:latin typeface="Helvetica" pitchFamily="2" charset="0"/>
              </a:rPr>
              <a:t>● Who my friends are</a:t>
            </a:r>
          </a:p>
          <a:p>
            <a:r>
              <a:rPr lang="en-GB" sz="2400" dirty="0">
                <a:latin typeface="Helvetica" pitchFamily="2" charset="0"/>
              </a:rPr>
              <a:t>● What kind of grades I get</a:t>
            </a:r>
          </a:p>
          <a:p>
            <a:r>
              <a:rPr lang="en-GB" sz="2400" dirty="0">
                <a:latin typeface="Helvetica" pitchFamily="2" charset="0"/>
              </a:rPr>
              <a:t>● Which TV shows I watch</a:t>
            </a:r>
          </a:p>
          <a:p>
            <a:r>
              <a:rPr lang="en-GB" sz="2400" dirty="0">
                <a:latin typeface="Helvetica" pitchFamily="2" charset="0"/>
              </a:rPr>
              <a:t>● What books I read</a:t>
            </a:r>
          </a:p>
          <a:p>
            <a:r>
              <a:rPr lang="en-GB" sz="2400" dirty="0">
                <a:latin typeface="Helvetica" pitchFamily="2" charset="0"/>
              </a:rPr>
              <a:t>● Which computer/video games I play</a:t>
            </a:r>
          </a:p>
          <a:p>
            <a:r>
              <a:rPr lang="en-GB" sz="2400" dirty="0">
                <a:latin typeface="Helvetica" pitchFamily="2" charset="0"/>
              </a:rPr>
              <a:t>● What career or job I want</a:t>
            </a:r>
          </a:p>
          <a:p>
            <a:r>
              <a:rPr lang="en-GB" sz="2400" dirty="0">
                <a:latin typeface="Helvetica" pitchFamily="2" charset="0"/>
              </a:rPr>
              <a:t>● What movies I like</a:t>
            </a:r>
          </a:p>
          <a:p>
            <a:r>
              <a:rPr lang="en-GB" sz="2400" dirty="0">
                <a:latin typeface="Helvetica" pitchFamily="2" charset="0"/>
              </a:rPr>
              <a:t>● How I solve problems</a:t>
            </a:r>
          </a:p>
          <a:p>
            <a:r>
              <a:rPr lang="en-GB" sz="2400" dirty="0">
                <a:latin typeface="Helvetica" pitchFamily="2" charset="0"/>
              </a:rPr>
              <a:t>● What hobbies or sports I like</a:t>
            </a:r>
            <a:endParaRPr lang="en-GB" sz="2400" dirty="0">
              <a:effectLst/>
              <a:latin typeface="Helvetica" pitchFamily="2" charset="0"/>
            </a:endParaRPr>
          </a:p>
        </p:txBody>
      </p:sp>
    </p:spTree>
    <p:extLst>
      <p:ext uri="{BB962C8B-B14F-4D97-AF65-F5344CB8AC3E}">
        <p14:creationId xmlns:p14="http://schemas.microsoft.com/office/powerpoint/2010/main" val="2757993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circle(in)">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blinds(horizontal)">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circle(in)">
                                      <p:cBhvr>
                                        <p:cTn id="47" dur="20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randombar(horizontal)">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 calcmode="lin" valueType="num">
                                      <p:cBhvr additive="base">
                                        <p:cTn id="5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nodeType="clickEffect">
                                  <p:stCondLst>
                                    <p:cond delay="0"/>
                                  </p:stCondLst>
                                  <p:childTnLst>
                                    <p:set>
                                      <p:cBhvr>
                                        <p:cTn id="62" dur="1" fill="hold">
                                          <p:stCondLst>
                                            <p:cond delay="0"/>
                                          </p:stCondLst>
                                        </p:cTn>
                                        <p:tgtEl>
                                          <p:spTgt spid="4">
                                            <p:txEl>
                                              <p:pRg st="11" end="11"/>
                                            </p:txEl>
                                          </p:spTgt>
                                        </p:tgtEl>
                                        <p:attrNameLst>
                                          <p:attrName>style.visibility</p:attrName>
                                        </p:attrNameLst>
                                      </p:cBhvr>
                                      <p:to>
                                        <p:strVal val="visible"/>
                                      </p:to>
                                    </p:set>
                                    <p:animEffect transition="in" filter="wipe(down)">
                                      <p:cBhvr>
                                        <p:cTn id="63" dur="500"/>
                                        <p:tgtEl>
                                          <p:spTgt spid="4">
                                            <p:txEl>
                                              <p:pRg st="11" end="11"/>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55" presetClass="entr" presetSubtype="0" fill="hold" nodeType="clickEffect">
                                  <p:stCondLst>
                                    <p:cond delay="0"/>
                                  </p:stCondLst>
                                  <p:childTnLst>
                                    <p:set>
                                      <p:cBhvr>
                                        <p:cTn id="67" dur="1" fill="hold">
                                          <p:stCondLst>
                                            <p:cond delay="0"/>
                                          </p:stCondLst>
                                        </p:cTn>
                                        <p:tgtEl>
                                          <p:spTgt spid="4">
                                            <p:txEl>
                                              <p:pRg st="12" end="12"/>
                                            </p:txEl>
                                          </p:spTgt>
                                        </p:tgtEl>
                                        <p:attrNameLst>
                                          <p:attrName>style.visibility</p:attrName>
                                        </p:attrNameLst>
                                      </p:cBhvr>
                                      <p:to>
                                        <p:strVal val="visible"/>
                                      </p:to>
                                    </p:set>
                                    <p:anim calcmode="lin" valueType="num">
                                      <p:cBhvr>
                                        <p:cTn id="68" dur="1000" fill="hold"/>
                                        <p:tgtEl>
                                          <p:spTgt spid="4">
                                            <p:txEl>
                                              <p:pRg st="12" end="12"/>
                                            </p:txEl>
                                          </p:spTgt>
                                        </p:tgtEl>
                                        <p:attrNameLst>
                                          <p:attrName>ppt_w</p:attrName>
                                        </p:attrNameLst>
                                      </p:cBhvr>
                                      <p:tavLst>
                                        <p:tav tm="0">
                                          <p:val>
                                            <p:strVal val="#ppt_w*0.70"/>
                                          </p:val>
                                        </p:tav>
                                        <p:tav tm="100000">
                                          <p:val>
                                            <p:strVal val="#ppt_w"/>
                                          </p:val>
                                        </p:tav>
                                      </p:tavLst>
                                    </p:anim>
                                    <p:anim calcmode="lin" valueType="num">
                                      <p:cBhvr>
                                        <p:cTn id="69" dur="1000" fill="hold"/>
                                        <p:tgtEl>
                                          <p:spTgt spid="4">
                                            <p:txEl>
                                              <p:pRg st="12" end="12"/>
                                            </p:txEl>
                                          </p:spTgt>
                                        </p:tgtEl>
                                        <p:attrNameLst>
                                          <p:attrName>ppt_h</p:attrName>
                                        </p:attrNameLst>
                                      </p:cBhvr>
                                      <p:tavLst>
                                        <p:tav tm="0">
                                          <p:val>
                                            <p:strVal val="#ppt_h"/>
                                          </p:val>
                                        </p:tav>
                                        <p:tav tm="100000">
                                          <p:val>
                                            <p:strVal val="#ppt_h"/>
                                          </p:val>
                                        </p:tav>
                                      </p:tavLst>
                                    </p:anim>
                                    <p:animEffect transition="in" filter="fade">
                                      <p:cBhvr>
                                        <p:cTn id="70" dur="1000"/>
                                        <p:tgtEl>
                                          <p:spTgt spid="4">
                                            <p:txEl>
                                              <p:pRg st="12" end="12"/>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nodeType="clickEffect">
                                  <p:stCondLst>
                                    <p:cond delay="0"/>
                                  </p:stCondLst>
                                  <p:childTnLst>
                                    <p:set>
                                      <p:cBhvr>
                                        <p:cTn id="74" dur="1" fill="hold">
                                          <p:stCondLst>
                                            <p:cond delay="0"/>
                                          </p:stCondLst>
                                        </p:cTn>
                                        <p:tgtEl>
                                          <p:spTgt spid="4">
                                            <p:txEl>
                                              <p:pRg st="13" end="13"/>
                                            </p:txEl>
                                          </p:spTgt>
                                        </p:tgtEl>
                                        <p:attrNameLst>
                                          <p:attrName>style.visibility</p:attrName>
                                        </p:attrNameLst>
                                      </p:cBhvr>
                                      <p:to>
                                        <p:strVal val="visible"/>
                                      </p:to>
                                    </p:set>
                                    <p:animEffect transition="in" filter="wipe(down)">
                                      <p:cBhvr>
                                        <p:cTn id="75" dur="5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0B578-69DA-49A2-9DB6-B92DEF66F5E8}"/>
              </a:ext>
            </a:extLst>
          </p:cNvPr>
          <p:cNvSpPr>
            <a:spLocks noGrp="1"/>
          </p:cNvSpPr>
          <p:nvPr>
            <p:ph type="title"/>
          </p:nvPr>
        </p:nvSpPr>
        <p:spPr>
          <a:xfrm>
            <a:off x="0" y="0"/>
            <a:ext cx="10515600" cy="1325563"/>
          </a:xfrm>
        </p:spPr>
        <p:txBody>
          <a:bodyPr/>
          <a:lstStyle/>
          <a:p>
            <a:r>
              <a:rPr lang="en-US" dirty="0"/>
              <a:t>Reflection – Let’s share!</a:t>
            </a:r>
            <a:endParaRPr lang="en-AE" dirty="0"/>
          </a:p>
        </p:txBody>
      </p:sp>
      <p:sp>
        <p:nvSpPr>
          <p:cNvPr id="5" name="Content Placeholder 4">
            <a:extLst>
              <a:ext uri="{FF2B5EF4-FFF2-40B4-BE49-F238E27FC236}">
                <a16:creationId xmlns:a16="http://schemas.microsoft.com/office/drawing/2014/main" id="{F49EE34D-3A02-48D3-879A-01AF0D7E6011}"/>
              </a:ext>
            </a:extLst>
          </p:cNvPr>
          <p:cNvSpPr>
            <a:spLocks noGrp="1"/>
          </p:cNvSpPr>
          <p:nvPr>
            <p:ph idx="1"/>
          </p:nvPr>
        </p:nvSpPr>
        <p:spPr>
          <a:xfrm>
            <a:off x="0" y="1325563"/>
            <a:ext cx="12192000" cy="5356591"/>
          </a:xfrm>
        </p:spPr>
        <p:txBody>
          <a:bodyPr>
            <a:normAutofit fontScale="85000" lnSpcReduction="10000"/>
          </a:bodyPr>
          <a:lstStyle/>
          <a:p>
            <a:r>
              <a:rPr lang="en-GB" sz="3100" dirty="0"/>
              <a:t>Today we thought about our actions and who influences how we act. Our actions affect other people and we also influence other people’s decisions.</a:t>
            </a:r>
          </a:p>
          <a:p>
            <a:r>
              <a:rPr lang="en-GB" sz="3100" dirty="0"/>
              <a:t>The way we act is important. If we surround ourselves with people who are kind and are kind to others, they will influence us to be kind as well. It is important to also remember that while we may be influenced by someone or something else, we are ultimately the ones responsible for our thoughts, words, and actions.</a:t>
            </a:r>
          </a:p>
          <a:p>
            <a:endParaRPr lang="en-GB" dirty="0"/>
          </a:p>
          <a:p>
            <a:r>
              <a:rPr lang="en-GB" sz="3100" dirty="0"/>
              <a:t>How much do you think others influence you and how much do you think you make your decisions based on your own judgment?</a:t>
            </a:r>
          </a:p>
          <a:p>
            <a:r>
              <a:rPr lang="en-GB" sz="3100" dirty="0"/>
              <a:t>How are your influences similar or different to your friends in the class?</a:t>
            </a:r>
          </a:p>
          <a:p>
            <a:r>
              <a:rPr lang="en-GB" sz="3100" dirty="0"/>
              <a:t> Whose opinion is most important to listen to?</a:t>
            </a:r>
          </a:p>
          <a:p>
            <a:r>
              <a:rPr lang="en-GB" sz="3100" dirty="0"/>
              <a:t>Describe a time when someone else influenced you to make either a poor choice or a positive choice. How did you feel? Were you able to use self-discipline to make a good choice?</a:t>
            </a:r>
          </a:p>
          <a:p>
            <a:endParaRPr lang="en-GB" dirty="0"/>
          </a:p>
        </p:txBody>
      </p:sp>
    </p:spTree>
    <p:extLst>
      <p:ext uri="{BB962C8B-B14F-4D97-AF65-F5344CB8AC3E}">
        <p14:creationId xmlns:p14="http://schemas.microsoft.com/office/powerpoint/2010/main" val="562663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ADD4D-70F2-4C7E-9AE4-A417EA41C9BF}"/>
              </a:ext>
            </a:extLst>
          </p:cNvPr>
          <p:cNvSpPr>
            <a:spLocks noGrp="1"/>
          </p:cNvSpPr>
          <p:nvPr>
            <p:ph type="title"/>
          </p:nvPr>
        </p:nvSpPr>
        <p:spPr/>
        <p:txBody>
          <a:bodyPr/>
          <a:lstStyle/>
          <a:p>
            <a:r>
              <a:rPr lang="en-US" dirty="0"/>
              <a:t>In this lesson students will </a:t>
            </a:r>
          </a:p>
        </p:txBody>
      </p:sp>
      <p:sp>
        <p:nvSpPr>
          <p:cNvPr id="3" name="Content Placeholder 2">
            <a:extLst>
              <a:ext uri="{FF2B5EF4-FFF2-40B4-BE49-F238E27FC236}">
                <a16:creationId xmlns:a16="http://schemas.microsoft.com/office/drawing/2014/main" id="{83180D49-3FD4-408D-B7BD-FC0E419AB162}"/>
              </a:ext>
            </a:extLst>
          </p:cNvPr>
          <p:cNvSpPr>
            <a:spLocks noGrp="1"/>
          </p:cNvSpPr>
          <p:nvPr>
            <p:ph idx="1"/>
          </p:nvPr>
        </p:nvSpPr>
        <p:spPr>
          <a:xfrm>
            <a:off x="838200" y="2649415"/>
            <a:ext cx="10515600" cy="3527548"/>
          </a:xfrm>
        </p:spPr>
        <p:txBody>
          <a:bodyPr>
            <a:normAutofit/>
          </a:bodyPr>
          <a:lstStyle/>
          <a:p>
            <a:r>
              <a:rPr lang="en-GB" dirty="0"/>
              <a:t>Evaluate the media’s impact on emotions and responsible decision making.</a:t>
            </a:r>
          </a:p>
        </p:txBody>
      </p:sp>
    </p:spTree>
    <p:extLst>
      <p:ext uri="{BB962C8B-B14F-4D97-AF65-F5344CB8AC3E}">
        <p14:creationId xmlns:p14="http://schemas.microsoft.com/office/powerpoint/2010/main" val="2045898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849188F-3799-44D3-ADAF-1F876400A936}"/>
              </a:ext>
            </a:extLst>
          </p:cNvPr>
          <p:cNvSpPr/>
          <p:nvPr/>
        </p:nvSpPr>
        <p:spPr>
          <a:xfrm>
            <a:off x="-1519165" y="0"/>
            <a:ext cx="5570514" cy="1107996"/>
          </a:xfrm>
          <a:prstGeom prst="rect">
            <a:avLst/>
          </a:prstGeom>
          <a:noFill/>
        </p:spPr>
        <p:txBody>
          <a:bodyPr wrap="square" lIns="91440" tIns="45720" rIns="91440" bIns="45720">
            <a:spAutoFit/>
          </a:bodyPr>
          <a:lstStyle/>
          <a:p>
            <a:pPr lvl="1" algn="ctr"/>
            <a:r>
              <a:rPr lang="en-US" sz="6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Media</a:t>
            </a:r>
            <a:endParaRPr lang="en-U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2" name="Rectangle 1">
            <a:extLst>
              <a:ext uri="{FF2B5EF4-FFF2-40B4-BE49-F238E27FC236}">
                <a16:creationId xmlns:a16="http://schemas.microsoft.com/office/drawing/2014/main" id="{28CE6ECF-7CC7-3A4E-A42C-3BA537AAC785}"/>
              </a:ext>
            </a:extLst>
          </p:cNvPr>
          <p:cNvSpPr/>
          <p:nvPr/>
        </p:nvSpPr>
        <p:spPr>
          <a:xfrm>
            <a:off x="252046" y="1843950"/>
            <a:ext cx="11687907" cy="3170099"/>
          </a:xfrm>
          <a:prstGeom prst="rect">
            <a:avLst/>
          </a:prstGeom>
        </p:spPr>
        <p:txBody>
          <a:bodyPr wrap="square">
            <a:spAutoFit/>
          </a:bodyPr>
          <a:lstStyle/>
          <a:p>
            <a:r>
              <a:rPr lang="en-GB" sz="4000" dirty="0"/>
              <a:t>Can anyone tell the class about your </a:t>
            </a:r>
            <a:r>
              <a:rPr lang="en-GB" sz="4000" dirty="0" err="1"/>
              <a:t>favorite</a:t>
            </a:r>
            <a:r>
              <a:rPr lang="en-GB" sz="4000" dirty="0"/>
              <a:t> ad on the TV or on the radio.</a:t>
            </a:r>
          </a:p>
          <a:p>
            <a:endParaRPr lang="en-GB" sz="4000" dirty="0"/>
          </a:p>
          <a:p>
            <a:r>
              <a:rPr lang="en-GB" sz="4000" dirty="0"/>
              <a:t>Explain the ad (what it is selling) and what you like about it.</a:t>
            </a:r>
          </a:p>
        </p:txBody>
      </p:sp>
    </p:spTree>
    <p:extLst>
      <p:ext uri="{BB962C8B-B14F-4D97-AF65-F5344CB8AC3E}">
        <p14:creationId xmlns:p14="http://schemas.microsoft.com/office/powerpoint/2010/main" val="4252456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8CE6ECF-7CC7-3A4E-A42C-3BA537AAC785}"/>
              </a:ext>
            </a:extLst>
          </p:cNvPr>
          <p:cNvSpPr/>
          <p:nvPr/>
        </p:nvSpPr>
        <p:spPr>
          <a:xfrm>
            <a:off x="246184" y="86916"/>
            <a:ext cx="11699631" cy="3231654"/>
          </a:xfrm>
          <a:prstGeom prst="rect">
            <a:avLst/>
          </a:prstGeom>
        </p:spPr>
        <p:txBody>
          <a:bodyPr wrap="square">
            <a:spAutoFit/>
          </a:bodyPr>
          <a:lstStyle/>
          <a:p>
            <a:r>
              <a:rPr lang="en-GB" sz="3600" dirty="0"/>
              <a:t>Think about your </a:t>
            </a:r>
            <a:r>
              <a:rPr lang="en-GB" sz="3600" dirty="0" err="1"/>
              <a:t>favorite</a:t>
            </a:r>
            <a:r>
              <a:rPr lang="en-GB" sz="3600" dirty="0"/>
              <a:t> TV or radio commercial or an interesting billboard you might have seen around town.</a:t>
            </a:r>
          </a:p>
          <a:p>
            <a:endParaRPr lang="en-GB" sz="3600" dirty="0"/>
          </a:p>
          <a:p>
            <a:r>
              <a:rPr lang="en-GB" sz="3600" dirty="0"/>
              <a:t>Lets look at some example...</a:t>
            </a:r>
          </a:p>
          <a:p>
            <a:endParaRPr lang="en-GB" sz="6000" dirty="0"/>
          </a:p>
        </p:txBody>
      </p:sp>
    </p:spTree>
    <p:extLst>
      <p:ext uri="{BB962C8B-B14F-4D97-AF65-F5344CB8AC3E}">
        <p14:creationId xmlns:p14="http://schemas.microsoft.com/office/powerpoint/2010/main" val="2637214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picture containing text, red&#10;&#10;Description automatically generated">
            <a:extLst>
              <a:ext uri="{FF2B5EF4-FFF2-40B4-BE49-F238E27FC236}">
                <a16:creationId xmlns:a16="http://schemas.microsoft.com/office/drawing/2014/main" id="{7A6F0C37-85B9-9745-A509-2646CFEB93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390" y="146435"/>
            <a:ext cx="4989174" cy="6564702"/>
          </a:xfrm>
          <a:prstGeom prst="rect">
            <a:avLst/>
          </a:prstGeom>
        </p:spPr>
      </p:pic>
      <p:sp>
        <p:nvSpPr>
          <p:cNvPr id="4" name="Rectangle 3">
            <a:extLst>
              <a:ext uri="{FF2B5EF4-FFF2-40B4-BE49-F238E27FC236}">
                <a16:creationId xmlns:a16="http://schemas.microsoft.com/office/drawing/2014/main" id="{4E218102-B9CF-F546-89A5-F5951E2D046D}"/>
              </a:ext>
            </a:extLst>
          </p:cNvPr>
          <p:cNvSpPr/>
          <p:nvPr/>
        </p:nvSpPr>
        <p:spPr>
          <a:xfrm>
            <a:off x="5832821" y="2471940"/>
            <a:ext cx="6096000" cy="2554545"/>
          </a:xfrm>
          <a:prstGeom prst="rect">
            <a:avLst/>
          </a:prstGeom>
        </p:spPr>
        <p:txBody>
          <a:bodyPr>
            <a:spAutoFit/>
          </a:bodyPr>
          <a:lstStyle/>
          <a:p>
            <a:pPr algn="ctr"/>
            <a:r>
              <a:rPr lang="en-GB" sz="4000" b="1" dirty="0">
                <a:solidFill>
                  <a:schemeClr val="bg1"/>
                </a:solidFill>
                <a:latin typeface="Open Sans" panose="020B0606030504020204" pitchFamily="34" charset="0"/>
              </a:rPr>
              <a:t>“Lightbulb” by Abbott Mead Vickers BBDO for The Economist</a:t>
            </a:r>
          </a:p>
          <a:p>
            <a:pPr algn="ctr"/>
            <a:r>
              <a:rPr lang="en-GB" sz="4000" b="1" i="0" dirty="0">
                <a:solidFill>
                  <a:schemeClr val="bg1"/>
                </a:solidFill>
                <a:effectLst/>
                <a:latin typeface="Open Sans" panose="020B0606030504020204" pitchFamily="34" charset="0"/>
              </a:rPr>
              <a:t>(a newspaper brand)</a:t>
            </a:r>
            <a:endParaRPr lang="en-GB" sz="4000" b="1" i="0" dirty="0">
              <a:solidFill>
                <a:schemeClr val="bg1"/>
              </a:solidFill>
              <a:effectLst/>
              <a:latin typeface="Lora" panose="020F0502020204030204" pitchFamily="34" charset="0"/>
            </a:endParaRPr>
          </a:p>
        </p:txBody>
      </p:sp>
      <p:sp>
        <p:nvSpPr>
          <p:cNvPr id="5" name="TextBox 4">
            <a:extLst>
              <a:ext uri="{FF2B5EF4-FFF2-40B4-BE49-F238E27FC236}">
                <a16:creationId xmlns:a16="http://schemas.microsoft.com/office/drawing/2014/main" id="{A7C96964-A8FD-5D47-9092-6B75BDC190D5}"/>
              </a:ext>
            </a:extLst>
          </p:cNvPr>
          <p:cNvSpPr txBox="1"/>
          <p:nvPr/>
        </p:nvSpPr>
        <p:spPr>
          <a:xfrm>
            <a:off x="5795347" y="509176"/>
            <a:ext cx="5965309" cy="1200329"/>
          </a:xfrm>
          <a:prstGeom prst="rect">
            <a:avLst/>
          </a:prstGeom>
          <a:noFill/>
        </p:spPr>
        <p:txBody>
          <a:bodyPr wrap="square" rtlCol="0">
            <a:spAutoFit/>
          </a:bodyPr>
          <a:lstStyle/>
          <a:p>
            <a:pPr algn="ctr"/>
            <a:r>
              <a:rPr lang="en-GB" sz="2400" dirty="0">
                <a:solidFill>
                  <a:schemeClr val="bg2"/>
                </a:solidFill>
              </a:rPr>
              <a:t>What is this ad selling?</a:t>
            </a:r>
          </a:p>
          <a:p>
            <a:pPr algn="ctr"/>
            <a:r>
              <a:rPr lang="en-GB" sz="2400" dirty="0">
                <a:solidFill>
                  <a:schemeClr val="bg2"/>
                </a:solidFill>
              </a:rPr>
              <a:t>How they are trying to get people to buy the item, service, or experience?</a:t>
            </a:r>
          </a:p>
        </p:txBody>
      </p:sp>
    </p:spTree>
    <p:extLst>
      <p:ext uri="{BB962C8B-B14F-4D97-AF65-F5344CB8AC3E}">
        <p14:creationId xmlns:p14="http://schemas.microsoft.com/office/powerpoint/2010/main" val="392108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descr="A billboard with a person on it&#10;&#10;Description automatically generated with medium confidence">
            <a:extLst>
              <a:ext uri="{FF2B5EF4-FFF2-40B4-BE49-F238E27FC236}">
                <a16:creationId xmlns:a16="http://schemas.microsoft.com/office/drawing/2014/main" id="{9DE0FA28-9797-7143-AB28-045669485FD8}"/>
              </a:ext>
            </a:extLst>
          </p:cNvPr>
          <p:cNvPicPr>
            <a:picLocks noChangeAspect="1"/>
          </p:cNvPicPr>
          <p:nvPr/>
        </p:nvPicPr>
        <p:blipFill rotWithShape="1">
          <a:blip r:embed="rId2">
            <a:extLst>
              <a:ext uri="{28A0092B-C50C-407E-A947-70E740481C1C}">
                <a14:useLocalDpi xmlns:a14="http://schemas.microsoft.com/office/drawing/2010/main" val="0"/>
              </a:ext>
            </a:extLst>
          </a:blip>
          <a:srcRect t="14244" r="1" b="7734"/>
          <a:stretch/>
        </p:blipFill>
        <p:spPr>
          <a:xfrm>
            <a:off x="233539" y="2574486"/>
            <a:ext cx="7232134" cy="3992200"/>
          </a:xfrm>
          <a:prstGeom prst="rect">
            <a:avLst/>
          </a:prstGeom>
        </p:spPr>
      </p:pic>
      <p:sp>
        <p:nvSpPr>
          <p:cNvPr id="4" name="TextBox 3">
            <a:extLst>
              <a:ext uri="{FF2B5EF4-FFF2-40B4-BE49-F238E27FC236}">
                <a16:creationId xmlns:a16="http://schemas.microsoft.com/office/drawing/2014/main" id="{F4F595A8-ED3F-AD41-A173-E2943F4AEC4D}"/>
              </a:ext>
            </a:extLst>
          </p:cNvPr>
          <p:cNvSpPr txBox="1"/>
          <p:nvPr/>
        </p:nvSpPr>
        <p:spPr>
          <a:xfrm>
            <a:off x="8046675" y="3107690"/>
            <a:ext cx="2437082" cy="2554545"/>
          </a:xfrm>
          <a:prstGeom prst="rect">
            <a:avLst/>
          </a:prstGeom>
          <a:noFill/>
        </p:spPr>
        <p:txBody>
          <a:bodyPr wrap="square" rtlCol="0">
            <a:spAutoFit/>
          </a:bodyPr>
          <a:lstStyle/>
          <a:p>
            <a:pPr algn="ctr"/>
            <a:r>
              <a:rPr lang="en-US" sz="4000" b="1" dirty="0"/>
              <a:t>“Bite” by toothcare company Formula </a:t>
            </a:r>
          </a:p>
        </p:txBody>
      </p:sp>
      <p:sp>
        <p:nvSpPr>
          <p:cNvPr id="7" name="TextBox 6">
            <a:extLst>
              <a:ext uri="{FF2B5EF4-FFF2-40B4-BE49-F238E27FC236}">
                <a16:creationId xmlns:a16="http://schemas.microsoft.com/office/drawing/2014/main" id="{AB27658E-B196-564A-8A91-860F2CD0706B}"/>
              </a:ext>
            </a:extLst>
          </p:cNvPr>
          <p:cNvSpPr txBox="1"/>
          <p:nvPr/>
        </p:nvSpPr>
        <p:spPr>
          <a:xfrm>
            <a:off x="1732379" y="266162"/>
            <a:ext cx="5965309" cy="2308324"/>
          </a:xfrm>
          <a:prstGeom prst="rect">
            <a:avLst/>
          </a:prstGeom>
          <a:noFill/>
        </p:spPr>
        <p:txBody>
          <a:bodyPr wrap="square" rtlCol="0">
            <a:spAutoFit/>
          </a:bodyPr>
          <a:lstStyle/>
          <a:p>
            <a:pPr algn="ctr"/>
            <a:r>
              <a:rPr lang="en-GB" sz="3600" dirty="0"/>
              <a:t>What is this ad selling?</a:t>
            </a:r>
          </a:p>
          <a:p>
            <a:pPr algn="ctr"/>
            <a:r>
              <a:rPr lang="en-GB" sz="3600" dirty="0"/>
              <a:t>How they are trying to get people to buy the item, service, or experience?</a:t>
            </a:r>
          </a:p>
        </p:txBody>
      </p:sp>
    </p:spTree>
    <p:extLst>
      <p:ext uri="{BB962C8B-B14F-4D97-AF65-F5344CB8AC3E}">
        <p14:creationId xmlns:p14="http://schemas.microsoft.com/office/powerpoint/2010/main" val="1111694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 sign&#10;&#10;Description automatically generated">
            <a:extLst>
              <a:ext uri="{FF2B5EF4-FFF2-40B4-BE49-F238E27FC236}">
                <a16:creationId xmlns:a16="http://schemas.microsoft.com/office/drawing/2014/main" id="{8B24132B-1094-F94D-B7D3-34C7EE7ED3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9868" y="162717"/>
            <a:ext cx="4726132" cy="6532565"/>
          </a:xfrm>
          <a:prstGeom prst="rect">
            <a:avLst/>
          </a:prstGeom>
        </p:spPr>
      </p:pic>
      <p:sp>
        <p:nvSpPr>
          <p:cNvPr id="4" name="TextBox 3">
            <a:extLst>
              <a:ext uri="{FF2B5EF4-FFF2-40B4-BE49-F238E27FC236}">
                <a16:creationId xmlns:a16="http://schemas.microsoft.com/office/drawing/2014/main" id="{BED55C81-030A-A64E-B790-4B7AE52E51A8}"/>
              </a:ext>
            </a:extLst>
          </p:cNvPr>
          <p:cNvSpPr txBox="1"/>
          <p:nvPr/>
        </p:nvSpPr>
        <p:spPr>
          <a:xfrm>
            <a:off x="7352836" y="3897305"/>
            <a:ext cx="3713018" cy="1077218"/>
          </a:xfrm>
          <a:prstGeom prst="rect">
            <a:avLst/>
          </a:prstGeom>
          <a:noFill/>
        </p:spPr>
        <p:txBody>
          <a:bodyPr wrap="square" rtlCol="0">
            <a:spAutoFit/>
          </a:bodyPr>
          <a:lstStyle/>
          <a:p>
            <a:pPr algn="ctr"/>
            <a:r>
              <a:rPr lang="en-US" sz="3200" dirty="0"/>
              <a:t>Nose Hair Trimmer Advert </a:t>
            </a:r>
          </a:p>
        </p:txBody>
      </p:sp>
      <p:sp>
        <p:nvSpPr>
          <p:cNvPr id="7" name="TextBox 6">
            <a:extLst>
              <a:ext uri="{FF2B5EF4-FFF2-40B4-BE49-F238E27FC236}">
                <a16:creationId xmlns:a16="http://schemas.microsoft.com/office/drawing/2014/main" id="{1EBF53BA-24C4-084B-8145-E4F4C0B65C4A}"/>
              </a:ext>
            </a:extLst>
          </p:cNvPr>
          <p:cNvSpPr txBox="1"/>
          <p:nvPr/>
        </p:nvSpPr>
        <p:spPr>
          <a:xfrm>
            <a:off x="6226691" y="425200"/>
            <a:ext cx="5965309" cy="2308324"/>
          </a:xfrm>
          <a:prstGeom prst="rect">
            <a:avLst/>
          </a:prstGeom>
          <a:noFill/>
        </p:spPr>
        <p:txBody>
          <a:bodyPr wrap="square" rtlCol="0">
            <a:spAutoFit/>
          </a:bodyPr>
          <a:lstStyle/>
          <a:p>
            <a:pPr algn="ctr"/>
            <a:r>
              <a:rPr lang="en-GB" sz="3600" dirty="0"/>
              <a:t>What is this ad selling?</a:t>
            </a:r>
          </a:p>
          <a:p>
            <a:pPr algn="ctr"/>
            <a:r>
              <a:rPr lang="en-GB" sz="3600" dirty="0"/>
              <a:t>How they are trying to get people to buy the item, service, or experience?</a:t>
            </a:r>
          </a:p>
        </p:txBody>
      </p:sp>
    </p:spTree>
    <p:extLst>
      <p:ext uri="{BB962C8B-B14F-4D97-AF65-F5344CB8AC3E}">
        <p14:creationId xmlns:p14="http://schemas.microsoft.com/office/powerpoint/2010/main" val="1851048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EF950CA-371C-7746-A9D6-9D2B29E8C7C2}"/>
              </a:ext>
            </a:extLst>
          </p:cNvPr>
          <p:cNvSpPr/>
          <p:nvPr/>
        </p:nvSpPr>
        <p:spPr>
          <a:xfrm>
            <a:off x="1066801" y="920621"/>
            <a:ext cx="9836726" cy="5016758"/>
          </a:xfrm>
          <a:prstGeom prst="rect">
            <a:avLst/>
          </a:prstGeom>
        </p:spPr>
        <p:txBody>
          <a:bodyPr wrap="square">
            <a:spAutoFit/>
          </a:bodyPr>
          <a:lstStyle/>
          <a:p>
            <a:pPr algn="ctr"/>
            <a:r>
              <a:rPr lang="en-GB" sz="3200" dirty="0">
                <a:latin typeface="Helvetica" pitchFamily="2" charset="0"/>
              </a:rPr>
              <a:t>● What emotions do you feel when you see these ads?</a:t>
            </a:r>
          </a:p>
          <a:p>
            <a:pPr algn="ctr"/>
            <a:r>
              <a:rPr lang="en-GB" sz="3200" dirty="0">
                <a:latin typeface="Helvetica" pitchFamily="2" charset="0"/>
              </a:rPr>
              <a:t>● Do these ads influence your desire to buy or engage the products?</a:t>
            </a:r>
          </a:p>
          <a:p>
            <a:pPr algn="ctr"/>
            <a:r>
              <a:rPr lang="en-GB" sz="3200" dirty="0">
                <a:latin typeface="Helvetica" pitchFamily="2" charset="0"/>
              </a:rPr>
              <a:t>● In what ways does media influence how you think and feel? </a:t>
            </a:r>
          </a:p>
          <a:p>
            <a:pPr algn="ctr"/>
            <a:endParaRPr lang="en-GB" sz="3200" dirty="0">
              <a:latin typeface="Helvetica" pitchFamily="2" charset="0"/>
            </a:endParaRPr>
          </a:p>
          <a:p>
            <a:pPr algn="ctr"/>
            <a:endParaRPr lang="en-GB" sz="3200" dirty="0">
              <a:latin typeface="Helvetica" pitchFamily="2" charset="0"/>
            </a:endParaRPr>
          </a:p>
          <a:p>
            <a:pPr algn="ctr"/>
            <a:r>
              <a:rPr lang="en-GB" sz="3200" dirty="0">
                <a:latin typeface="Helvetica" pitchFamily="2" charset="0"/>
              </a:rPr>
              <a:t>What impact might this have on your ability to make responsible decisions?</a:t>
            </a:r>
            <a:endParaRPr lang="en-GB" sz="3200" dirty="0">
              <a:effectLst/>
              <a:latin typeface="Helvetica" pitchFamily="2" charset="0"/>
            </a:endParaRPr>
          </a:p>
        </p:txBody>
      </p:sp>
    </p:spTree>
    <p:extLst>
      <p:ext uri="{BB962C8B-B14F-4D97-AF65-F5344CB8AC3E}">
        <p14:creationId xmlns:p14="http://schemas.microsoft.com/office/powerpoint/2010/main" val="2712514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653338-9F8C-47EE-AC6A-0021A7D194B3}"/>
              </a:ext>
            </a:extLst>
          </p:cNvPr>
          <p:cNvSpPr>
            <a:spLocks noGrp="1"/>
          </p:cNvSpPr>
          <p:nvPr>
            <p:ph idx="1"/>
          </p:nvPr>
        </p:nvSpPr>
        <p:spPr>
          <a:xfrm>
            <a:off x="281354" y="2039814"/>
            <a:ext cx="11488615" cy="4314093"/>
          </a:xfrm>
        </p:spPr>
        <p:txBody>
          <a:bodyPr>
            <a:noAutofit/>
          </a:bodyPr>
          <a:lstStyle/>
          <a:p>
            <a:r>
              <a:rPr lang="en-GB" sz="3200" dirty="0"/>
              <a:t>Do you think movies, TV shows, computer games, or music can impact how you feel or how you treat others or make decisions?</a:t>
            </a:r>
          </a:p>
          <a:p>
            <a:r>
              <a:rPr lang="en-GB" sz="3200" dirty="0"/>
              <a:t>Do you think this is a responsible way for the media to portray characters?</a:t>
            </a:r>
          </a:p>
          <a:p>
            <a:r>
              <a:rPr lang="en-GB" sz="3200" dirty="0"/>
              <a:t>Can we or should we use the characters in the media as role models to inspire respect and integrity?</a:t>
            </a:r>
          </a:p>
          <a:p>
            <a:pPr marL="0" indent="0">
              <a:buNone/>
            </a:pPr>
            <a:endParaRPr lang="en-GB" sz="1800" dirty="0"/>
          </a:p>
          <a:p>
            <a:pPr marL="0" indent="0" algn="l">
              <a:buNone/>
            </a:pPr>
            <a:endParaRPr lang="en-AE" sz="1600" dirty="0"/>
          </a:p>
        </p:txBody>
      </p:sp>
      <p:sp>
        <p:nvSpPr>
          <p:cNvPr id="2" name="Rectangle 1">
            <a:extLst>
              <a:ext uri="{FF2B5EF4-FFF2-40B4-BE49-F238E27FC236}">
                <a16:creationId xmlns:a16="http://schemas.microsoft.com/office/drawing/2014/main" id="{27D3C9EB-6A51-044D-9B02-20E76D5B3ED2}"/>
              </a:ext>
            </a:extLst>
          </p:cNvPr>
          <p:cNvSpPr/>
          <p:nvPr/>
        </p:nvSpPr>
        <p:spPr>
          <a:xfrm>
            <a:off x="405518" y="922976"/>
            <a:ext cx="4487062" cy="707886"/>
          </a:xfrm>
          <a:prstGeom prst="rect">
            <a:avLst/>
          </a:prstGeom>
        </p:spPr>
        <p:txBody>
          <a:bodyPr wrap="none">
            <a:spAutoFit/>
          </a:bodyPr>
          <a:lstStyle/>
          <a:p>
            <a:r>
              <a:rPr lang="en-GB" sz="4000" dirty="0"/>
              <a:t>Reflection Questions</a:t>
            </a:r>
          </a:p>
        </p:txBody>
      </p:sp>
    </p:spTree>
    <p:extLst>
      <p:ext uri="{BB962C8B-B14F-4D97-AF65-F5344CB8AC3E}">
        <p14:creationId xmlns:p14="http://schemas.microsoft.com/office/powerpoint/2010/main" val="2118146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D91880074CB14897C8BA1AE849FA9F" ma:contentTypeVersion="16" ma:contentTypeDescription="Create a new document." ma:contentTypeScope="" ma:versionID="2c8d2e1d067c9c9d7e172d65e12c708a">
  <xsd:schema xmlns:xsd="http://www.w3.org/2001/XMLSchema" xmlns:xs="http://www.w3.org/2001/XMLSchema" xmlns:p="http://schemas.microsoft.com/office/2006/metadata/properties" xmlns:ns2="c219d832-1076-4c15-87a4-e4c3e333e237" xmlns:ns3="24b2b1f2-60e9-4873-a720-0da2f5bde98a" targetNamespace="http://schemas.microsoft.com/office/2006/metadata/properties" ma:root="true" ma:fieldsID="b012ba9f9dc633e7b947ede477b565df" ns2:_="" ns3:_="">
    <xsd:import namespace="c219d832-1076-4c15-87a4-e4c3e333e237"/>
    <xsd:import namespace="24b2b1f2-60e9-4873-a720-0da2f5bde98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LengthInSecond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19d832-1076-4c15-87a4-e4c3e333e2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LengthInSeconds" ma:index="12" nillable="true" ma:displayName="Length (seconds)" ma:internalName="MediaLengthInSeconds" ma:readOnly="true">
      <xsd:simpleType>
        <xsd:restriction base="dms:Unknow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5e541be-4f37-4b9a-b471-5b1376dc29e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4b2b1f2-60e9-4873-a720-0da2f5bde98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3580514-b8a0-4fbd-b699-9e632a843849}" ma:internalName="TaxCatchAll" ma:showField="CatchAllData" ma:web="24b2b1f2-60e9-4873-a720-0da2f5bde98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4b2b1f2-60e9-4873-a720-0da2f5bde98a" xsi:nil="true"/>
    <lcf76f155ced4ddcb4097134ff3c332f xmlns="c219d832-1076-4c15-87a4-e4c3e333e23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5BDB1B-2635-4861-A86D-8F266A4DC98C}"/>
</file>

<file path=customXml/itemProps2.xml><?xml version="1.0" encoding="utf-8"?>
<ds:datastoreItem xmlns:ds="http://schemas.openxmlformats.org/officeDocument/2006/customXml" ds:itemID="{1EFA83C2-B029-4F2A-9F20-3C6BDCC0489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B1C0346-39B2-434A-A2B8-45F784DCD4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213</TotalTime>
  <Words>628</Words>
  <Application>Microsoft Macintosh PowerPoint</Application>
  <PresentationFormat>Widescreen</PresentationFormat>
  <Paragraphs>72</Paragraphs>
  <Slides>11</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Helvetica</vt:lpstr>
      <vt:lpstr>Lora</vt:lpstr>
      <vt:lpstr>Open Sans</vt:lpstr>
      <vt:lpstr>ProximaNova-Regular</vt:lpstr>
      <vt:lpstr>Office Theme</vt:lpstr>
      <vt:lpstr>PowerPoint Presentation</vt:lpstr>
      <vt:lpstr>In this lesson students will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Who influences...</vt:lpstr>
      <vt:lpstr>Reflection – Let’s share!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Hollis</dc:creator>
  <cp:lastModifiedBy>Mona Mohamed Arshe</cp:lastModifiedBy>
  <cp:revision>32</cp:revision>
  <dcterms:created xsi:type="dcterms:W3CDTF">2020-08-28T16:08:04Z</dcterms:created>
  <dcterms:modified xsi:type="dcterms:W3CDTF">2022-03-10T16:27:07Z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0x010100B0D91880074CB14897C8BA1AE849FA9F</vt:lpwstr>
  </property>
</Properties>
</file>