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ubik Medium"/>
      <p:regular r:id="rId18"/>
      <p:bold r:id="rId19"/>
      <p:italic r:id="rId20"/>
      <p:boldItalic r:id="rId21"/>
    </p:embeddedFont>
    <p:embeddedFont>
      <p:font typeface="Rubik Ligh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Indie Flower"/>
      <p:regular r:id="rId30"/>
    </p:embeddedFont>
    <p:embeddedFont>
      <p:font typeface="Lato Black"/>
      <p:bold r:id="rId31"/>
      <p:boldItalic r:id="rId32"/>
    </p:embeddedFont>
    <p:embeddedFont>
      <p:font typeface="Rubik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8BD1AE-A328-4F5A-8445-39F560DEDC60}">
  <a:tblStyle styleId="{268BD1AE-A328-4F5A-8445-39F560DEDC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Lato-regular.fntdata"/><Relationship Id="rId13" Type="http://schemas.openxmlformats.org/officeDocument/2006/relationships/slide" Target="slides/slide7.xml"/><Relationship Id="rId18" Type="http://schemas.openxmlformats.org/officeDocument/2006/relationships/font" Target="fonts/RubikMedium-regular.fntdata"/><Relationship Id="rId39" Type="http://schemas.openxmlformats.org/officeDocument/2006/relationships/customXml" Target="../customXml/item3.xml"/><Relationship Id="rId21" Type="http://schemas.openxmlformats.org/officeDocument/2006/relationships/font" Target="fonts/RubikMedium-boldItalic.fntdata"/><Relationship Id="rId34" Type="http://schemas.openxmlformats.org/officeDocument/2006/relationships/font" Target="fonts/Rubik-bold.fntdata"/><Relationship Id="rId25" Type="http://schemas.openxmlformats.org/officeDocument/2006/relationships/font" Target="fonts/RubikLight-boldItalic.fntdata"/><Relationship Id="rId7" Type="http://schemas.openxmlformats.org/officeDocument/2006/relationships/slide" Target="slides/slide1.xml"/><Relationship Id="rId33" Type="http://schemas.openxmlformats.org/officeDocument/2006/relationships/font" Target="fonts/Rubik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customXml" Target="../customXml/item2.xml"/><Relationship Id="rId20" Type="http://schemas.openxmlformats.org/officeDocument/2006/relationships/font" Target="fonts/RubikMedium-italic.fntdata"/><Relationship Id="rId2" Type="http://schemas.openxmlformats.org/officeDocument/2006/relationships/presProps" Target="presProps.xml"/><Relationship Id="rId29" Type="http://schemas.openxmlformats.org/officeDocument/2006/relationships/font" Target="fonts/Lato-boldItalic.fntdata"/><Relationship Id="rId16" Type="http://schemas.openxmlformats.org/officeDocument/2006/relationships/slide" Target="slides/slide10.xml"/><Relationship Id="rId24" Type="http://schemas.openxmlformats.org/officeDocument/2006/relationships/font" Target="fonts/RubikLight-italic.fntdata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LatoBlack-boldItalic.fntdata"/><Relationship Id="rId37" Type="http://schemas.openxmlformats.org/officeDocument/2006/relationships/customXml" Target="../customXml/item1.xml"/><Relationship Id="rId23" Type="http://schemas.openxmlformats.org/officeDocument/2006/relationships/font" Target="fonts/RubikLight-bold.fntdata"/><Relationship Id="rId28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font" Target="fonts/Rubik-boldItalic.fntdata"/><Relationship Id="rId31" Type="http://schemas.openxmlformats.org/officeDocument/2006/relationships/font" Target="fonts/LatoBlack-bold.fntdata"/><Relationship Id="rId10" Type="http://schemas.openxmlformats.org/officeDocument/2006/relationships/slide" Target="slides/slide4.xml"/><Relationship Id="rId19" Type="http://schemas.openxmlformats.org/officeDocument/2006/relationships/font" Target="fonts/RubikMedium-bold.fntdata"/><Relationship Id="rId22" Type="http://schemas.openxmlformats.org/officeDocument/2006/relationships/font" Target="fonts/RubikLight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Lato-bold.fntdata"/><Relationship Id="rId30" Type="http://schemas.openxmlformats.org/officeDocument/2006/relationships/font" Target="fonts/IndieFlower-regular.fntdata"/><Relationship Id="rId35" Type="http://schemas.openxmlformats.org/officeDocument/2006/relationships/font" Target="fonts/Rubik-italic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tableStyles" Target="tableStyle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be3cce8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be3cce8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e3cce8d9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be3cce8d9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56c1d2b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56c1d2b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bf5401b0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bf5401b0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01d81a3b_2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01d81a3b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01d81a3b_2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01d81a3b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01d81a3b_2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01d81a3b_2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01d81a3b_2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01d81a3b_2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01d81a3b_2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01d81a3b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e3cce8d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be3cce8d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657da66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e657da66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Objectives">
  <p:cSld name="CUSTOM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Vocabulary">
  <p:cSld name="CUSTOM_1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2" type="body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+ Directions">
  <p:cSld name="CUSTOM_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rections Only">
  <p:cSld name="CUSTOM_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10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Google Shape;39;p10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10"/>
          <p:cNvSpPr txBox="1"/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subTitle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nly">
  <p:cSld name="CUSTOM_5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ublicdomainvectors.org/en/free-clipart/Classroom-pupils-and-teacher/50624.html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Our </a:t>
            </a:r>
            <a:r>
              <a:rPr lang="en" sz="3600">
                <a:latin typeface="Rubik"/>
                <a:ea typeface="Rubik"/>
                <a:cs typeface="Rubik"/>
                <a:sym typeface="Rubik"/>
              </a:rPr>
              <a:t>Digital </a:t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Citizenship</a:t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Pledge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3</a:t>
            </a:r>
            <a:endParaRPr sz="1200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1163" l="14125" r="29886" t="20220"/>
          <a:stretch/>
        </p:blipFill>
        <p:spPr>
          <a:xfrm>
            <a:off x="3631050" y="0"/>
            <a:ext cx="5512951" cy="516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22"/>
          <p:cNvGraphicFramePr/>
          <p:nvPr/>
        </p:nvGraphicFramePr>
        <p:xfrm>
          <a:off x="5024650" y="1449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{268BD1AE-A328-4F5A-8445-39F560DEDC60}</a:tableStyleId>
              </a:tblPr>
              <a:tblGrid>
                <a:gridCol w="2683300"/>
                <a:gridCol w="1147700"/>
              </a:tblGrid>
              <a:tr h="366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6F3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Category</a:t>
                      </a:r>
                      <a:endParaRPr>
                        <a:solidFill>
                          <a:srgbClr val="F9F6F3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413F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6F3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Group(s)</a:t>
                      </a:r>
                      <a:endParaRPr>
                        <a:solidFill>
                          <a:srgbClr val="F9F6F3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413FE0"/>
                    </a:solidFill>
                  </a:tcPr>
                </a:tc>
              </a:tr>
              <a:tr h="54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 When I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share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with others ...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</a:tr>
              <a:tr h="83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 When I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respond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with others ...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</a:tr>
              <a:tr h="54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 When I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work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with others ...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</a:tr>
              <a:tr h="54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 When I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play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with others ...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569575" y="190700"/>
            <a:ext cx="19719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GROUP WORK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310600" y="1074450"/>
            <a:ext cx="4532400" cy="3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Write your group's category at the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top of your group handout.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7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In your group, come up with one norm for how you should act toward others when you're online.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7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Once you have the norm that you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all agree on, write it on the handout and pledge to follow it by signing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your name.</a:t>
            </a:r>
            <a:endParaRPr sz="1800"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4">
            <a:alphaModFix/>
          </a:blip>
          <a:srcRect b="14094" l="0" r="0" t="7208"/>
          <a:stretch/>
        </p:blipFill>
        <p:spPr>
          <a:xfrm rot="10800000">
            <a:off x="6585305" y="8"/>
            <a:ext cx="1931976" cy="6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400" y="452825"/>
            <a:ext cx="42386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46682">
            <a:off x="2146962" y="989180"/>
            <a:ext cx="576100" cy="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969453">
            <a:off x="6404912" y="995574"/>
            <a:ext cx="576100" cy="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30171" l="4340" r="2723" t="28022"/>
          <a:stretch/>
        </p:blipFill>
        <p:spPr>
          <a:xfrm>
            <a:off x="191625" y="100"/>
            <a:ext cx="8208626" cy="46668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 rot="-196">
            <a:off x="752700" y="2586149"/>
            <a:ext cx="52560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>
                <a:solidFill>
                  <a:srgbClr val="413FE0"/>
                </a:solidFill>
              </a:rPr>
              <a:t>What makes a strong online community?</a:t>
            </a:r>
            <a:r>
              <a:rPr lang="en" sz="3600">
                <a:solidFill>
                  <a:srgbClr val="413FE0"/>
                </a:solidFill>
              </a:rPr>
              <a:t> </a:t>
            </a:r>
            <a:endParaRPr sz="3600">
              <a:solidFill>
                <a:srgbClr val="413FE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675" y="2627977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108903">
            <a:off x="5078825" y="36380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0" y="5437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213400" y="1313600"/>
            <a:ext cx="6140700" cy="30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Define what a community is, both in person and online.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Explain how having norms helps people in a community achieve their goals.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49910"/>
              </a:buClr>
              <a:buSzPts val="1920"/>
              <a:buFont typeface="Lato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Create and pledge to adhere to shared norms for being in an online community.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1906586"/>
            <a:ext cx="473007" cy="4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3000954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1172975" y="1285275"/>
            <a:ext cx="605400" cy="621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172975" y="2379624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172975" y="3473974"/>
            <a:ext cx="605400" cy="621300"/>
          </a:xfrm>
          <a:prstGeom prst="ellipse">
            <a:avLst/>
          </a:prstGeom>
          <a:solidFill>
            <a:srgbClr val="AE2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3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How would you describe the people where you live? Do most people know each other?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Directions: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Take a moment to think silently about these questions.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814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Then, take turns sharing your response with your partner.</a:t>
            </a:r>
            <a:endParaRPr i="0" sz="2000" u="none" cap="none" strike="noStrike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-7207" l="6" r="38356" t="9408"/>
          <a:stretch/>
        </p:blipFill>
        <p:spPr>
          <a:xfrm>
            <a:off x="7481924" y="1628325"/>
            <a:ext cx="1662085" cy="27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887850" y="2187300"/>
            <a:ext cx="42267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group of people who share the same interests or goals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887850" y="1020500"/>
            <a:ext cx="3369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Community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76" y="1396223"/>
            <a:ext cx="28575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50" y="167575"/>
            <a:ext cx="339787" cy="3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400" y="1102988"/>
            <a:ext cx="3938220" cy="2630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9637" l="0" r="0" t="9645"/>
          <a:stretch/>
        </p:blipFill>
        <p:spPr>
          <a:xfrm>
            <a:off x="4917201" y="1976125"/>
            <a:ext cx="3976274" cy="2445650"/>
          </a:xfrm>
          <a:prstGeom prst="rect">
            <a:avLst/>
          </a:prstGeom>
          <a:noFill/>
          <a:ln cap="flat" cmpd="sng" w="28575">
            <a:solidFill>
              <a:srgbClr val="413FE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5">
            <a:alphaModFix/>
          </a:blip>
          <a:srcRect b="11442" l="0" r="0" t="11450"/>
          <a:stretch/>
        </p:blipFill>
        <p:spPr>
          <a:xfrm>
            <a:off x="250525" y="1976125"/>
            <a:ext cx="4358917" cy="2445650"/>
          </a:xfrm>
          <a:prstGeom prst="rect">
            <a:avLst/>
          </a:prstGeom>
          <a:noFill/>
          <a:ln cap="flat" cmpd="sng" w="28575">
            <a:solidFill>
              <a:srgbClr val="413FE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18"/>
          <p:cNvSpPr/>
          <p:nvPr/>
        </p:nvSpPr>
        <p:spPr>
          <a:xfrm>
            <a:off x="4053950" y="1739625"/>
            <a:ext cx="437400" cy="423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>
              <a:solidFill>
                <a:schemeClr val="l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8263775" y="1739625"/>
            <a:ext cx="437400" cy="423300"/>
          </a:xfrm>
          <a:prstGeom prst="ellipse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>
              <a:solidFill>
                <a:schemeClr val="l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25" y="1015400"/>
            <a:ext cx="91440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Which classroom community would best reach </a:t>
            </a:r>
            <a:br>
              <a:rPr lang="en" sz="2000">
                <a:latin typeface="Rubik"/>
                <a:ea typeface="Rubik"/>
                <a:cs typeface="Rubik"/>
                <a:sym typeface="Rubik"/>
              </a:rPr>
            </a:br>
            <a:r>
              <a:rPr lang="en" sz="2000">
                <a:latin typeface="Rubik"/>
                <a:ea typeface="Rubik"/>
                <a:cs typeface="Rubik"/>
                <a:sym typeface="Rubik"/>
              </a:rPr>
              <a:t>everyone's shared goal of learning?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 flipH="1">
            <a:off x="-125" y="0"/>
            <a:ext cx="9144000" cy="4667100"/>
          </a:xfrm>
          <a:prstGeom prst="rect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13550" y="614700"/>
            <a:ext cx="7484700" cy="4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Our Classroom Norms</a:t>
            </a:r>
            <a:endParaRPr sz="3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AutoNum type="arabicPeriod"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[Capture student responses here.]</a:t>
            </a:r>
            <a:endParaRPr b="0" i="0" sz="20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138200" y="1770800"/>
            <a:ext cx="68676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Work with your partner to explain how you think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each norm helps the community reach its goal.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AutoNum type="arabi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Write your answers in the empty box for each example.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PAIR WORK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b="44529" l="26127" r="-4706" t="-639"/>
          <a:stretch/>
        </p:blipFill>
        <p:spPr>
          <a:xfrm>
            <a:off x="1" y="3112975"/>
            <a:ext cx="1772573" cy="15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887850" y="20349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Someone who uses technology responsibly to learn, create, and participate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887850" y="868100"/>
            <a:ext cx="3768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75" y="1243826"/>
            <a:ext cx="3578000" cy="7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50" y="167575"/>
            <a:ext cx="339787" cy="3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5">
            <a:alphaModFix/>
          </a:blip>
          <a:srcRect b="0" l="170" r="-169" t="0"/>
          <a:stretch/>
        </p:blipFill>
        <p:spPr>
          <a:xfrm flipH="1">
            <a:off x="4936575" y="2303200"/>
            <a:ext cx="4207425" cy="236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2" ma:contentTypeDescription="Create a new document." ma:contentTypeScope="" ma:versionID="748ded7d7a22ae126bce982be651fdf2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d24cafa3de19620868409dbed27e2a0a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F36CEB-A2EC-42DA-8266-962F1517E555}"/>
</file>

<file path=customXml/itemProps2.xml><?xml version="1.0" encoding="utf-8"?>
<ds:datastoreItem xmlns:ds="http://schemas.openxmlformats.org/officeDocument/2006/customXml" ds:itemID="{858B8F97-D5A7-4530-8805-796486E65341}"/>
</file>

<file path=customXml/itemProps3.xml><?xml version="1.0" encoding="utf-8"?>
<ds:datastoreItem xmlns:ds="http://schemas.openxmlformats.org/officeDocument/2006/customXml" ds:itemID="{3B9A8D5F-2748-4E15-A8F9-B03F29168CE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