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87" r:id="rId5"/>
    <p:sldId id="257" r:id="rId6"/>
    <p:sldId id="258" r:id="rId7"/>
    <p:sldId id="264" r:id="rId8"/>
    <p:sldId id="268" r:id="rId9"/>
    <p:sldId id="269" r:id="rId10"/>
    <p:sldId id="270" r:id="rId11"/>
    <p:sldId id="260" r:id="rId12"/>
    <p:sldId id="261" r:id="rId13"/>
    <p:sldId id="262" r:id="rId14"/>
    <p:sldId id="285" r:id="rId15"/>
    <p:sldId id="271" r:id="rId16"/>
    <p:sldId id="286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A29DEF-3526-4003-A739-680A99C8603A}" v="16" dt="2021-01-23T07:35:16.733"/>
    <p1510:client id="{C170D463-B5F5-CF64-B613-DF8C61B78530}" v="1" dt="2021-11-04T00:37:12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/>
    <p:restoredTop sz="94693"/>
  </p:normalViewPr>
  <p:slideViewPr>
    <p:cSldViewPr snapToGrid="0" snapToObjects="1">
      <p:cViewPr varScale="1">
        <p:scale>
          <a:sx n="86" d="100"/>
          <a:sy n="86" d="100"/>
        </p:scale>
        <p:origin x="185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CSNAS Social Worker" userId="S::socialworker@nas.ascs.sch.ae::065890fb-5b27-4225-b10b-14fbcac6703f" providerId="AD" clId="Web-{C170D463-B5F5-CF64-B613-DF8C61B78530}"/>
    <pc:docChg chg="modSld">
      <pc:chgData name="ASCSNAS Social Worker" userId="S::socialworker@nas.ascs.sch.ae::065890fb-5b27-4225-b10b-14fbcac6703f" providerId="AD" clId="Web-{C170D463-B5F5-CF64-B613-DF8C61B78530}" dt="2021-11-04T00:37:12.478" v="0" actId="20577"/>
      <pc:docMkLst>
        <pc:docMk/>
      </pc:docMkLst>
      <pc:sldChg chg="modSp">
        <pc:chgData name="ASCSNAS Social Worker" userId="S::socialworker@nas.ascs.sch.ae::065890fb-5b27-4225-b10b-14fbcac6703f" providerId="AD" clId="Web-{C170D463-B5F5-CF64-B613-DF8C61B78530}" dt="2021-11-04T00:37:12.478" v="0" actId="20577"/>
        <pc:sldMkLst>
          <pc:docMk/>
          <pc:sldMk cId="3235480743" sldId="256"/>
        </pc:sldMkLst>
        <pc:spChg chg="mod">
          <ac:chgData name="ASCSNAS Social Worker" userId="S::socialworker@nas.ascs.sch.ae::065890fb-5b27-4225-b10b-14fbcac6703f" providerId="AD" clId="Web-{C170D463-B5F5-CF64-B613-DF8C61B78530}" dt="2021-11-04T00:37:12.478" v="0" actId="20577"/>
          <ac:spMkLst>
            <pc:docMk/>
            <pc:sldMk cId="3235480743" sldId="256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659A5-3084-4E01-A103-EE19DB01499D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3AA77-DB64-4846-AAC0-E52D975FA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3C1F710-4FA1-4C12-857A-5D4A4BB1F6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989B12E-183F-4EFC-A334-ECCFE9A21A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Could call on students to get up a role model a conflict that escalates according to visual shown here. </a:t>
            </a:r>
            <a:endParaRPr lang="en-GB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8F91B45-161B-49D9-9970-DB08E22709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D60512-EFC4-4356-BBA1-469F5ED62310}" type="slidenum">
              <a:rPr lang="en-GB" altLang="en-US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9283DFA-9CD0-482B-BF06-B7ACD311D8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8744220-E84F-4567-8D74-1C00A82C0C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Have students refer to page 15-16 of their textbook to help them.</a:t>
            </a:r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08F89E6-1735-4C53-8736-295386F806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0820DF-589E-4405-8576-D14451077D6C}" type="slidenum">
              <a:rPr lang="en-GB" altLang="en-US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7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78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88BF8-5530-475A-81D6-DA5F9F5B7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5FE08-31EC-48D3-8BDF-052EAB44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CFE4E-3868-4B3C-9C37-F6BD775B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5C85E5-9CE8-44C5-9CD3-91202367DA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625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3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4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6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9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2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4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81D96-F5B8-8248-80D2-AA9C2AAF5819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0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18A59-35A5-8C14-1A23-50EBD2093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"/>
          <a:stretch/>
        </p:blipFill>
        <p:spPr>
          <a:xfrm>
            <a:off x="-13348" y="-4062"/>
            <a:ext cx="9289800" cy="6862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8E967B-7C25-46AA-B6C7-9CB006A21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48" y="3993302"/>
            <a:ext cx="5002202" cy="649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0C9140-8912-4AF5-82D3-6831F2A77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48" y="4617780"/>
            <a:ext cx="5002202" cy="4938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253BEB-13B2-47E7-A03B-A68A12B1D682}"/>
              </a:ext>
            </a:extLst>
          </p:cNvPr>
          <p:cNvSpPr txBox="1"/>
          <p:nvPr/>
        </p:nvSpPr>
        <p:spPr>
          <a:xfrm>
            <a:off x="831954" y="4039805"/>
            <a:ext cx="457055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chemeClr val="bg1">
                    <a:lumMod val="95000"/>
                  </a:schemeClr>
                </a:solidFill>
              </a:rPr>
              <a:t>ASCS </a:t>
            </a:r>
            <a:r>
              <a:rPr lang="en-US" sz="3300" dirty="0" err="1">
                <a:solidFill>
                  <a:schemeClr val="bg1">
                    <a:lumMod val="95000"/>
                  </a:schemeClr>
                </a:solidFill>
              </a:rPr>
              <a:t>Nad</a:t>
            </a:r>
            <a:r>
              <a:rPr lang="en-US" sz="3300" dirty="0">
                <a:solidFill>
                  <a:schemeClr val="bg1">
                    <a:lumMod val="95000"/>
                  </a:schemeClr>
                </a:solidFill>
              </a:rPr>
              <a:t> Al Sheba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92FD24-F0FF-4C6B-98C0-680C927AC304}"/>
              </a:ext>
            </a:extLst>
          </p:cNvPr>
          <p:cNvSpPr txBox="1"/>
          <p:nvPr/>
        </p:nvSpPr>
        <p:spPr>
          <a:xfrm>
            <a:off x="202477" y="4642582"/>
            <a:ext cx="457055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Acting for the Common Good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27AA15-BAF3-41BB-B9F1-2683B3A0D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794" y="19740"/>
            <a:ext cx="3251814" cy="19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4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350963" y="4887913"/>
            <a:ext cx="6738937" cy="1063625"/>
            <a:chOff x="1351409" y="4887515"/>
            <a:chExt cx="6738601" cy="1064571"/>
          </a:xfrm>
        </p:grpSpPr>
        <p:sp>
          <p:nvSpPr>
            <p:cNvPr id="19" name="Rectangle 18"/>
            <p:cNvSpPr/>
            <p:nvPr/>
          </p:nvSpPr>
          <p:spPr>
            <a:xfrm>
              <a:off x="1351409" y="4887515"/>
              <a:ext cx="6738601" cy="1064571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2133878" y="5070001"/>
              <a:ext cx="53509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>
                  <a:cs typeface="Twinkl" charset="0"/>
                </a:rPr>
                <a:t>Have you tried any of these methods? </a:t>
              </a:r>
            </a:p>
            <a:p>
              <a:pPr eaLnBrk="1" hangingPunct="1"/>
              <a:r>
                <a:rPr lang="en-GB">
                  <a:cs typeface="Twinkl" charset="0"/>
                </a:rPr>
                <a:t>What happened?</a:t>
              </a:r>
              <a:endParaRPr lang="en-GB">
                <a:solidFill>
                  <a:srgbClr val="FF0000"/>
                </a:solidFill>
                <a:cs typeface="Twinkl" charset="0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Twinkl" charset="0"/>
              </a:rPr>
              <a:t>Other Ways to Resolve Conflict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947738" y="1552575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>
                <a:cs typeface="Twinkl" charset="0"/>
              </a:rPr>
              <a:t>Compromise is when people agree to give up on a bit of something they might want in order to find a fair solution to a problem. If all the people in a conflict compromise a bit, you should be able to find a fair solution. 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947738" y="343376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>
                <a:cs typeface="Twinkl" charset="0"/>
              </a:rPr>
              <a:t>Empathy is when you try to understand how another person is feeling. Use your imagination to think about how the other person is feeling. </a:t>
            </a:r>
          </a:p>
        </p:txBody>
      </p:sp>
      <p:sp>
        <p:nvSpPr>
          <p:cNvPr id="24" name="Oval 23"/>
          <p:cNvSpPr/>
          <p:nvPr/>
        </p:nvSpPr>
        <p:spPr>
          <a:xfrm>
            <a:off x="755650" y="4725988"/>
            <a:ext cx="1287463" cy="128587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Talk about it!</a:t>
            </a:r>
          </a:p>
        </p:txBody>
      </p:sp>
      <p:pic>
        <p:nvPicPr>
          <p:cNvPr id="2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019300"/>
            <a:ext cx="3052763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51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tocalloway\AppData\Local\Microsoft\Windows\Temporary Internet Files\Content.IE5\Z8RS8GMI\MP900442223[1].jpg">
            <a:extLst>
              <a:ext uri="{FF2B5EF4-FFF2-40B4-BE49-F238E27FC236}">
                <a16:creationId xmlns:a16="http://schemas.microsoft.com/office/drawing/2014/main" id="{622EDFDF-BCF0-4F11-B0C9-77CEC4C0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687705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3">
            <a:extLst>
              <a:ext uri="{FF2B5EF4-FFF2-40B4-BE49-F238E27FC236}">
                <a16:creationId xmlns:a16="http://schemas.microsoft.com/office/drawing/2014/main" id="{78C52380-B545-4AFA-94A6-D1AF39AD7002}"/>
              </a:ext>
            </a:extLst>
          </p:cNvPr>
          <p:cNvGrpSpPr>
            <a:grpSpLocks/>
          </p:cNvGrpSpPr>
          <p:nvPr/>
        </p:nvGrpSpPr>
        <p:grpSpPr bwMode="auto">
          <a:xfrm>
            <a:off x="5783263" y="-214313"/>
            <a:ext cx="3311525" cy="3001963"/>
            <a:chOff x="5047869" y="692807"/>
            <a:chExt cx="3311980" cy="2649086"/>
          </a:xfrm>
        </p:grpSpPr>
        <p:sp>
          <p:nvSpPr>
            <p:cNvPr id="2" name="Rounded Rectangular Callout 1">
              <a:extLst>
                <a:ext uri="{FF2B5EF4-FFF2-40B4-BE49-F238E27FC236}">
                  <a16:creationId xmlns:a16="http://schemas.microsoft.com/office/drawing/2014/main" id="{6C55F4D4-DB67-427D-9C48-50896BD87EEC}"/>
                </a:ext>
              </a:extLst>
            </p:cNvPr>
            <p:cNvSpPr/>
            <p:nvPr/>
          </p:nvSpPr>
          <p:spPr>
            <a:xfrm>
              <a:off x="5047869" y="692807"/>
              <a:ext cx="3311980" cy="2649086"/>
            </a:xfrm>
            <a:prstGeom prst="wedgeRoundRectCallout">
              <a:avLst>
                <a:gd name="adj1" fmla="val -38963"/>
                <a:gd name="adj2" fmla="val 7983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8680" name="TextBox 2">
              <a:extLst>
                <a:ext uri="{FF2B5EF4-FFF2-40B4-BE49-F238E27FC236}">
                  <a16:creationId xmlns:a16="http://schemas.microsoft.com/office/drawing/2014/main" id="{61280A1D-E777-4E36-95FD-EA2D40555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325" y="863117"/>
              <a:ext cx="2836911" cy="22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2600" b="0"/>
                <a:t>She is always so naughty and gets all the attention from the parents. I wish they’d notice me…</a:t>
              </a:r>
            </a:p>
          </p:txBody>
        </p:sp>
      </p:grpSp>
      <p:grpSp>
        <p:nvGrpSpPr>
          <p:cNvPr id="28676" name="Group 7">
            <a:extLst>
              <a:ext uri="{FF2B5EF4-FFF2-40B4-BE49-F238E27FC236}">
                <a16:creationId xmlns:a16="http://schemas.microsoft.com/office/drawing/2014/main" id="{B2420029-16E2-4C46-AF92-DFB1335C931B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60350"/>
            <a:ext cx="2952750" cy="2808288"/>
            <a:chOff x="5407496" y="188640"/>
            <a:chExt cx="2952328" cy="2808312"/>
          </a:xfrm>
        </p:grpSpPr>
        <p:sp>
          <p:nvSpPr>
            <p:cNvPr id="9" name="Rounded Rectangular Callout 8">
              <a:extLst>
                <a:ext uri="{FF2B5EF4-FFF2-40B4-BE49-F238E27FC236}">
                  <a16:creationId xmlns:a16="http://schemas.microsoft.com/office/drawing/2014/main" id="{309F656C-1099-40B6-AD97-E6ADBEFB5BCD}"/>
                </a:ext>
              </a:extLst>
            </p:cNvPr>
            <p:cNvSpPr/>
            <p:nvPr/>
          </p:nvSpPr>
          <p:spPr>
            <a:xfrm>
              <a:off x="5407496" y="188640"/>
              <a:ext cx="2952328" cy="2808312"/>
            </a:xfrm>
            <a:prstGeom prst="wedgeRoundRectCallout">
              <a:avLst>
                <a:gd name="adj1" fmla="val 65816"/>
                <a:gd name="adj2" fmla="val 6444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8678" name="TextBox 9">
              <a:extLst>
                <a:ext uri="{FF2B5EF4-FFF2-40B4-BE49-F238E27FC236}">
                  <a16:creationId xmlns:a16="http://schemas.microsoft.com/office/drawing/2014/main" id="{B7A60269-5ECC-4196-BD05-84E8C5470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7496" y="319296"/>
              <a:ext cx="2836912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2800" b="0"/>
                <a:t>She always tells on me to my parents. She gets me into trouble and its not fair.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>
            <a:extLst>
              <a:ext uri="{FF2B5EF4-FFF2-40B4-BE49-F238E27FC236}">
                <a16:creationId xmlns:a16="http://schemas.microsoft.com/office/drawing/2014/main" id="{F5BB6215-6179-460F-BA12-A5FB22BC9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85693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4000" dirty="0">
                <a:solidFill>
                  <a:srgbClr val="00B050"/>
                </a:solidFill>
              </a:rPr>
              <a:t>ROLE PLAY ACITIVTY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GB" altLang="en-US" sz="400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4000" dirty="0"/>
              <a:t>In pairs, role play the scenarios on Firefly and use the strategies discussed today to de-escalate the conflict.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A9C8-9046-4002-B4FE-9F13CA1FF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“Ways to Resolve a Conflict”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57621-E6D7-4684-A16E-BC2B818EB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Complete the worksheet and fill it out as a pair or in groups.</a:t>
            </a:r>
          </a:p>
          <a:p>
            <a:endParaRPr lang="en-US" dirty="0"/>
          </a:p>
          <a:p>
            <a:r>
              <a:rPr lang="en-US" dirty="0"/>
              <a:t>We will have a group discussion using the reflection questions in the next step.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-Which ways to resolve a conflict seem good to use? </a:t>
            </a:r>
          </a:p>
          <a:p>
            <a:pPr marL="0" indent="0">
              <a:buNone/>
            </a:pPr>
            <a:r>
              <a:rPr lang="en-US" dirty="0"/>
              <a:t>-Which ways to resolve a conflict may not be the best to use? </a:t>
            </a:r>
          </a:p>
          <a:p>
            <a:pPr marL="0" indent="0">
              <a:buNone/>
            </a:pPr>
            <a:r>
              <a:rPr lang="en-US" dirty="0"/>
              <a:t>-How do you personally usually resolve a conflict? </a:t>
            </a:r>
          </a:p>
          <a:p>
            <a:pPr marL="0" indent="0">
              <a:buNone/>
            </a:pPr>
            <a:r>
              <a:rPr lang="en-US" dirty="0"/>
              <a:t>-What will you change so you can start resolving conflicts more effectively?</a:t>
            </a:r>
          </a:p>
        </p:txBody>
      </p:sp>
    </p:spTree>
    <p:extLst>
      <p:ext uri="{BB962C8B-B14F-4D97-AF65-F5344CB8AC3E}">
        <p14:creationId xmlns:p14="http://schemas.microsoft.com/office/powerpoint/2010/main" val="247914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02varvara.files.wordpress.com/2010/10/01-bully.jpg?w=1000">
            <a:extLst>
              <a:ext uri="{FF2B5EF4-FFF2-40B4-BE49-F238E27FC236}">
                <a16:creationId xmlns:a16="http://schemas.microsoft.com/office/drawing/2014/main" id="{17F106B7-2770-48D6-9CAA-A321DA9F7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3760788"/>
            <a:ext cx="2063751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1">
            <a:extLst>
              <a:ext uri="{FF2B5EF4-FFF2-40B4-BE49-F238E27FC236}">
                <a16:creationId xmlns:a16="http://schemas.microsoft.com/office/drawing/2014/main" id="{6482AD34-0B65-4BE6-9662-F3DFC2658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981075"/>
            <a:ext cx="5761038" cy="21224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4400" dirty="0"/>
              <a:t>Is violence ever acceptable to resolve a problem?</a:t>
            </a:r>
          </a:p>
        </p:txBody>
      </p:sp>
      <p:sp>
        <p:nvSpPr>
          <p:cNvPr id="30725" name="Content Placeholder 2">
            <a:extLst>
              <a:ext uri="{FF2B5EF4-FFF2-40B4-BE49-F238E27FC236}">
                <a16:creationId xmlns:a16="http://schemas.microsoft.com/office/drawing/2014/main" id="{D328CE07-7215-4674-A6F9-A21F403BA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50" y="115888"/>
            <a:ext cx="8496300" cy="1009650"/>
          </a:xfrm>
        </p:spPr>
        <p:txBody>
          <a:bodyPr/>
          <a:lstStyle/>
          <a:p>
            <a:r>
              <a:rPr lang="en-GB" altLang="en-US" u="sng" dirty="0"/>
              <a:t>Extension: Discussion Stimulus Question </a:t>
            </a:r>
          </a:p>
        </p:txBody>
      </p:sp>
      <p:pic>
        <p:nvPicPr>
          <p:cNvPr id="30726" name="Picture 2" descr="http://4.bp.blogspot.com/_GhKJ84IE47I/S_UvMmliqXI/AAAAAAAAAA8/giT_mAR2M58/s1600/ViolenceSchool_en-Lottein_schools_III_small-1%5B1%5D.jpg">
            <a:extLst>
              <a:ext uri="{FF2B5EF4-FFF2-40B4-BE49-F238E27FC236}">
                <a16:creationId xmlns:a16="http://schemas.microsoft.com/office/drawing/2014/main" id="{7793626C-887A-404D-9D82-0F8B58D41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352925"/>
            <a:ext cx="31162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 rtlCol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600" dirty="0">
                <a:latin typeface="+mn-lt"/>
              </a:rPr>
              <a:t>What Is Conflict?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55651" y="1473200"/>
            <a:ext cx="3949700" cy="443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en-GB" sz="2400" dirty="0">
                <a:cs typeface="Twinkl" charset="0"/>
              </a:rPr>
              <a:t>Conflict is when people have a serious disagreement. It can last for a long time and be difficult to solve. Sometimes conflicts can involve physical violence.</a:t>
            </a:r>
          </a:p>
          <a:p>
            <a:pPr eaLnBrk="1" hangingPunct="1"/>
            <a:endParaRPr lang="en-GB" sz="2400" dirty="0">
              <a:cs typeface="Twinkl" charset="0"/>
            </a:endParaRPr>
          </a:p>
          <a:p>
            <a:pPr eaLnBrk="1" hangingPunct="1"/>
            <a:r>
              <a:rPr lang="en-GB" sz="2400" dirty="0">
                <a:cs typeface="Twinkl" charset="0"/>
              </a:rPr>
              <a:t>At some point in our lives, we all come in to conflict with people. Learning how to resolve (end) conflict is an important life skill.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1" y="2626296"/>
            <a:ext cx="3844925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53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Twinkl" charset="0"/>
              </a:rPr>
              <a:t>What Causes Conflict?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1838" y="2475573"/>
            <a:ext cx="7289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dirty="0">
                <a:cs typeface="Twinkl" charset="0"/>
              </a:rPr>
              <a:t>Conflict can be caused by lots of things. Some of them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Sometimes not enough resources for us to have as much as we would like without sharing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Different people have different interests and preferences that clash with each other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Interpreting the decisions of others as ‘unfair’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Disagree on what the right thing to do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Disagree on our interpretation of the facts about what happened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We let our emotions influence us to act in an unkind manner towards others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We feel ‘wronged’ by the other person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We let others influence us and they create a conflict between two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Twinkl" charset="0"/>
              </a:rPr>
              <a:t>stubbornness – refusing to see things from someone else’s point of view;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Past arguments that haven’t been sorted out.  </a:t>
            </a:r>
            <a:endParaRPr lang="en-GB" altLang="en-US" dirty="0"/>
          </a:p>
          <a:p>
            <a:pPr eaLnBrk="1" hangingPunct="1"/>
            <a:endParaRPr lang="en-GB" dirty="0">
              <a:cs typeface="Twink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46124" y="1546225"/>
            <a:ext cx="4487311" cy="822325"/>
            <a:chOff x="1545164" y="4880315"/>
            <a:chExt cx="6561667" cy="822697"/>
          </a:xfrm>
        </p:grpSpPr>
        <p:sp>
          <p:nvSpPr>
            <p:cNvPr id="5" name="Rectangle 4"/>
            <p:cNvSpPr/>
            <p:nvPr/>
          </p:nvSpPr>
          <p:spPr>
            <a:xfrm>
              <a:off x="1545164" y="4880315"/>
              <a:ext cx="6561667" cy="822697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150532" y="5112432"/>
              <a:ext cx="53509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 dirty="0">
                  <a:cs typeface="Twinkl" charset="0"/>
                </a:rPr>
                <a:t>Why do you think conflict happens?</a:t>
              </a:r>
              <a:endParaRPr lang="en-GB" dirty="0">
                <a:solidFill>
                  <a:srgbClr val="FF0000"/>
                </a:solidFill>
                <a:cs typeface="Twink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76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0E628367-64AB-4D73-B3C6-504B07EB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28E8C387-0C62-40C8-B915-8A52143A51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216025"/>
            <a:ext cx="3671888" cy="1814513"/>
          </a:xfrm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cs typeface="Arial" panose="020B0604020202020204" pitchFamily="34" charset="0"/>
              </a:rPr>
              <a:t>We can use these to identify steps in an argument or a conflict.</a:t>
            </a:r>
          </a:p>
        </p:txBody>
      </p:sp>
      <p:sp>
        <p:nvSpPr>
          <p:cNvPr id="16388" name="TextBox 15">
            <a:extLst>
              <a:ext uri="{FF2B5EF4-FFF2-40B4-BE49-F238E27FC236}">
                <a16:creationId xmlns:a16="http://schemas.microsoft.com/office/drawing/2014/main" id="{CE61DE72-7939-4680-8681-FAEA78874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93675"/>
            <a:ext cx="5040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>
                <a:solidFill>
                  <a:srgbClr val="FF0000"/>
                </a:solidFill>
              </a:rPr>
              <a:t>Conflict Escalator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>
            <a:extLst>
              <a:ext uri="{FF2B5EF4-FFF2-40B4-BE49-F238E27FC236}">
                <a16:creationId xmlns:a16="http://schemas.microsoft.com/office/drawing/2014/main" id="{9C110746-4B0D-4591-BF6F-315537BE0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3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200" b="0" dirty="0"/>
              <a:t>Behaviour that makes the argument worse leads to a step up.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C8CF81EC-A7F9-4800-8E3D-6D47DBF76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78513"/>
            <a:ext cx="932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200" b="0"/>
              <a:t>Anything that makes it better is a step down.</a:t>
            </a: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2C62FEA6-8264-44E1-BC19-1A9111D52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628775"/>
            <a:ext cx="5656262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149DED8E-22C5-47DE-AD59-91C2234DDB4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07950" y="188913"/>
            <a:ext cx="8567738" cy="641826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r>
              <a:rPr lang="en-GB" altLang="en-US" sz="2400" dirty="0"/>
              <a:t>How could we prevent the movement up the conflict escalator?</a:t>
            </a: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r>
              <a:rPr lang="en-GB" altLang="en-US" sz="2400" dirty="0"/>
              <a:t>Or even step down the ladder</a:t>
            </a:r>
            <a:r>
              <a:rPr lang="en-GB" altLang="en-US" dirty="0"/>
              <a:t>?</a:t>
            </a:r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altLang="en-US" sz="2400" dirty="0"/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r>
              <a:rPr lang="en-GB" altLang="en-US" sz="2800" dirty="0"/>
              <a:t>Development Task 2 </a:t>
            </a: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r>
              <a:rPr lang="en-GB" altLang="en-US" dirty="0"/>
              <a:t>In pairs come up with two strategies you could use.</a:t>
            </a:r>
          </a:p>
        </p:txBody>
      </p:sp>
      <p:pic>
        <p:nvPicPr>
          <p:cNvPr id="22531" name="Picture 13">
            <a:extLst>
              <a:ext uri="{FF2B5EF4-FFF2-40B4-BE49-F238E27FC236}">
                <a16:creationId xmlns:a16="http://schemas.microsoft.com/office/drawing/2014/main" id="{1298D356-D74F-4D17-AAE1-019382E3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4"/>
          <a:stretch>
            <a:fillRect/>
          </a:stretch>
        </p:blipFill>
        <p:spPr bwMode="auto">
          <a:xfrm>
            <a:off x="1908175" y="1557338"/>
            <a:ext cx="5040313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>
            <a:extLst>
              <a:ext uri="{FF2B5EF4-FFF2-40B4-BE49-F238E27FC236}">
                <a16:creationId xmlns:a16="http://schemas.microsoft.com/office/drawing/2014/main" id="{2FC9E63C-00E2-47BE-8944-5FCAE128F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90074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17">
            <a:extLst>
              <a:ext uri="{FF2B5EF4-FFF2-40B4-BE49-F238E27FC236}">
                <a16:creationId xmlns:a16="http://schemas.microsoft.com/office/drawing/2014/main" id="{33239BA8-7FDA-408E-A71F-94D9C4D91C2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55650" y="836613"/>
            <a:ext cx="8064500" cy="47529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dirty="0"/>
              <a:t>  </a:t>
            </a:r>
            <a:r>
              <a:rPr lang="en-GB" altLang="en-US" dirty="0"/>
              <a:t>C         Cool off</a:t>
            </a:r>
          </a:p>
          <a:p>
            <a:pPr marL="0" indent="0" eaLnBrk="1" hangingPunct="1">
              <a:buNone/>
            </a:pPr>
            <a:endParaRPr lang="en-GB" altLang="en-US" dirty="0"/>
          </a:p>
          <a:p>
            <a:pPr eaLnBrk="1" hangingPunct="1"/>
            <a:r>
              <a:rPr lang="en-GB" altLang="en-US" dirty="0"/>
              <a:t>  A                        Agree to work it out</a:t>
            </a:r>
            <a:endParaRPr lang="en-GB" altLang="en-US" sz="1200" dirty="0"/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dirty="0"/>
              <a:t>  P                                    			Points of view on the      											problem are shared             				</a:t>
            </a:r>
            <a:endParaRPr lang="en-GB" altLang="en-US" sz="100" dirty="0"/>
          </a:p>
          <a:p>
            <a:pPr eaLnBrk="1" hangingPunct="1"/>
            <a:r>
              <a:rPr lang="en-GB" altLang="en-US" dirty="0"/>
              <a:t>  S                                                  		Solve the 							 									 problem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1063" y="2562225"/>
            <a:ext cx="7237412" cy="1403350"/>
          </a:xfrm>
          <a:prstGeom prst="rect">
            <a:avLst/>
          </a:prstGeom>
          <a:solidFill>
            <a:schemeClr val="bg1"/>
          </a:solidFill>
          <a:ln w="19050">
            <a:solidFill>
              <a:srgbClr val="BC0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Twinkl" charset="0"/>
              </a:rPr>
              <a:t>Feeling Angry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4063" y="1473200"/>
            <a:ext cx="7780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dirty="0">
                <a:cs typeface="Twinkl" charset="0"/>
              </a:rPr>
              <a:t>A big part of resolving a conflict is managing our emotions. Feelings like anger or frustration can make us do and say things we shouldn’t. There are lots of ways we can help manage these emotions.</a:t>
            </a:r>
          </a:p>
          <a:p>
            <a:pPr eaLnBrk="1" hangingPunct="1"/>
            <a:endParaRPr lang="en-GB" dirty="0">
              <a:cs typeface="Twink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35088" y="2636838"/>
            <a:ext cx="4021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dirty="0">
                <a:cs typeface="Twinkl" charset="0"/>
              </a:rPr>
              <a:t>When you feel angry, a good way to deal with this is to slowly count to ten. As you are doing this, try to breathe in and out slowly. 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6" b="9023"/>
          <a:stretch>
            <a:fillRect/>
          </a:stretch>
        </p:blipFill>
        <p:spPr bwMode="auto">
          <a:xfrm>
            <a:off x="6746875" y="2201863"/>
            <a:ext cx="137160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5626100" y="2673350"/>
            <a:ext cx="1409700" cy="893763"/>
            <a:chOff x="5958874" y="2636585"/>
            <a:chExt cx="1409062" cy="893752"/>
          </a:xfrm>
        </p:grpSpPr>
        <p:pic>
          <p:nvPicPr>
            <p:cNvPr id="8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58874" y="2636585"/>
              <a:ext cx="1409062" cy="893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6077410" y="2786014"/>
              <a:ext cx="12052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 sz="1200">
                  <a:cs typeface="Twinkl" charset="0"/>
                </a:rPr>
                <a:t>1…2…3…4…5…6…7…8…9…10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09625" y="4010025"/>
            <a:ext cx="7324725" cy="2201863"/>
            <a:chOff x="808939" y="4009680"/>
            <a:chExt cx="7326174" cy="2202038"/>
          </a:xfrm>
        </p:grpSpPr>
        <p:sp>
          <p:nvSpPr>
            <p:cNvPr id="11" name="Rectangle 10"/>
            <p:cNvSpPr/>
            <p:nvPr/>
          </p:nvSpPr>
          <p:spPr>
            <a:xfrm>
              <a:off x="835932" y="5054338"/>
              <a:ext cx="7237256" cy="1157380"/>
            </a:xfrm>
            <a:prstGeom prst="rect">
              <a:avLst/>
            </a:prstGeom>
            <a:solidFill>
              <a:srgbClr val="E8A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808939" y="4009680"/>
              <a:ext cx="732617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>
                  <a:cs typeface="Twinkl" charset="0"/>
                </a:rPr>
                <a:t>When you are feeling angry, it can be tricky to resolve a conflict. It can sometimes be a good idea to walk away from a conflict and then discuss it later when everyone is feeling a bit calmer. </a:t>
              </a:r>
            </a:p>
          </p:txBody>
        </p:sp>
      </p:grp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881063" y="5200650"/>
            <a:ext cx="73644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>
                <a:cs typeface="Twinkl" charset="0"/>
              </a:rPr>
              <a:t>If you are feeling particularly angry, you might find it easier to express your feelings by writing the other person a letter. Remember to still use kind words in your letter. 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774700" y="5016501"/>
            <a:ext cx="7315200" cy="1238250"/>
            <a:chOff x="774701" y="5014192"/>
            <a:chExt cx="7315477" cy="1238708"/>
          </a:xfrm>
        </p:grpSpPr>
        <p:grpSp>
          <p:nvGrpSpPr>
            <p:cNvPr id="15" name="Group 23"/>
            <p:cNvGrpSpPr>
              <a:grpSpLocks/>
            </p:cNvGrpSpPr>
            <p:nvPr/>
          </p:nvGrpSpPr>
          <p:grpSpPr bwMode="auto">
            <a:xfrm>
              <a:off x="774701" y="5014192"/>
              <a:ext cx="7315477" cy="1238708"/>
              <a:chOff x="774701" y="3949668"/>
              <a:chExt cx="7315477" cy="123870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74701" y="3949668"/>
                <a:ext cx="7315477" cy="1238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1350986" y="3998899"/>
                <a:ext cx="6739192" cy="1064019"/>
              </a:xfrm>
              <a:prstGeom prst="rect">
                <a:avLst/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133878" y="5245807"/>
              <a:ext cx="53509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>
                  <a:cs typeface="Twinkl" charset="0"/>
                </a:rPr>
                <a:t>Let’s all try counting to ten slowly. Try to control your breathing as you do it. How do you feel?</a:t>
              </a:r>
              <a:endParaRPr lang="en-GB">
                <a:solidFill>
                  <a:srgbClr val="FF0000"/>
                </a:solidFill>
                <a:cs typeface="Twink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47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Twinkl" charset="0"/>
              </a:rPr>
              <a:t>Words</a:t>
            </a:r>
            <a:endParaRPr lang="en-GB" dirty="0">
              <a:latin typeface="Twinkl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19138" y="1363663"/>
            <a:ext cx="7696200" cy="1973262"/>
            <a:chOff x="718929" y="1363616"/>
            <a:chExt cx="7696611" cy="1973497"/>
          </a:xfrm>
        </p:grpSpPr>
        <p:sp>
          <p:nvSpPr>
            <p:cNvPr id="4" name="Rectangle 3"/>
            <p:cNvSpPr/>
            <p:nvPr/>
          </p:nvSpPr>
          <p:spPr>
            <a:xfrm>
              <a:off x="718929" y="1363616"/>
              <a:ext cx="7696611" cy="1973497"/>
            </a:xfrm>
            <a:prstGeom prst="rect">
              <a:avLst/>
            </a:prstGeom>
            <a:solidFill>
              <a:srgbClr val="F6F3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802955" y="1473201"/>
              <a:ext cx="7528560" cy="1200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 dirty="0">
                  <a:cs typeface="Twinkl" charset="0"/>
                </a:rPr>
                <a:t>In conflict, words can make things better or worse.</a:t>
              </a:r>
            </a:p>
            <a:p>
              <a:pPr eaLnBrk="1" hangingPunct="1"/>
              <a:endParaRPr lang="en-GB" dirty="0">
                <a:cs typeface="Twinkl" charset="0"/>
              </a:endParaRPr>
            </a:p>
            <a:p>
              <a:pPr eaLnBrk="1" hangingPunct="1"/>
              <a:r>
                <a:rPr lang="en-GB" dirty="0">
                  <a:cs typeface="Twinkl" charset="0"/>
                </a:rPr>
                <a:t>When you are in conflict, be careful with the words you use. Don’t call anyone names or use unkind words.</a:t>
              </a:r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93750" y="3384550"/>
            <a:ext cx="78755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dirty="0">
                <a:cs typeface="Twinkl" charset="0"/>
              </a:rPr>
              <a:t>Try to explain how you are feeling and why you feel that way. Instead of saying “You have made me angry,” try saying “I feel angry because…”</a:t>
            </a:r>
          </a:p>
          <a:p>
            <a:pPr eaLnBrk="1" hangingPunct="1"/>
            <a:endParaRPr lang="en-GB" dirty="0">
              <a:cs typeface="Twinkl" charset="0"/>
            </a:endParaRPr>
          </a:p>
          <a:p>
            <a:pPr eaLnBrk="1" hangingPunct="1"/>
            <a:r>
              <a:rPr lang="en-GB" dirty="0">
                <a:cs typeface="Twinkl" charset="0"/>
              </a:rPr>
              <a:t>When we have fallen out with someone, it is easy to raise our voice. When resolving a conflict, try to keep your voice at a low level as if you were talking to someone sitting next to you in the classroom. 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79475" y="5226050"/>
            <a:ext cx="7616825" cy="1079500"/>
            <a:chOff x="879566" y="5225702"/>
            <a:chExt cx="7616119" cy="1080089"/>
          </a:xfrm>
        </p:grpSpPr>
        <p:sp>
          <p:nvSpPr>
            <p:cNvPr id="8" name="Rectangle 7"/>
            <p:cNvSpPr/>
            <p:nvPr/>
          </p:nvSpPr>
          <p:spPr>
            <a:xfrm>
              <a:off x="879566" y="5225702"/>
              <a:ext cx="7536751" cy="1080089"/>
            </a:xfrm>
            <a:prstGeom prst="rect">
              <a:avLst/>
            </a:prstGeom>
            <a:solidFill>
              <a:srgbClr val="F6F3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967125" y="5277954"/>
              <a:ext cx="752856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>
                  <a:cs typeface="Twinkl" charset="0"/>
                </a:rPr>
                <a:t>The word ‘sorry’ is a great way to resolve a conflict. However, using it properly is important. Instead of saying, “I am sorry you’re upset,” try saying “I am sorry I upset you.”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06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4b2b1f2-60e9-4873-a720-0da2f5bde98a">
      <UserInfo>
        <DisplayName/>
        <AccountId xsi:nil="true"/>
        <AccountType/>
      </UserInfo>
    </SharedWithUsers>
    <MediaLengthInSeconds xmlns="c219d832-1076-4c15-87a4-e4c3e333e237" xsi:nil="true"/>
    <TaxCatchAll xmlns="24b2b1f2-60e9-4873-a720-0da2f5bde98a" xsi:nil="true"/>
    <lcf76f155ced4ddcb4097134ff3c332f xmlns="c219d832-1076-4c15-87a4-e4c3e333e23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1880074CB14897C8BA1AE849FA9F" ma:contentTypeVersion="16" ma:contentTypeDescription="Create a new document." ma:contentTypeScope="" ma:versionID="2c8d2e1d067c9c9d7e172d65e12c708a">
  <xsd:schema xmlns:xsd="http://www.w3.org/2001/XMLSchema" xmlns:xs="http://www.w3.org/2001/XMLSchema" xmlns:p="http://schemas.microsoft.com/office/2006/metadata/properties" xmlns:ns2="c219d832-1076-4c15-87a4-e4c3e333e237" xmlns:ns3="24b2b1f2-60e9-4873-a720-0da2f5bde98a" targetNamespace="http://schemas.microsoft.com/office/2006/metadata/properties" ma:root="true" ma:fieldsID="b012ba9f9dc633e7b947ede477b565df" ns2:_="" ns3:_="">
    <xsd:import namespace="c219d832-1076-4c15-87a4-e4c3e333e237"/>
    <xsd:import namespace="24b2b1f2-60e9-4873-a720-0da2f5bde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9d832-1076-4c15-87a4-e4c3e333e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5e541be-4f37-4b9a-b471-5b1376dc29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2b1f2-60e9-4873-a720-0da2f5bde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580514-b8a0-4fbd-b699-9e632a843849}" ma:internalName="TaxCatchAll" ma:showField="CatchAllData" ma:web="24b2b1f2-60e9-4873-a720-0da2f5bde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CE402-7ED4-4E09-8140-9CF8C820FE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EE68F7-FC10-4004-8090-99727BA495D1}">
  <ds:schemaRefs>
    <ds:schemaRef ds:uri="http://schemas.microsoft.com/office/2006/metadata/properties"/>
    <ds:schemaRef ds:uri="http://schemas.microsoft.com/office/infopath/2007/PartnerControls"/>
    <ds:schemaRef ds:uri="24b2b1f2-60e9-4873-a720-0da2f5bde98a"/>
    <ds:schemaRef ds:uri="c219d832-1076-4c15-87a4-e4c3e333e237"/>
  </ds:schemaRefs>
</ds:datastoreItem>
</file>

<file path=customXml/itemProps3.xml><?xml version="1.0" encoding="utf-8"?>
<ds:datastoreItem xmlns:ds="http://schemas.openxmlformats.org/officeDocument/2006/customXml" ds:itemID="{4B1AA219-61AB-4B33-9DFA-D4585BA70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9d832-1076-4c15-87a4-e4c3e333e237"/>
    <ds:schemaRef ds:uri="24b2b1f2-60e9-4873-a720-0da2f5bde9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964</Words>
  <Application>Microsoft Macintosh PowerPoint</Application>
  <PresentationFormat>On-screen Show (4:3)</PresentationFormat>
  <Paragraphs>85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Twinkl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“Ways to Resolve a Conflict”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Daania Fazal</dc:creator>
  <cp:lastModifiedBy>Mona Mohamed Arshe</cp:lastModifiedBy>
  <cp:revision>38</cp:revision>
  <dcterms:created xsi:type="dcterms:W3CDTF">2019-10-22T12:13:08Z</dcterms:created>
  <dcterms:modified xsi:type="dcterms:W3CDTF">2024-11-21T18:02:34Z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0x010100B0D91880074CB14897C8BA1AE849FA9F</vt:lpwstr>
  </property>
  <property fmtid="{D5CDD505-2E9C-101B-9397-08002B2CF9AE}" pid="3" name="Order">
    <vt:r8>706100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