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4"/>
  </p:sldMasterIdLst>
  <p:notesMasterIdLst>
    <p:notesMasterId r:id="rId18"/>
  </p:notesMasterIdLst>
  <p:sldIdLst>
    <p:sldId id="271" r:id="rId5"/>
    <p:sldId id="272" r:id="rId6"/>
    <p:sldId id="294" r:id="rId7"/>
    <p:sldId id="293" r:id="rId8"/>
    <p:sldId id="295" r:id="rId9"/>
    <p:sldId id="300" r:id="rId10"/>
    <p:sldId id="301" r:id="rId11"/>
    <p:sldId id="302" r:id="rId12"/>
    <p:sldId id="299" r:id="rId13"/>
    <p:sldId id="283" r:id="rId14"/>
    <p:sldId id="290" r:id="rId15"/>
    <p:sldId id="303" r:id="rId16"/>
    <p:sldId id="26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ill Sans MT" panose="020B0502020104020203" pitchFamily="34" charset="77"/>
      <p:regular r:id="rId25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League Spartan" pitchFamily="2" charset="77"/>
      <p:bold r:id="rId33"/>
    </p:embeddedFont>
    <p:embeddedFont>
      <p:font typeface="Open Sans Light" panose="020B030603050402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nny Barksfield" initials="JB" lastIdx="11" clrIdx="6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1" name="Sally Martin" initials="SM" lastIdx="61" clrIdx="0"/>
  <p:cmAuthor id="2" name="Karen" initials="KS" lastIdx="7" clrIdx="1"/>
  <p:cmAuthor id="3" name="Helen Emerson" initials="HE" lastIdx="5" clrIdx="2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4" name="Jenny Fox" initials="JF" lastIdx="36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Anne Bell" initials="AB" lastIdx="3" clrIdx="4">
    <p:extLst>
      <p:ext uri="{19B8F6BF-5375-455C-9EA6-DF929625EA0E}">
        <p15:presenceInfo xmlns:p15="http://schemas.microsoft.com/office/powerpoint/2012/main" userId="314d471810b53530" providerId="Windows Live"/>
      </p:ext>
    </p:extLst>
  </p:cmAuthor>
  <p:cmAuthor id="6" name="Bethan Miller" initials="BM" lastIdx="35" clrIdx="5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7FF"/>
    <a:srgbClr val="DBC8E6"/>
    <a:srgbClr val="CAB3DC"/>
    <a:srgbClr val="ECD9FF"/>
    <a:srgbClr val="CC99FF"/>
    <a:srgbClr val="EFE3F1"/>
    <a:srgbClr val="95519E"/>
    <a:srgbClr val="747679"/>
    <a:srgbClr val="DCB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73394" autoAdjust="0"/>
  </p:normalViewPr>
  <p:slideViewPr>
    <p:cSldViewPr snapToGrid="0">
      <p:cViewPr varScale="1">
        <p:scale>
          <a:sx n="66" d="100"/>
          <a:sy n="66" d="100"/>
        </p:scale>
        <p:origin x="182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2E34B-2A62-4938-B07F-D47AA847AB5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40775A-D733-44CA-8082-2722EE79CA39}">
      <dgm:prSet phldrT="[Text]" custT="1"/>
      <dgm:spPr>
        <a:solidFill>
          <a:srgbClr val="F3E7FF"/>
        </a:solidFill>
      </dgm:spPr>
      <dgm:t>
        <a:bodyPr/>
        <a:lstStyle/>
        <a:p>
          <a:pPr>
            <a:lnSpc>
              <a:spcPts val="2500"/>
            </a:lnSpc>
          </a:pPr>
          <a:r>
            <a:rPr lang="en-US" sz="20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Maryam is upset — she thinks her best friend Jawaher is avoiding her.</a:t>
          </a:r>
        </a:p>
      </dgm:t>
    </dgm:pt>
    <dgm:pt modelId="{FA53F597-5840-4FE4-9507-D89B5D8B727B}" type="parTrans" cxnId="{12490A89-27EA-4069-99E2-BE19F4469A20}">
      <dgm:prSet/>
      <dgm:spPr/>
      <dgm:t>
        <a:bodyPr/>
        <a:lstStyle/>
        <a:p>
          <a:endParaRPr lang="en-US"/>
        </a:p>
      </dgm:t>
    </dgm:pt>
    <dgm:pt modelId="{011787E8-07E0-4256-A51A-7BC8A47B5ABF}" type="sibTrans" cxnId="{12490A89-27EA-4069-99E2-BE19F4469A20}">
      <dgm:prSet/>
      <dgm:spPr/>
      <dgm:t>
        <a:bodyPr/>
        <a:lstStyle/>
        <a:p>
          <a:endParaRPr lang="en-US"/>
        </a:p>
      </dgm:t>
    </dgm:pt>
    <dgm:pt modelId="{59694A74-0C7F-4A9D-B575-5E73C53B6443}">
      <dgm:prSet phldrT="[Text]" custT="1"/>
      <dgm:spPr>
        <a:solidFill>
          <a:srgbClr val="F3E7FF"/>
        </a:solidFill>
      </dgm:spPr>
      <dgm:t>
        <a:bodyPr/>
        <a:lstStyle/>
        <a:p>
          <a:pPr>
            <a:lnSpc>
              <a:spcPts val="2500"/>
            </a:lnSpc>
          </a:pP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Maryam continues to believe Jawaher is avoiding her so the friendship is doomed.</a:t>
          </a:r>
        </a:p>
      </dgm:t>
    </dgm:pt>
    <dgm:pt modelId="{E9C4EA52-CAF1-4692-8C1D-82514C0D9A62}" type="parTrans" cxnId="{04AC729E-C8AD-4ED8-8FFD-C8D03FA46071}">
      <dgm:prSet/>
      <dgm:spPr/>
      <dgm:t>
        <a:bodyPr/>
        <a:lstStyle/>
        <a:p>
          <a:endParaRPr lang="en-US"/>
        </a:p>
      </dgm:t>
    </dgm:pt>
    <dgm:pt modelId="{78C89D42-3AB8-4262-98A7-6FD2B56D59D4}" type="sibTrans" cxnId="{04AC729E-C8AD-4ED8-8FFD-C8D03FA46071}">
      <dgm:prSet/>
      <dgm:spPr/>
      <dgm:t>
        <a:bodyPr/>
        <a:lstStyle/>
        <a:p>
          <a:endParaRPr lang="en-US"/>
        </a:p>
      </dgm:t>
    </dgm:pt>
    <dgm:pt modelId="{8F3A6EEA-DBA6-4CBA-99BD-13783F8DB5A7}">
      <dgm:prSet phldrT="[Text]" custT="1"/>
      <dgm:spPr>
        <a:solidFill>
          <a:srgbClr val="F3E7FF"/>
        </a:solidFill>
      </dgm:spPr>
      <dgm:t>
        <a:bodyPr/>
        <a:lstStyle/>
        <a:p>
          <a:pPr>
            <a:lnSpc>
              <a:spcPts val="2500"/>
            </a:lnSpc>
          </a:pP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Maryam doesn’t message or video call Jawaher like she used to so they see less and less of each other, eventually talking to different groups of friends altogether.</a:t>
          </a:r>
        </a:p>
      </dgm:t>
    </dgm:pt>
    <dgm:pt modelId="{A48B1F23-D9D7-48C5-A24E-98C6832B31C2}" type="parTrans" cxnId="{A882CCD4-330C-45BA-ABDF-2909A555594F}">
      <dgm:prSet/>
      <dgm:spPr/>
      <dgm:t>
        <a:bodyPr/>
        <a:lstStyle/>
        <a:p>
          <a:endParaRPr lang="en-US"/>
        </a:p>
      </dgm:t>
    </dgm:pt>
    <dgm:pt modelId="{A955757B-3A91-412E-AACA-1903B1BE0F81}" type="sibTrans" cxnId="{A882CCD4-330C-45BA-ABDF-2909A555594F}">
      <dgm:prSet/>
      <dgm:spPr/>
      <dgm:t>
        <a:bodyPr/>
        <a:lstStyle/>
        <a:p>
          <a:endParaRPr lang="en-US"/>
        </a:p>
      </dgm:t>
    </dgm:pt>
    <dgm:pt modelId="{2CA05BA3-1D2E-4AD9-B086-9686E966B548}">
      <dgm:prSet phldrT="[Text]" custT="1"/>
      <dgm:spPr>
        <a:solidFill>
          <a:srgbClr val="F3E7FF"/>
        </a:solidFill>
      </dgm:spPr>
      <dgm:t>
        <a:bodyPr/>
        <a:lstStyle/>
        <a:p>
          <a:pPr>
            <a:lnSpc>
              <a:spcPts val="2500"/>
            </a:lnSpc>
          </a:pP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Maryam </a:t>
          </a:r>
          <a:r>
            <a:rPr lang="en-US" sz="1800" dirty="0" err="1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recognises</a:t>
          </a: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 she is making assumptions about </a:t>
          </a:r>
          <a:r>
            <a:rPr lang="en-US" sz="1800" dirty="0" err="1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Jawahers</a:t>
          </a: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 thinking (mind-reading) so she resolves to talk to Jawaher about it.</a:t>
          </a:r>
        </a:p>
      </dgm:t>
    </dgm:pt>
    <dgm:pt modelId="{4E9C4494-6E43-43CC-8D4E-FCDFC54A91F9}" type="parTrans" cxnId="{8DEF5DE8-9770-4BB0-B6A3-36A513A8E310}">
      <dgm:prSet/>
      <dgm:spPr/>
      <dgm:t>
        <a:bodyPr/>
        <a:lstStyle/>
        <a:p>
          <a:endParaRPr lang="en-US"/>
        </a:p>
      </dgm:t>
    </dgm:pt>
    <dgm:pt modelId="{8E6BBCB1-DC96-4FAB-929A-D4CEDF44DDF5}" type="sibTrans" cxnId="{8DEF5DE8-9770-4BB0-B6A3-36A513A8E310}">
      <dgm:prSet/>
      <dgm:spPr/>
      <dgm:t>
        <a:bodyPr/>
        <a:lstStyle/>
        <a:p>
          <a:endParaRPr lang="en-US"/>
        </a:p>
      </dgm:t>
    </dgm:pt>
    <dgm:pt modelId="{D43886CF-99FC-4918-8F9E-0AF1D99CB730}">
      <dgm:prSet phldrT="[Text]" custT="1"/>
      <dgm:spPr>
        <a:solidFill>
          <a:srgbClr val="F3E7FF"/>
        </a:solidFill>
      </dgm:spPr>
      <dgm:t>
        <a:bodyPr/>
        <a:lstStyle/>
        <a:p>
          <a:pPr>
            <a:lnSpc>
              <a:spcPts val="2500"/>
            </a:lnSpc>
          </a:pPr>
          <a:r>
            <a: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It turns out Jawaher had been upset about a family issue, so she hadn’t felt like talking much. They both talk it out and continue to be good friends and laugh about their misunderstanding.</a:t>
          </a:r>
        </a:p>
      </dgm:t>
    </dgm:pt>
    <dgm:pt modelId="{75FDACDD-8918-4974-A091-6A07FFAFF8C2}" type="parTrans" cxnId="{2A698D3D-E78C-4939-9D8E-9BDEB9D8E6FA}">
      <dgm:prSet/>
      <dgm:spPr/>
      <dgm:t>
        <a:bodyPr/>
        <a:lstStyle/>
        <a:p>
          <a:endParaRPr lang="en-US"/>
        </a:p>
      </dgm:t>
    </dgm:pt>
    <dgm:pt modelId="{C2F7E5B6-50E8-4FD2-8DE4-8CDDC339FD25}" type="sibTrans" cxnId="{2A698D3D-E78C-4939-9D8E-9BDEB9D8E6FA}">
      <dgm:prSet/>
      <dgm:spPr/>
      <dgm:t>
        <a:bodyPr/>
        <a:lstStyle/>
        <a:p>
          <a:endParaRPr lang="en-US"/>
        </a:p>
      </dgm:t>
    </dgm:pt>
    <dgm:pt modelId="{6DCA5A83-CAC0-4152-A687-77F40785FB68}" type="pres">
      <dgm:prSet presAssocID="{1DF2E34B-2A62-4938-B07F-D47AA847AB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28AA81-FE1C-4BF1-80B2-0578AEE387F3}" type="pres">
      <dgm:prSet presAssocID="{1E40775A-D733-44CA-8082-2722EE79CA39}" presName="root1" presStyleCnt="0"/>
      <dgm:spPr/>
    </dgm:pt>
    <dgm:pt modelId="{248B17C0-F535-487B-860C-DF7F28615E98}" type="pres">
      <dgm:prSet presAssocID="{1E40775A-D733-44CA-8082-2722EE79CA39}" presName="LevelOneTextNode" presStyleLbl="node0" presStyleIdx="0" presStyleCnt="1" custScaleX="111145" custScaleY="247658">
        <dgm:presLayoutVars>
          <dgm:chPref val="3"/>
        </dgm:presLayoutVars>
      </dgm:prSet>
      <dgm:spPr/>
    </dgm:pt>
    <dgm:pt modelId="{8ACABC0C-7DEA-412A-AB8D-E7EE07FCF7F8}" type="pres">
      <dgm:prSet presAssocID="{1E40775A-D733-44CA-8082-2722EE79CA39}" presName="level2hierChild" presStyleCnt="0"/>
      <dgm:spPr/>
    </dgm:pt>
    <dgm:pt modelId="{07054AEC-20D4-4C7E-86D1-23AABC0340DC}" type="pres">
      <dgm:prSet presAssocID="{E9C4EA52-CAF1-4692-8C1D-82514C0D9A62}" presName="conn2-1" presStyleLbl="parChTrans1D2" presStyleIdx="0" presStyleCnt="2"/>
      <dgm:spPr/>
    </dgm:pt>
    <dgm:pt modelId="{16E64502-EF0F-4120-B7E4-29A691FDFC1D}" type="pres">
      <dgm:prSet presAssocID="{E9C4EA52-CAF1-4692-8C1D-82514C0D9A62}" presName="connTx" presStyleLbl="parChTrans1D2" presStyleIdx="0" presStyleCnt="2"/>
      <dgm:spPr/>
    </dgm:pt>
    <dgm:pt modelId="{9D68A321-DB7A-42C4-9561-FC464F4ECE77}" type="pres">
      <dgm:prSet presAssocID="{59694A74-0C7F-4A9D-B575-5E73C53B6443}" presName="root2" presStyleCnt="0"/>
      <dgm:spPr/>
    </dgm:pt>
    <dgm:pt modelId="{C6A2BE44-4433-425E-BA45-68268C35E1BF}" type="pres">
      <dgm:prSet presAssocID="{59694A74-0C7F-4A9D-B575-5E73C53B6443}" presName="LevelTwoTextNode" presStyleLbl="node2" presStyleIdx="0" presStyleCnt="2" custScaleX="122351" custScaleY="207175">
        <dgm:presLayoutVars>
          <dgm:chPref val="3"/>
        </dgm:presLayoutVars>
      </dgm:prSet>
      <dgm:spPr/>
    </dgm:pt>
    <dgm:pt modelId="{E2B05109-9FF5-4640-B731-1DECC46011AF}" type="pres">
      <dgm:prSet presAssocID="{59694A74-0C7F-4A9D-B575-5E73C53B6443}" presName="level3hierChild" presStyleCnt="0"/>
      <dgm:spPr/>
    </dgm:pt>
    <dgm:pt modelId="{00EE954B-A2C1-40EF-891B-3A743BA43860}" type="pres">
      <dgm:prSet presAssocID="{A48B1F23-D9D7-48C5-A24E-98C6832B31C2}" presName="conn2-1" presStyleLbl="parChTrans1D3" presStyleIdx="0" presStyleCnt="2"/>
      <dgm:spPr/>
    </dgm:pt>
    <dgm:pt modelId="{827708F5-ADDD-4D70-A2BD-E994EE94B88F}" type="pres">
      <dgm:prSet presAssocID="{A48B1F23-D9D7-48C5-A24E-98C6832B31C2}" presName="connTx" presStyleLbl="parChTrans1D3" presStyleIdx="0" presStyleCnt="2"/>
      <dgm:spPr/>
    </dgm:pt>
    <dgm:pt modelId="{8E63F027-D154-4EC2-A797-02994C1E2510}" type="pres">
      <dgm:prSet presAssocID="{8F3A6EEA-DBA6-4CBA-99BD-13783F8DB5A7}" presName="root2" presStyleCnt="0"/>
      <dgm:spPr/>
    </dgm:pt>
    <dgm:pt modelId="{E672CBD0-B643-482D-8891-575F06121DD8}" type="pres">
      <dgm:prSet presAssocID="{8F3A6EEA-DBA6-4CBA-99BD-13783F8DB5A7}" presName="LevelTwoTextNode" presStyleLbl="node3" presStyleIdx="0" presStyleCnt="2" custScaleX="254825" custScaleY="210544">
        <dgm:presLayoutVars>
          <dgm:chPref val="3"/>
        </dgm:presLayoutVars>
      </dgm:prSet>
      <dgm:spPr/>
    </dgm:pt>
    <dgm:pt modelId="{C26DC5E9-4843-46F4-8467-2488811C281B}" type="pres">
      <dgm:prSet presAssocID="{8F3A6EEA-DBA6-4CBA-99BD-13783F8DB5A7}" presName="level3hierChild" presStyleCnt="0"/>
      <dgm:spPr/>
    </dgm:pt>
    <dgm:pt modelId="{596B7981-4136-4FEF-A107-8134A7B0C163}" type="pres">
      <dgm:prSet presAssocID="{4E9C4494-6E43-43CC-8D4E-FCDFC54A91F9}" presName="conn2-1" presStyleLbl="parChTrans1D2" presStyleIdx="1" presStyleCnt="2"/>
      <dgm:spPr/>
    </dgm:pt>
    <dgm:pt modelId="{AB948977-D1A4-49CF-BC7A-6A44E277AA17}" type="pres">
      <dgm:prSet presAssocID="{4E9C4494-6E43-43CC-8D4E-FCDFC54A91F9}" presName="connTx" presStyleLbl="parChTrans1D2" presStyleIdx="1" presStyleCnt="2"/>
      <dgm:spPr/>
    </dgm:pt>
    <dgm:pt modelId="{0779C089-C733-4E89-B135-9EAB28B96711}" type="pres">
      <dgm:prSet presAssocID="{2CA05BA3-1D2E-4AD9-B086-9686E966B548}" presName="root2" presStyleCnt="0"/>
      <dgm:spPr/>
    </dgm:pt>
    <dgm:pt modelId="{FF494CAC-7203-46E3-85B6-8490770DF773}" type="pres">
      <dgm:prSet presAssocID="{2CA05BA3-1D2E-4AD9-B086-9686E966B548}" presName="LevelTwoTextNode" presStyleLbl="node2" presStyleIdx="1" presStyleCnt="2" custScaleX="122939" custScaleY="237792">
        <dgm:presLayoutVars>
          <dgm:chPref val="3"/>
        </dgm:presLayoutVars>
      </dgm:prSet>
      <dgm:spPr/>
    </dgm:pt>
    <dgm:pt modelId="{25504744-0C5F-42DA-9FE1-AF3A766A3650}" type="pres">
      <dgm:prSet presAssocID="{2CA05BA3-1D2E-4AD9-B086-9686E966B548}" presName="level3hierChild" presStyleCnt="0"/>
      <dgm:spPr/>
    </dgm:pt>
    <dgm:pt modelId="{8F789EA6-7933-455B-B2B9-7C360A45D1E9}" type="pres">
      <dgm:prSet presAssocID="{75FDACDD-8918-4974-A091-6A07FFAFF8C2}" presName="conn2-1" presStyleLbl="parChTrans1D3" presStyleIdx="1" presStyleCnt="2"/>
      <dgm:spPr/>
    </dgm:pt>
    <dgm:pt modelId="{CE7CF34A-8907-4D90-A79E-8BA6388538E6}" type="pres">
      <dgm:prSet presAssocID="{75FDACDD-8918-4974-A091-6A07FFAFF8C2}" presName="connTx" presStyleLbl="parChTrans1D3" presStyleIdx="1" presStyleCnt="2"/>
      <dgm:spPr/>
    </dgm:pt>
    <dgm:pt modelId="{C0FAFDE9-F581-49BE-BC68-54F6922EE91B}" type="pres">
      <dgm:prSet presAssocID="{D43886CF-99FC-4918-8F9E-0AF1D99CB730}" presName="root2" presStyleCnt="0"/>
      <dgm:spPr/>
    </dgm:pt>
    <dgm:pt modelId="{CE6A773E-CB1E-40FE-9CCB-C205FA2C3B41}" type="pres">
      <dgm:prSet presAssocID="{D43886CF-99FC-4918-8F9E-0AF1D99CB730}" presName="LevelTwoTextNode" presStyleLbl="node3" presStyleIdx="1" presStyleCnt="2" custScaleX="252259" custScaleY="240242">
        <dgm:presLayoutVars>
          <dgm:chPref val="3"/>
        </dgm:presLayoutVars>
      </dgm:prSet>
      <dgm:spPr/>
    </dgm:pt>
    <dgm:pt modelId="{D7C7E008-97B9-47BD-ABDA-162A5F5BC8FB}" type="pres">
      <dgm:prSet presAssocID="{D43886CF-99FC-4918-8F9E-0AF1D99CB730}" presName="level3hierChild" presStyleCnt="0"/>
      <dgm:spPr/>
    </dgm:pt>
  </dgm:ptLst>
  <dgm:cxnLst>
    <dgm:cxn modelId="{582BDC0E-1388-4B66-9769-4FC2AFFECDAB}" type="presOf" srcId="{A48B1F23-D9D7-48C5-A24E-98C6832B31C2}" destId="{827708F5-ADDD-4D70-A2BD-E994EE94B88F}" srcOrd="1" destOrd="0" presId="urn:microsoft.com/office/officeart/2005/8/layout/hierarchy2"/>
    <dgm:cxn modelId="{87CDA832-D478-4564-9A5C-5CA88577F84D}" type="presOf" srcId="{1E40775A-D733-44CA-8082-2722EE79CA39}" destId="{248B17C0-F535-487B-860C-DF7F28615E98}" srcOrd="0" destOrd="0" presId="urn:microsoft.com/office/officeart/2005/8/layout/hierarchy2"/>
    <dgm:cxn modelId="{CF7D5939-EECB-4D4D-8EA6-B85EDAD40B4F}" type="presOf" srcId="{2CA05BA3-1D2E-4AD9-B086-9686E966B548}" destId="{FF494CAC-7203-46E3-85B6-8490770DF773}" srcOrd="0" destOrd="0" presId="urn:microsoft.com/office/officeart/2005/8/layout/hierarchy2"/>
    <dgm:cxn modelId="{E9A8483B-B766-4988-9CFA-190DA2425FEF}" type="presOf" srcId="{75FDACDD-8918-4974-A091-6A07FFAFF8C2}" destId="{8F789EA6-7933-455B-B2B9-7C360A45D1E9}" srcOrd="0" destOrd="0" presId="urn:microsoft.com/office/officeart/2005/8/layout/hierarchy2"/>
    <dgm:cxn modelId="{2A698D3D-E78C-4939-9D8E-9BDEB9D8E6FA}" srcId="{2CA05BA3-1D2E-4AD9-B086-9686E966B548}" destId="{D43886CF-99FC-4918-8F9E-0AF1D99CB730}" srcOrd="0" destOrd="0" parTransId="{75FDACDD-8918-4974-A091-6A07FFAFF8C2}" sibTransId="{C2F7E5B6-50E8-4FD2-8DE4-8CDDC339FD25}"/>
    <dgm:cxn modelId="{28BD1043-51BB-45F3-96A8-8E1A8C4EB88E}" type="presOf" srcId="{A48B1F23-D9D7-48C5-A24E-98C6832B31C2}" destId="{00EE954B-A2C1-40EF-891B-3A743BA43860}" srcOrd="0" destOrd="0" presId="urn:microsoft.com/office/officeart/2005/8/layout/hierarchy2"/>
    <dgm:cxn modelId="{5CC3B853-360E-4AFB-9EF3-C55A228D69CB}" type="presOf" srcId="{75FDACDD-8918-4974-A091-6A07FFAFF8C2}" destId="{CE7CF34A-8907-4D90-A79E-8BA6388538E6}" srcOrd="1" destOrd="0" presId="urn:microsoft.com/office/officeart/2005/8/layout/hierarchy2"/>
    <dgm:cxn modelId="{992FC154-D804-4677-A15F-FEE9870060DA}" type="presOf" srcId="{D43886CF-99FC-4918-8F9E-0AF1D99CB730}" destId="{CE6A773E-CB1E-40FE-9CCB-C205FA2C3B41}" srcOrd="0" destOrd="0" presId="urn:microsoft.com/office/officeart/2005/8/layout/hierarchy2"/>
    <dgm:cxn modelId="{DF0C4655-441C-4AF9-913A-5B93256655A7}" type="presOf" srcId="{1DF2E34B-2A62-4938-B07F-D47AA847AB50}" destId="{6DCA5A83-CAC0-4152-A687-77F40785FB68}" srcOrd="0" destOrd="0" presId="urn:microsoft.com/office/officeart/2005/8/layout/hierarchy2"/>
    <dgm:cxn modelId="{12490A89-27EA-4069-99E2-BE19F4469A20}" srcId="{1DF2E34B-2A62-4938-B07F-D47AA847AB50}" destId="{1E40775A-D733-44CA-8082-2722EE79CA39}" srcOrd="0" destOrd="0" parTransId="{FA53F597-5840-4FE4-9507-D89B5D8B727B}" sibTransId="{011787E8-07E0-4256-A51A-7BC8A47B5ABF}"/>
    <dgm:cxn modelId="{4294DA8C-624A-4A74-902C-F4DE11089AEC}" type="presOf" srcId="{8F3A6EEA-DBA6-4CBA-99BD-13783F8DB5A7}" destId="{E672CBD0-B643-482D-8891-575F06121DD8}" srcOrd="0" destOrd="0" presId="urn:microsoft.com/office/officeart/2005/8/layout/hierarchy2"/>
    <dgm:cxn modelId="{315F1B93-139F-4B85-BCC6-5BA60A24A30A}" type="presOf" srcId="{4E9C4494-6E43-43CC-8D4E-FCDFC54A91F9}" destId="{596B7981-4136-4FEF-A107-8134A7B0C163}" srcOrd="0" destOrd="0" presId="urn:microsoft.com/office/officeart/2005/8/layout/hierarchy2"/>
    <dgm:cxn modelId="{37791899-4BA2-4A6C-B41F-E29EBD0F983E}" type="presOf" srcId="{E9C4EA52-CAF1-4692-8C1D-82514C0D9A62}" destId="{07054AEC-20D4-4C7E-86D1-23AABC0340DC}" srcOrd="0" destOrd="0" presId="urn:microsoft.com/office/officeart/2005/8/layout/hierarchy2"/>
    <dgm:cxn modelId="{04AC729E-C8AD-4ED8-8FFD-C8D03FA46071}" srcId="{1E40775A-D733-44CA-8082-2722EE79CA39}" destId="{59694A74-0C7F-4A9D-B575-5E73C53B6443}" srcOrd="0" destOrd="0" parTransId="{E9C4EA52-CAF1-4692-8C1D-82514C0D9A62}" sibTransId="{78C89D42-3AB8-4262-98A7-6FD2B56D59D4}"/>
    <dgm:cxn modelId="{A882CCD4-330C-45BA-ABDF-2909A555594F}" srcId="{59694A74-0C7F-4A9D-B575-5E73C53B6443}" destId="{8F3A6EEA-DBA6-4CBA-99BD-13783F8DB5A7}" srcOrd="0" destOrd="0" parTransId="{A48B1F23-D9D7-48C5-A24E-98C6832B31C2}" sibTransId="{A955757B-3A91-412E-AACA-1903B1BE0F81}"/>
    <dgm:cxn modelId="{8DEF5DE8-9770-4BB0-B6A3-36A513A8E310}" srcId="{1E40775A-D733-44CA-8082-2722EE79CA39}" destId="{2CA05BA3-1D2E-4AD9-B086-9686E966B548}" srcOrd="1" destOrd="0" parTransId="{4E9C4494-6E43-43CC-8D4E-FCDFC54A91F9}" sibTransId="{8E6BBCB1-DC96-4FAB-929A-D4CEDF44DDF5}"/>
    <dgm:cxn modelId="{5DF18BF0-D541-483C-989A-D1DE6FD5D629}" type="presOf" srcId="{4E9C4494-6E43-43CC-8D4E-FCDFC54A91F9}" destId="{AB948977-D1A4-49CF-BC7A-6A44E277AA17}" srcOrd="1" destOrd="0" presId="urn:microsoft.com/office/officeart/2005/8/layout/hierarchy2"/>
    <dgm:cxn modelId="{5327D4F2-FA28-45BB-B5E5-03ED2F148710}" type="presOf" srcId="{E9C4EA52-CAF1-4692-8C1D-82514C0D9A62}" destId="{16E64502-EF0F-4120-B7E4-29A691FDFC1D}" srcOrd="1" destOrd="0" presId="urn:microsoft.com/office/officeart/2005/8/layout/hierarchy2"/>
    <dgm:cxn modelId="{D99532FC-1FC2-49CB-BC2E-AF2CFF39F278}" type="presOf" srcId="{59694A74-0C7F-4A9D-B575-5E73C53B6443}" destId="{C6A2BE44-4433-425E-BA45-68268C35E1BF}" srcOrd="0" destOrd="0" presId="urn:microsoft.com/office/officeart/2005/8/layout/hierarchy2"/>
    <dgm:cxn modelId="{35E7BCFF-B4E4-4BF1-B47A-5E443938AA0A}" type="presParOf" srcId="{6DCA5A83-CAC0-4152-A687-77F40785FB68}" destId="{2228AA81-FE1C-4BF1-80B2-0578AEE387F3}" srcOrd="0" destOrd="0" presId="urn:microsoft.com/office/officeart/2005/8/layout/hierarchy2"/>
    <dgm:cxn modelId="{33A85585-506F-49F7-AB32-AB8BA8DA67C2}" type="presParOf" srcId="{2228AA81-FE1C-4BF1-80B2-0578AEE387F3}" destId="{248B17C0-F535-487B-860C-DF7F28615E98}" srcOrd="0" destOrd="0" presId="urn:microsoft.com/office/officeart/2005/8/layout/hierarchy2"/>
    <dgm:cxn modelId="{5C6A5F71-0FD0-49A7-BA84-DB3FD15799A5}" type="presParOf" srcId="{2228AA81-FE1C-4BF1-80B2-0578AEE387F3}" destId="{8ACABC0C-7DEA-412A-AB8D-E7EE07FCF7F8}" srcOrd="1" destOrd="0" presId="urn:microsoft.com/office/officeart/2005/8/layout/hierarchy2"/>
    <dgm:cxn modelId="{02889B5B-7847-4FED-B852-130038FD3762}" type="presParOf" srcId="{8ACABC0C-7DEA-412A-AB8D-E7EE07FCF7F8}" destId="{07054AEC-20D4-4C7E-86D1-23AABC0340DC}" srcOrd="0" destOrd="0" presId="urn:microsoft.com/office/officeart/2005/8/layout/hierarchy2"/>
    <dgm:cxn modelId="{FCADAD6B-4742-41D8-B3AD-C8967A80B3EA}" type="presParOf" srcId="{07054AEC-20D4-4C7E-86D1-23AABC0340DC}" destId="{16E64502-EF0F-4120-B7E4-29A691FDFC1D}" srcOrd="0" destOrd="0" presId="urn:microsoft.com/office/officeart/2005/8/layout/hierarchy2"/>
    <dgm:cxn modelId="{3CB1D6FE-436D-4EEC-BC29-9EAD840A56E9}" type="presParOf" srcId="{8ACABC0C-7DEA-412A-AB8D-E7EE07FCF7F8}" destId="{9D68A321-DB7A-42C4-9561-FC464F4ECE77}" srcOrd="1" destOrd="0" presId="urn:microsoft.com/office/officeart/2005/8/layout/hierarchy2"/>
    <dgm:cxn modelId="{DCA8A1F3-EE74-496C-8657-30C91869C7FA}" type="presParOf" srcId="{9D68A321-DB7A-42C4-9561-FC464F4ECE77}" destId="{C6A2BE44-4433-425E-BA45-68268C35E1BF}" srcOrd="0" destOrd="0" presId="urn:microsoft.com/office/officeart/2005/8/layout/hierarchy2"/>
    <dgm:cxn modelId="{BF74CD56-557D-432E-97E9-D1173B8C8222}" type="presParOf" srcId="{9D68A321-DB7A-42C4-9561-FC464F4ECE77}" destId="{E2B05109-9FF5-4640-B731-1DECC46011AF}" srcOrd="1" destOrd="0" presId="urn:microsoft.com/office/officeart/2005/8/layout/hierarchy2"/>
    <dgm:cxn modelId="{DCDE2A0B-8D8C-4FB4-A54C-F9DC82B7DFFB}" type="presParOf" srcId="{E2B05109-9FF5-4640-B731-1DECC46011AF}" destId="{00EE954B-A2C1-40EF-891B-3A743BA43860}" srcOrd="0" destOrd="0" presId="urn:microsoft.com/office/officeart/2005/8/layout/hierarchy2"/>
    <dgm:cxn modelId="{23FCEF0E-6351-4E14-A210-C2CB81554BB0}" type="presParOf" srcId="{00EE954B-A2C1-40EF-891B-3A743BA43860}" destId="{827708F5-ADDD-4D70-A2BD-E994EE94B88F}" srcOrd="0" destOrd="0" presId="urn:microsoft.com/office/officeart/2005/8/layout/hierarchy2"/>
    <dgm:cxn modelId="{E32BAAD0-2469-4DAF-8BE8-254704CE9A79}" type="presParOf" srcId="{E2B05109-9FF5-4640-B731-1DECC46011AF}" destId="{8E63F027-D154-4EC2-A797-02994C1E2510}" srcOrd="1" destOrd="0" presId="urn:microsoft.com/office/officeart/2005/8/layout/hierarchy2"/>
    <dgm:cxn modelId="{D5CC5C45-B19C-4C6B-8BE4-B2A067693F65}" type="presParOf" srcId="{8E63F027-D154-4EC2-A797-02994C1E2510}" destId="{E672CBD0-B643-482D-8891-575F06121DD8}" srcOrd="0" destOrd="0" presId="urn:microsoft.com/office/officeart/2005/8/layout/hierarchy2"/>
    <dgm:cxn modelId="{0D5E1F73-7EB2-4B5C-B72D-47943ED79E9C}" type="presParOf" srcId="{8E63F027-D154-4EC2-A797-02994C1E2510}" destId="{C26DC5E9-4843-46F4-8467-2488811C281B}" srcOrd="1" destOrd="0" presId="urn:microsoft.com/office/officeart/2005/8/layout/hierarchy2"/>
    <dgm:cxn modelId="{C86EC83A-516C-4BC1-AEB3-E0FB4FBC1C0E}" type="presParOf" srcId="{8ACABC0C-7DEA-412A-AB8D-E7EE07FCF7F8}" destId="{596B7981-4136-4FEF-A107-8134A7B0C163}" srcOrd="2" destOrd="0" presId="urn:microsoft.com/office/officeart/2005/8/layout/hierarchy2"/>
    <dgm:cxn modelId="{F8C8BA4F-F33B-4699-A1AA-DAEFA4584847}" type="presParOf" srcId="{596B7981-4136-4FEF-A107-8134A7B0C163}" destId="{AB948977-D1A4-49CF-BC7A-6A44E277AA17}" srcOrd="0" destOrd="0" presId="urn:microsoft.com/office/officeart/2005/8/layout/hierarchy2"/>
    <dgm:cxn modelId="{74C4EB74-BA27-4E80-9BE3-FBEFCAF40E39}" type="presParOf" srcId="{8ACABC0C-7DEA-412A-AB8D-E7EE07FCF7F8}" destId="{0779C089-C733-4E89-B135-9EAB28B96711}" srcOrd="3" destOrd="0" presId="urn:microsoft.com/office/officeart/2005/8/layout/hierarchy2"/>
    <dgm:cxn modelId="{A95AC18C-D24F-433A-A184-0DB938910363}" type="presParOf" srcId="{0779C089-C733-4E89-B135-9EAB28B96711}" destId="{FF494CAC-7203-46E3-85B6-8490770DF773}" srcOrd="0" destOrd="0" presId="urn:microsoft.com/office/officeart/2005/8/layout/hierarchy2"/>
    <dgm:cxn modelId="{F9DD5C96-83A8-4400-857F-EEEA2CE93C50}" type="presParOf" srcId="{0779C089-C733-4E89-B135-9EAB28B96711}" destId="{25504744-0C5F-42DA-9FE1-AF3A766A3650}" srcOrd="1" destOrd="0" presId="urn:microsoft.com/office/officeart/2005/8/layout/hierarchy2"/>
    <dgm:cxn modelId="{3EE75940-A806-461F-A181-60DA45806836}" type="presParOf" srcId="{25504744-0C5F-42DA-9FE1-AF3A766A3650}" destId="{8F789EA6-7933-455B-B2B9-7C360A45D1E9}" srcOrd="0" destOrd="0" presId="urn:microsoft.com/office/officeart/2005/8/layout/hierarchy2"/>
    <dgm:cxn modelId="{A0A69BF5-4702-4518-B6A6-8BED1233639E}" type="presParOf" srcId="{8F789EA6-7933-455B-B2B9-7C360A45D1E9}" destId="{CE7CF34A-8907-4D90-A79E-8BA6388538E6}" srcOrd="0" destOrd="0" presId="urn:microsoft.com/office/officeart/2005/8/layout/hierarchy2"/>
    <dgm:cxn modelId="{6E89B405-FE69-4F0A-A347-8415D3959260}" type="presParOf" srcId="{25504744-0C5F-42DA-9FE1-AF3A766A3650}" destId="{C0FAFDE9-F581-49BE-BC68-54F6922EE91B}" srcOrd="1" destOrd="0" presId="urn:microsoft.com/office/officeart/2005/8/layout/hierarchy2"/>
    <dgm:cxn modelId="{F32FA13B-07DD-44C5-830B-360D36573D5D}" type="presParOf" srcId="{C0FAFDE9-F581-49BE-BC68-54F6922EE91B}" destId="{CE6A773E-CB1E-40FE-9CCB-C205FA2C3B41}" srcOrd="0" destOrd="0" presId="urn:microsoft.com/office/officeart/2005/8/layout/hierarchy2"/>
    <dgm:cxn modelId="{3F392316-3802-4966-8353-C781B767F50F}" type="presParOf" srcId="{C0FAFDE9-F581-49BE-BC68-54F6922EE91B}" destId="{D7C7E008-97B9-47BD-ABDA-162A5F5BC8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17C0-F535-487B-860C-DF7F28615E98}">
      <dsp:nvSpPr>
        <dsp:cNvPr id="0" name=""/>
        <dsp:cNvSpPr/>
      </dsp:nvSpPr>
      <dsp:spPr>
        <a:xfrm>
          <a:off x="6214" y="1531566"/>
          <a:ext cx="2118182" cy="2359912"/>
        </a:xfrm>
        <a:prstGeom prst="roundRect">
          <a:avLst>
            <a:gd name="adj" fmla="val 10000"/>
          </a:avLst>
        </a:prstGeom>
        <a:solidFill>
          <a:srgbClr val="F3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Maryam is upset — she thinks her best friend Jawaher is avoiding her.</a:t>
          </a:r>
        </a:p>
      </dsp:txBody>
      <dsp:txXfrm>
        <a:off x="68253" y="1593605"/>
        <a:ext cx="1994104" cy="2235834"/>
      </dsp:txXfrm>
    </dsp:sp>
    <dsp:sp modelId="{07054AEC-20D4-4C7E-86D1-23AABC0340DC}">
      <dsp:nvSpPr>
        <dsp:cNvPr id="0" name=""/>
        <dsp:cNvSpPr/>
      </dsp:nvSpPr>
      <dsp:spPr>
        <a:xfrm rot="18122126">
          <a:off x="1786991" y="2086556"/>
          <a:ext cx="1437123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1437123" y="15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69625" y="2066455"/>
        <a:ext cx="71856" cy="71856"/>
      </dsp:txXfrm>
    </dsp:sp>
    <dsp:sp modelId="{C6A2BE44-4433-425E-BA45-68268C35E1BF}">
      <dsp:nvSpPr>
        <dsp:cNvPr id="0" name=""/>
        <dsp:cNvSpPr/>
      </dsp:nvSpPr>
      <dsp:spPr>
        <a:xfrm>
          <a:off x="2886710" y="506167"/>
          <a:ext cx="2331744" cy="1974152"/>
        </a:xfrm>
        <a:prstGeom prst="roundRect">
          <a:avLst>
            <a:gd name="adj" fmla="val 10000"/>
          </a:avLst>
        </a:prstGeom>
        <a:solidFill>
          <a:srgbClr val="F3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Maryam continues to believe Jawaher is avoiding her so the friendship is doomed.</a:t>
          </a:r>
        </a:p>
      </dsp:txBody>
      <dsp:txXfrm>
        <a:off x="2944531" y="563988"/>
        <a:ext cx="2216102" cy="1858510"/>
      </dsp:txXfrm>
    </dsp:sp>
    <dsp:sp modelId="{00EE954B-A2C1-40EF-891B-3A743BA43860}">
      <dsp:nvSpPr>
        <dsp:cNvPr id="0" name=""/>
        <dsp:cNvSpPr/>
      </dsp:nvSpPr>
      <dsp:spPr>
        <a:xfrm>
          <a:off x="5218454" y="1477417"/>
          <a:ext cx="762313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762313" y="158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80553" y="1474185"/>
        <a:ext cx="38115" cy="38115"/>
      </dsp:txXfrm>
    </dsp:sp>
    <dsp:sp modelId="{E672CBD0-B643-482D-8891-575F06121DD8}">
      <dsp:nvSpPr>
        <dsp:cNvPr id="0" name=""/>
        <dsp:cNvSpPr/>
      </dsp:nvSpPr>
      <dsp:spPr>
        <a:xfrm>
          <a:off x="5980767" y="490115"/>
          <a:ext cx="4856411" cy="2006255"/>
        </a:xfrm>
        <a:prstGeom prst="roundRect">
          <a:avLst>
            <a:gd name="adj" fmla="val 10000"/>
          </a:avLst>
        </a:prstGeom>
        <a:solidFill>
          <a:srgbClr val="F3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Maryam doesn’t message or video call Jawaher like she used to so they see less and less of each other, eventually talking to different groups of friends altogether.</a:t>
          </a:r>
        </a:p>
      </dsp:txBody>
      <dsp:txXfrm>
        <a:off x="6039528" y="548876"/>
        <a:ext cx="4738889" cy="1888733"/>
      </dsp:txXfrm>
    </dsp:sp>
    <dsp:sp modelId="{596B7981-4136-4FEF-A107-8134A7B0C163}">
      <dsp:nvSpPr>
        <dsp:cNvPr id="0" name=""/>
        <dsp:cNvSpPr/>
      </dsp:nvSpPr>
      <dsp:spPr>
        <a:xfrm rot="3275586">
          <a:off x="1847682" y="3231898"/>
          <a:ext cx="1315741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1315741" y="15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2660" y="3214832"/>
        <a:ext cx="65787" cy="65787"/>
      </dsp:txXfrm>
    </dsp:sp>
    <dsp:sp modelId="{FF494CAC-7203-46E3-85B6-8490770DF773}">
      <dsp:nvSpPr>
        <dsp:cNvPr id="0" name=""/>
        <dsp:cNvSpPr/>
      </dsp:nvSpPr>
      <dsp:spPr>
        <a:xfrm>
          <a:off x="2886710" y="2650978"/>
          <a:ext cx="2342950" cy="2265899"/>
        </a:xfrm>
        <a:prstGeom prst="roundRect">
          <a:avLst>
            <a:gd name="adj" fmla="val 10000"/>
          </a:avLst>
        </a:prstGeom>
        <a:solidFill>
          <a:srgbClr val="F3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Maryam </a:t>
          </a:r>
          <a:r>
            <a:rPr lang="en-US" sz="1800" kern="1200" dirty="0" err="1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recognises</a:t>
          </a: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 she is making assumptions about </a:t>
          </a:r>
          <a:r>
            <a:rPr lang="en-US" sz="1800" kern="1200" dirty="0" err="1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Jawahers</a:t>
          </a: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 thinking (mind-reading) so she resolves to talk to Jawaher about it.</a:t>
          </a:r>
        </a:p>
      </dsp:txBody>
      <dsp:txXfrm>
        <a:off x="2953076" y="2717344"/>
        <a:ext cx="2210218" cy="2133167"/>
      </dsp:txXfrm>
    </dsp:sp>
    <dsp:sp modelId="{8F789EA6-7933-455B-B2B9-7C360A45D1E9}">
      <dsp:nvSpPr>
        <dsp:cNvPr id="0" name=""/>
        <dsp:cNvSpPr/>
      </dsp:nvSpPr>
      <dsp:spPr>
        <a:xfrm>
          <a:off x="5229660" y="3768101"/>
          <a:ext cx="762313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762313" y="158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91759" y="3764870"/>
        <a:ext cx="38115" cy="38115"/>
      </dsp:txXfrm>
    </dsp:sp>
    <dsp:sp modelId="{CE6A773E-CB1E-40FE-9CCB-C205FA2C3B41}">
      <dsp:nvSpPr>
        <dsp:cNvPr id="0" name=""/>
        <dsp:cNvSpPr/>
      </dsp:nvSpPr>
      <dsp:spPr>
        <a:xfrm>
          <a:off x="5991973" y="2639305"/>
          <a:ext cx="4807509" cy="2289245"/>
        </a:xfrm>
        <a:prstGeom prst="roundRect">
          <a:avLst>
            <a:gd name="adj" fmla="val 10000"/>
          </a:avLst>
        </a:prstGeom>
        <a:solidFill>
          <a:srgbClr val="F3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It turns out Jawaher had been upset about a family issue, so she hadn’t felt like talking much. They both talk it out and continue to be good friends and laugh about their misunderstanding.</a:t>
          </a:r>
        </a:p>
      </dsp:txBody>
      <dsp:txXfrm>
        <a:off x="6059023" y="2706355"/>
        <a:ext cx="4673409" cy="2155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17/10/2022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77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695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8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90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73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9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68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16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07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5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BC51A-74D5-4913-84BC-78080CE7AED9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C21C6A-7D6D-4577-B7DF-6FC2D04838EF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EFBDEA-DDC4-4E4A-8DFA-3C9726BA22B7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25DA5-65DF-4104-9FD3-85E6D9945DEC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7084E-4ACB-4C63-8E1C-6FA6D3C12CE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DEF39-D212-4F11-9B46-E280ACD6D935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27D3B1-02F1-4D38-8061-5C9363E92D44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BCF9-B630-4346-BE16-1BAC4BBDEC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1526A-B2B8-44E4-BE2F-FB0C3D36D1E5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04157" y="3468908"/>
            <a:ext cx="109401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Lesson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What are Negative Thought Patterns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pic>
        <p:nvPicPr>
          <p:cNvPr id="1026" name="Picture 2" descr="Brain, Think, Thoughts,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364" y="147480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DC4696F-DB99-450A-8D03-F71E637C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274330"/>
            <a:ext cx="11674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There are alternatives to negative thinking patterns that can help to increase the likelihood of more positive outcomes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7407149"/>
              </p:ext>
            </p:extLst>
          </p:nvPr>
        </p:nvGraphicFramePr>
        <p:xfrm>
          <a:off x="674303" y="1148348"/>
          <a:ext cx="108433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7801640-1D50-483F-9E48-33B0F5F1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80574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233" y="20796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Your turn!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9300" y="1289953"/>
            <a:ext cx="56401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Create a script or storyboard which gives two endings:</a:t>
            </a:r>
          </a:p>
          <a:p>
            <a:pPr marL="457200" lvl="0" indent="-457200">
              <a:spcAft>
                <a:spcPts val="600"/>
              </a:spcAft>
              <a:buFontTx/>
              <a:buChar char="-"/>
            </a:pP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one where a character has negative thinking patterns </a:t>
            </a:r>
          </a:p>
          <a:p>
            <a:pPr marL="457200" lvl="0" indent="-457200">
              <a:spcAft>
                <a:spcPts val="600"/>
              </a:spcAft>
              <a:buFontTx/>
              <a:buChar char="-"/>
            </a:pP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another where the same character has positive thinking patterns. 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>
              <a:spcAft>
                <a:spcPts val="600"/>
              </a:spcAft>
            </a:pP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>
              <a:spcAft>
                <a:spcPts val="600"/>
              </a:spcAft>
            </a:pP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Either use the story board in </a:t>
            </a:r>
            <a:r>
              <a:rPr lang="en-US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make your own.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E360-53FB-44A4-AC20-9F2AEA4075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901" y="1631950"/>
            <a:ext cx="3288040" cy="35941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F73A6E8-6468-4291-8D78-CFA6FC94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09519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0627" y="1507116"/>
            <a:ext cx="8998288" cy="769441"/>
          </a:xfrm>
          <a:prstGeom prst="rect">
            <a:avLst/>
          </a:prstGeom>
          <a:solidFill>
            <a:srgbClr val="F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People can improve at anything if they work hard enough at it.</a:t>
            </a:r>
          </a:p>
          <a:p>
            <a:pPr algn="r"/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5211" y="2501014"/>
            <a:ext cx="8983704" cy="7509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L="630555" marR="51054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Making mistakes is embarrassing so it’s best to be sure of the answer before suggesting something.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360" y="3534935"/>
            <a:ext cx="9242555" cy="7509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R="420370"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      If someone has to try very hard at something, it’s because they don’t have natural talent and they are wasting their time.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7513" y="4489946"/>
            <a:ext cx="9061403" cy="784574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GB" sz="5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Most successful people have created their own luck.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GB" sz="5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2674" y="5482507"/>
            <a:ext cx="9226243" cy="7232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L="270510" marR="510540"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 If someone knows a project will be a challenge as it doesn’t suit their style of working, it’s best to find something else to work on.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349652" y="1916946"/>
            <a:ext cx="1476" cy="3715847"/>
          </a:xfrm>
          <a:prstGeom prst="line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06231" y="254832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6231" y="5316892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94639" y="3042481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94639" y="486100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4639" y="3518957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94639" y="443568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06231" y="3973750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7"/>
          <p:cNvSpPr txBox="1"/>
          <p:nvPr/>
        </p:nvSpPr>
        <p:spPr>
          <a:xfrm>
            <a:off x="406073" y="5551184"/>
            <a:ext cx="1887158" cy="64691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DISAGREE</a:t>
            </a:r>
            <a:endParaRPr lang="en-GB" sz="2000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106231" y="2109399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1D243A-94C5-4A31-B456-15918756BC81}"/>
              </a:ext>
            </a:extLst>
          </p:cNvPr>
          <p:cNvSpPr txBox="1"/>
          <p:nvPr/>
        </p:nvSpPr>
        <p:spPr>
          <a:xfrm>
            <a:off x="1809875" y="5646609"/>
            <a:ext cx="4028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1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20BC3F54-97C8-4061-8DD3-2D74D3F1C9AB}"/>
              </a:ext>
            </a:extLst>
          </p:cNvPr>
          <p:cNvSpPr txBox="1"/>
          <p:nvPr/>
        </p:nvSpPr>
        <p:spPr>
          <a:xfrm>
            <a:off x="406073" y="1336015"/>
            <a:ext cx="1887158" cy="64691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AGREE</a:t>
            </a:r>
            <a:endParaRPr lang="en-GB" sz="2000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295ED-AE51-4E06-AFEF-09D689498E86}"/>
              </a:ext>
            </a:extLst>
          </p:cNvPr>
          <p:cNvSpPr txBox="1"/>
          <p:nvPr/>
        </p:nvSpPr>
        <p:spPr>
          <a:xfrm>
            <a:off x="1571273" y="1413773"/>
            <a:ext cx="6688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10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BF0E93-9012-4955-A159-6565BCDC47A4}"/>
              </a:ext>
            </a:extLst>
          </p:cNvPr>
          <p:cNvSpPr/>
          <p:nvPr/>
        </p:nvSpPr>
        <p:spPr>
          <a:xfrm>
            <a:off x="2581842" y="1500265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7F46D7-986A-416B-BB2D-B20B36939266}"/>
              </a:ext>
            </a:extLst>
          </p:cNvPr>
          <p:cNvSpPr/>
          <p:nvPr/>
        </p:nvSpPr>
        <p:spPr>
          <a:xfrm>
            <a:off x="2571836" y="2481983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970237-D440-41F2-A640-1DD9D6C86933}"/>
              </a:ext>
            </a:extLst>
          </p:cNvPr>
          <p:cNvSpPr/>
          <p:nvPr/>
        </p:nvSpPr>
        <p:spPr>
          <a:xfrm>
            <a:off x="2571836" y="3496251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808FA6-C68B-4E8A-9FAA-F9516EE5A5EE}"/>
              </a:ext>
            </a:extLst>
          </p:cNvPr>
          <p:cNvSpPr/>
          <p:nvPr/>
        </p:nvSpPr>
        <p:spPr>
          <a:xfrm>
            <a:off x="2571836" y="4482635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F10174-75B8-4856-A064-E4206597BC20}"/>
              </a:ext>
            </a:extLst>
          </p:cNvPr>
          <p:cNvSpPr/>
          <p:nvPr/>
        </p:nvSpPr>
        <p:spPr>
          <a:xfrm>
            <a:off x="2571836" y="5445865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E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68948F3-60D5-43DE-98DD-D9AA8AFD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3388" y="247003"/>
            <a:ext cx="1150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Repeat the activity from the beginning of the lesson. </a:t>
            </a:r>
            <a:b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Have any of your ratings changed now? 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5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36" y="48182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Further support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8908" y="502031"/>
            <a:ext cx="6043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There are lots of places to get advice about emotional wellbeing, or to discuss feelings.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239" y="1624518"/>
            <a:ext cx="10936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have questions or concerns about what you have learned in this lesson, you can always speak to your parent or carer, social worker or contact a teacher in school for more advice and support. </a:t>
            </a:r>
          </a:p>
          <a:p>
            <a:endParaRPr lang="en-GB" dirty="0"/>
          </a:p>
        </p:txBody>
      </p:sp>
      <p:pic>
        <p:nvPicPr>
          <p:cNvPr id="9" name="Picture 2" descr="Speech Bubbles, Conversation, Black, Blank, Cha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427" y="3756155"/>
            <a:ext cx="2912582" cy="18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8D1FE27-2DAF-4CA7-B72F-790D6065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6585" y="3185282"/>
            <a:ext cx="10965901" cy="2231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We will be able to: </a:t>
            </a:r>
          </a:p>
          <a:p>
            <a:pPr lvl="3"/>
            <a:endParaRPr lang="en-GB" sz="2000" b="1" dirty="0">
              <a:latin typeface="League Spartan" panose="00000800000000000000" pitchFamily="50" charset="0"/>
            </a:endParaRP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different negative thinking patterns and consider their potential impact on wellbeing</a:t>
            </a: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reframe negative thinking and identify ways to learn from setbacks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50" y="589419"/>
            <a:ext cx="1070642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endParaRPr lang="en-GB" sz="1600" b="1" dirty="0">
              <a:latin typeface="Gill Sans MT" panose="020B0502020104020203" pitchFamily="34" charset="0"/>
            </a:endParaRPr>
          </a:p>
          <a:p>
            <a:pPr lvl="3"/>
            <a:endParaRPr lang="en-GB" sz="1100" b="1" dirty="0">
              <a:latin typeface="Gill Sans MT" panose="020B0502020104020203" pitchFamily="34" charset="0"/>
            </a:endParaRPr>
          </a:p>
          <a:p>
            <a:pPr lvl="3"/>
            <a:endParaRPr lang="en-GB" sz="800" b="1" dirty="0">
              <a:latin typeface="Gill Sans MT" panose="020B0502020104020203" pitchFamily="34" charset="0"/>
            </a:endParaRPr>
          </a:p>
          <a:p>
            <a:pPr lvl="3"/>
            <a:endParaRPr lang="en-GB" sz="2000" b="1" dirty="0">
              <a:latin typeface="Gill Sans MT" panose="020B05020201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1" y="95114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311178" y="3029146"/>
            <a:ext cx="877333" cy="1001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842" y="652087"/>
            <a:ext cx="1115538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600"/>
              </a:spcAft>
              <a:buSzPct val="202000"/>
            </a:pPr>
            <a:r>
              <a:rPr lang="en-GB" sz="3200" dirty="0">
                <a:solidFill>
                  <a:prstClr val="black"/>
                </a:solidFill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We are learning:</a:t>
            </a:r>
          </a:p>
          <a:p>
            <a:pPr marL="914400" lvl="1" indent="-457200">
              <a:spcAft>
                <a:spcPts val="600"/>
              </a:spcAft>
              <a:buSzPct val="202000"/>
              <a:buBlip>
                <a:blip r:embed="rId3"/>
              </a:buBlip>
              <a:defRPr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 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negative thinking patterns can impact on our response to disappointments</a:t>
            </a:r>
          </a:p>
          <a:p>
            <a:pPr marL="914400" lvl="1" indent="-457200">
              <a:spcAft>
                <a:spcPts val="600"/>
              </a:spcAft>
              <a:buSzPct val="202000"/>
              <a:buBlip>
                <a:blip r:embed="rId3"/>
              </a:buBlip>
              <a:defRPr/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strategies to build resilience by reframing negative thinking 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20DB547-1E1C-4C32-9E53-C222FBFC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388" y="247003"/>
            <a:ext cx="115055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To what extent do you agree with each statement?</a:t>
            </a:r>
          </a:p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Give each statement a rating from 1 to 10 and note this down.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0627" y="1507116"/>
            <a:ext cx="8998288" cy="769441"/>
          </a:xfrm>
          <a:prstGeom prst="rect">
            <a:avLst/>
          </a:prstGeom>
          <a:solidFill>
            <a:srgbClr val="F3E7FF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People can improve at anything if they work hard enough at it.</a:t>
            </a:r>
          </a:p>
          <a:p>
            <a:pPr algn="r"/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5211" y="2501014"/>
            <a:ext cx="8983704" cy="7509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L="630555" marR="51054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Making mistakes is embarrassing so it’s best to be sure of the answer before suggesting something.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360" y="3534935"/>
            <a:ext cx="9242555" cy="7509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R="420370"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      If someone has to try very hard at something, it’s because they don’t have natural talent and they are wasting their time.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7513" y="4489946"/>
            <a:ext cx="9061403" cy="784574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GB" sz="5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Most successful people have created their own luck.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GB" sz="5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2674" y="5482507"/>
            <a:ext cx="9226243" cy="723275"/>
          </a:xfrm>
          <a:prstGeom prst="rect">
            <a:avLst/>
          </a:prstGeom>
          <a:solidFill>
            <a:srgbClr val="F3E7FF"/>
          </a:solidFill>
        </p:spPr>
        <p:txBody>
          <a:bodyPr wrap="square">
            <a:spAutoFit/>
          </a:bodyPr>
          <a:lstStyle/>
          <a:p>
            <a:pPr marL="270510" marR="510540"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 If someone knows a project will be a challenge as it doesn’t suit their style of working, it’s best to find something else to work on.</a:t>
            </a:r>
            <a:endParaRPr lang="en-GB" sz="2400" b="1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349652" y="1916946"/>
            <a:ext cx="1476" cy="3715847"/>
          </a:xfrm>
          <a:prstGeom prst="line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06231" y="254832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6231" y="5316892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94639" y="3042481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94639" y="486100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4639" y="3518957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94639" y="4435684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06231" y="3973750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7"/>
          <p:cNvSpPr txBox="1"/>
          <p:nvPr/>
        </p:nvSpPr>
        <p:spPr>
          <a:xfrm>
            <a:off x="406073" y="5551184"/>
            <a:ext cx="1887158" cy="64691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DISAGREE</a:t>
            </a:r>
            <a:endParaRPr lang="en-GB" sz="2000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106231" y="2109399"/>
            <a:ext cx="4868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1D243A-94C5-4A31-B456-15918756BC81}"/>
              </a:ext>
            </a:extLst>
          </p:cNvPr>
          <p:cNvSpPr txBox="1"/>
          <p:nvPr/>
        </p:nvSpPr>
        <p:spPr>
          <a:xfrm>
            <a:off x="1809875" y="5646609"/>
            <a:ext cx="4028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1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20BC3F54-97C8-4061-8DD3-2D74D3F1C9AB}"/>
              </a:ext>
            </a:extLst>
          </p:cNvPr>
          <p:cNvSpPr txBox="1"/>
          <p:nvPr/>
        </p:nvSpPr>
        <p:spPr>
          <a:xfrm>
            <a:off x="406073" y="1336015"/>
            <a:ext cx="1887158" cy="64691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AGREE</a:t>
            </a:r>
            <a:endParaRPr lang="en-GB" sz="2000" dirty="0">
              <a:effectLst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295ED-AE51-4E06-AFEF-09D689498E86}"/>
              </a:ext>
            </a:extLst>
          </p:cNvPr>
          <p:cNvSpPr txBox="1"/>
          <p:nvPr/>
        </p:nvSpPr>
        <p:spPr>
          <a:xfrm>
            <a:off x="1571273" y="1413773"/>
            <a:ext cx="6688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10</a:t>
            </a:r>
            <a:endParaRPr lang="en-GB" sz="2800" b="1" dirty="0">
              <a:latin typeface="League Spartan" panose="00000800000000000000" pitchFamily="50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BF0E93-9012-4955-A159-6565BCDC47A4}"/>
              </a:ext>
            </a:extLst>
          </p:cNvPr>
          <p:cNvSpPr/>
          <p:nvPr/>
        </p:nvSpPr>
        <p:spPr>
          <a:xfrm>
            <a:off x="2571835" y="1507004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7F46D7-986A-416B-BB2D-B20B36939266}"/>
              </a:ext>
            </a:extLst>
          </p:cNvPr>
          <p:cNvSpPr/>
          <p:nvPr/>
        </p:nvSpPr>
        <p:spPr>
          <a:xfrm>
            <a:off x="2571836" y="2481983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970237-D440-41F2-A640-1DD9D6C86933}"/>
              </a:ext>
            </a:extLst>
          </p:cNvPr>
          <p:cNvSpPr/>
          <p:nvPr/>
        </p:nvSpPr>
        <p:spPr>
          <a:xfrm>
            <a:off x="2571835" y="3523953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808FA6-C68B-4E8A-9FAA-F9516EE5A5EE}"/>
              </a:ext>
            </a:extLst>
          </p:cNvPr>
          <p:cNvSpPr/>
          <p:nvPr/>
        </p:nvSpPr>
        <p:spPr>
          <a:xfrm>
            <a:off x="2571836" y="4482635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F10174-75B8-4856-A064-E4206597BC20}"/>
              </a:ext>
            </a:extLst>
          </p:cNvPr>
          <p:cNvSpPr/>
          <p:nvPr/>
        </p:nvSpPr>
        <p:spPr>
          <a:xfrm>
            <a:off x="2571836" y="5445865"/>
            <a:ext cx="791356" cy="7860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20B0604020202020204" charset="0"/>
              </a:rPr>
              <a:t>E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68948F3-60D5-43DE-98DD-D9AA8AFD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68868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970" y="270627"/>
            <a:ext cx="10714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How would you explain what the following terms mean?</a:t>
            </a:r>
            <a:b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sz="2800" b="1" dirty="0">
              <a:latin typeface="League Spartan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C0F68-9CDE-4350-8726-9CDD65FDFB51}"/>
              </a:ext>
            </a:extLst>
          </p:cNvPr>
          <p:cNvSpPr/>
          <p:nvPr/>
        </p:nvSpPr>
        <p:spPr>
          <a:xfrm>
            <a:off x="286969" y="870251"/>
            <a:ext cx="11653805" cy="1592432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Resilience describes the result of a process through which someone recovers from difficulties; adapts and overcomes risks and challenges; perseveres and ‘bounces back’ from setbacks.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4C37-CE7F-458A-A14C-C3BFB32E87F4}"/>
              </a:ext>
            </a:extLst>
          </p:cNvPr>
          <p:cNvSpPr/>
          <p:nvPr/>
        </p:nvSpPr>
        <p:spPr>
          <a:xfrm>
            <a:off x="296184" y="885342"/>
            <a:ext cx="11664431" cy="1592432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Resilience</a:t>
            </a:r>
            <a:endParaRPr lang="en-GB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A5545-E6DE-428B-9D93-6E90A8A370A8}"/>
              </a:ext>
            </a:extLst>
          </p:cNvPr>
          <p:cNvSpPr/>
          <p:nvPr/>
        </p:nvSpPr>
        <p:spPr>
          <a:xfrm>
            <a:off x="286968" y="2632784"/>
            <a:ext cx="11653805" cy="1592432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Negative thinking patterns/loops are repetitive unhelpful thoughts which can affect how people see things.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2D9C5B-82D9-4433-9599-AFE077A4EB53}"/>
              </a:ext>
            </a:extLst>
          </p:cNvPr>
          <p:cNvSpPr/>
          <p:nvPr/>
        </p:nvSpPr>
        <p:spPr>
          <a:xfrm>
            <a:off x="296184" y="4395317"/>
            <a:ext cx="11627112" cy="1592432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Reframing is a process of thinking about something differently, often in a more positive way.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4A436-4839-4A56-BF77-067BC51C99F1}"/>
              </a:ext>
            </a:extLst>
          </p:cNvPr>
          <p:cNvSpPr/>
          <p:nvPr/>
        </p:nvSpPr>
        <p:spPr>
          <a:xfrm>
            <a:off x="296184" y="2634044"/>
            <a:ext cx="11669762" cy="1592432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Negative thinking patterns or loops</a:t>
            </a:r>
            <a:endParaRPr lang="en-GB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38845-A25D-4324-9A67-ECAD92C5C52F}"/>
              </a:ext>
            </a:extLst>
          </p:cNvPr>
          <p:cNvSpPr/>
          <p:nvPr/>
        </p:nvSpPr>
        <p:spPr>
          <a:xfrm>
            <a:off x="296184" y="4381712"/>
            <a:ext cx="11687950" cy="1592432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Reframing</a:t>
            </a:r>
            <a:endParaRPr lang="en-GB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4E858-9C64-4E91-B214-AFD402D05489}"/>
              </a:ext>
            </a:extLst>
          </p:cNvPr>
          <p:cNvSpPr txBox="1"/>
          <p:nvPr/>
        </p:nvSpPr>
        <p:spPr>
          <a:xfrm>
            <a:off x="0" y="6012505"/>
            <a:ext cx="1239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you’re ready, click on each term to reveal a definition.</a:t>
            </a:r>
            <a:b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GB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127F9D4-31FF-4981-9A24-93326CA5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5861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388016"/>
            <a:ext cx="11518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Identifying negative thinking patterns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0253" y="1293336"/>
            <a:ext cx="8951494" cy="3785652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 are about to see nine types of negative thinking patterns. </a:t>
            </a:r>
            <a:b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There will be three types on each slide. </a:t>
            </a:r>
            <a:b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Try to match the </a:t>
            </a:r>
            <a:r>
              <a:rPr lang="en-US" sz="24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term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its </a:t>
            </a:r>
            <a:r>
              <a:rPr lang="en-US" sz="24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description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the </a:t>
            </a:r>
            <a:r>
              <a:rPr lang="en-US" sz="24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example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of the type of ‘self-talk’ someone might use. </a:t>
            </a:r>
          </a:p>
          <a:p>
            <a:pPr algn="ctr"/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you are ready to reveal the answers click on the example you would like to see.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87950" y="5333599"/>
            <a:ext cx="1816100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Description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473931" y="5316488"/>
            <a:ext cx="1816100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Thinking pattern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term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A6556C-CC75-4AE9-A40F-046818606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222" y="5886208"/>
            <a:ext cx="422564" cy="65720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FEF4D5-E7C7-4782-BF96-069369BDB982}"/>
              </a:ext>
            </a:extLst>
          </p:cNvPr>
          <p:cNvCxnSpPr>
            <a:stCxn id="26" idx="3"/>
            <a:endCxn id="25" idx="1"/>
          </p:cNvCxnSpPr>
          <p:nvPr/>
        </p:nvCxnSpPr>
        <p:spPr>
          <a:xfrm>
            <a:off x="4290031" y="5859933"/>
            <a:ext cx="897919" cy="1711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AA0E96-6371-4C19-952F-94AFF2D24680}"/>
              </a:ext>
            </a:extLst>
          </p:cNvPr>
          <p:cNvCxnSpPr/>
          <p:nvPr/>
        </p:nvCxnSpPr>
        <p:spPr>
          <a:xfrm>
            <a:off x="7004050" y="5842821"/>
            <a:ext cx="897919" cy="1711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04324FA-3B1E-4C00-8D03-1B8C9AC1E398}"/>
              </a:ext>
            </a:extLst>
          </p:cNvPr>
          <p:cNvSpPr/>
          <p:nvPr/>
        </p:nvSpPr>
        <p:spPr>
          <a:xfrm>
            <a:off x="7901969" y="5333599"/>
            <a:ext cx="1816100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Example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614DE3F-E272-4319-9F42-C6841D73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3341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5E1C465B-C04A-4EC0-A1ED-740A3BDC8E00}"/>
              </a:ext>
            </a:extLst>
          </p:cNvPr>
          <p:cNvSpPr/>
          <p:nvPr/>
        </p:nvSpPr>
        <p:spPr>
          <a:xfrm>
            <a:off x="426515" y="1394193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Personalising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1582331B-3DA1-4BE3-A616-F6FDDB7D63C3}"/>
              </a:ext>
            </a:extLst>
          </p:cNvPr>
          <p:cNvSpPr/>
          <p:nvPr/>
        </p:nvSpPr>
        <p:spPr>
          <a:xfrm>
            <a:off x="426514" y="2885555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Mind reading</a:t>
            </a:r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B0DF2BE8-C856-4A5A-B006-B7E77954678E}"/>
              </a:ext>
            </a:extLst>
          </p:cNvPr>
          <p:cNvSpPr/>
          <p:nvPr/>
        </p:nvSpPr>
        <p:spPr>
          <a:xfrm>
            <a:off x="426514" y="4376918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Labelling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C0DF63DD-BD6E-4A8C-9A0D-C33757BDB4DC}"/>
              </a:ext>
            </a:extLst>
          </p:cNvPr>
          <p:cNvSpPr/>
          <p:nvPr/>
        </p:nvSpPr>
        <p:spPr>
          <a:xfrm>
            <a:off x="3392561" y="4376917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 a person assumes something is their fault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FF14F4C3-ADBE-48D5-930B-7766698FA4E4}"/>
              </a:ext>
            </a:extLst>
          </p:cNvPr>
          <p:cNvSpPr/>
          <p:nvPr/>
        </p:nvSpPr>
        <p:spPr>
          <a:xfrm>
            <a:off x="3392560" y="2885554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 a person thinks they know what someone else is thinking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A70C1AFA-53C3-4DB0-995F-4CB7C93341C7}"/>
              </a:ext>
            </a:extLst>
          </p:cNvPr>
          <p:cNvSpPr/>
          <p:nvPr/>
        </p:nvSpPr>
        <p:spPr>
          <a:xfrm>
            <a:off x="3392559" y="1394191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 a person gives themselves a negative name or quality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DC6AD3D-4CC3-4A74-A367-F876D2961852}"/>
              </a:ext>
            </a:extLst>
          </p:cNvPr>
          <p:cNvSpPr/>
          <p:nvPr/>
        </p:nvSpPr>
        <p:spPr>
          <a:xfrm>
            <a:off x="8108937" y="1394190"/>
            <a:ext cx="3654190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Suzie hasn’t messaged me this morning – I must have done something wrong.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BA3F3F3-D5AD-4132-A63D-3FADBF38FC7E}"/>
              </a:ext>
            </a:extLst>
          </p:cNvPr>
          <p:cNvSpPr/>
          <p:nvPr/>
        </p:nvSpPr>
        <p:spPr>
          <a:xfrm>
            <a:off x="8108936" y="2900964"/>
            <a:ext cx="3654191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 bet they all think I’m a complete idiot for failing that test.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61F11F-567F-4430-8F3F-8BEC78FBDCE0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2861468" y="1937638"/>
            <a:ext cx="531093" cy="2982724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6ED9A3-E3A2-4635-BE01-E36C3536ACC8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 flipV="1">
            <a:off x="7577848" y="1937635"/>
            <a:ext cx="531089" cy="2982727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0F2CF2-1F46-450C-8B9A-B082AB8F84AD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2861467" y="3428999"/>
            <a:ext cx="531093" cy="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B7BF1E-5FEE-46BA-8B0E-EEFB13A9D49C}"/>
              </a:ext>
            </a:extLst>
          </p:cNvPr>
          <p:cNvCxnSpPr/>
          <p:nvPr/>
        </p:nvCxnSpPr>
        <p:spPr>
          <a:xfrm flipV="1">
            <a:off x="7577843" y="3428996"/>
            <a:ext cx="531093" cy="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A5594-8B6E-4DD9-B3AD-634105814DAE}"/>
              </a:ext>
            </a:extLst>
          </p:cNvPr>
          <p:cNvCxnSpPr>
            <a:stCxn id="15" idx="3"/>
            <a:endCxn id="18" idx="1"/>
          </p:cNvCxnSpPr>
          <p:nvPr/>
        </p:nvCxnSpPr>
        <p:spPr>
          <a:xfrm flipV="1">
            <a:off x="2861467" y="1937636"/>
            <a:ext cx="531092" cy="2982727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DC4745-0C33-47BF-AB9D-E0D40C5D215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577846" y="1937636"/>
            <a:ext cx="531091" cy="2982725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C46E505-539D-4192-B7DB-097480137C9A}"/>
              </a:ext>
            </a:extLst>
          </p:cNvPr>
          <p:cNvSpPr txBox="1"/>
          <p:nvPr/>
        </p:nvSpPr>
        <p:spPr>
          <a:xfrm>
            <a:off x="336598" y="5706311"/>
            <a:ext cx="1151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Remember to click on each term to reveal the answers!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BFEA3B-57B0-4BE8-BCE3-DF0F8CBAA85B}"/>
              </a:ext>
            </a:extLst>
          </p:cNvPr>
          <p:cNvSpPr txBox="1"/>
          <p:nvPr/>
        </p:nvSpPr>
        <p:spPr>
          <a:xfrm>
            <a:off x="250633" y="42468"/>
            <a:ext cx="115188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Which descriptions match the term?</a:t>
            </a:r>
          </a:p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you identify the related example of self-talk?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FDEBC8-DB2D-47EE-87E8-4D1ED68B246D}"/>
              </a:ext>
            </a:extLst>
          </p:cNvPr>
          <p:cNvSpPr txBox="1"/>
          <p:nvPr/>
        </p:nvSpPr>
        <p:spPr>
          <a:xfrm flipH="1">
            <a:off x="1143389" y="932525"/>
            <a:ext cx="100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851317-B624-4FED-9822-FEF351405A1D}"/>
              </a:ext>
            </a:extLst>
          </p:cNvPr>
          <p:cNvSpPr txBox="1"/>
          <p:nvPr/>
        </p:nvSpPr>
        <p:spPr>
          <a:xfrm flipH="1">
            <a:off x="4668970" y="934105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Description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F28A70-0AD3-4888-B3E4-90783C6FC431}"/>
              </a:ext>
            </a:extLst>
          </p:cNvPr>
          <p:cNvSpPr txBox="1"/>
          <p:nvPr/>
        </p:nvSpPr>
        <p:spPr>
          <a:xfrm flipH="1">
            <a:off x="8926427" y="932408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Example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BDF781DC-EC89-4601-A78F-732E794CDCAF}"/>
              </a:ext>
            </a:extLst>
          </p:cNvPr>
          <p:cNvSpPr/>
          <p:nvPr/>
        </p:nvSpPr>
        <p:spPr>
          <a:xfrm>
            <a:off x="8108936" y="4376914"/>
            <a:ext cx="3654192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I’m so useless!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0116879B-0C06-4224-8798-9AEEA182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6156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42468"/>
            <a:ext cx="115188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Which descriptions match the term?</a:t>
            </a:r>
          </a:p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you identify the related example of self-talk?</a:t>
            </a: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5E1C465B-C04A-4EC0-A1ED-740A3BDC8E00}"/>
              </a:ext>
            </a:extLst>
          </p:cNvPr>
          <p:cNvSpPr/>
          <p:nvPr/>
        </p:nvSpPr>
        <p:spPr>
          <a:xfrm>
            <a:off x="417867" y="1394193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Fortune telling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1582331B-3DA1-4BE3-A616-F6FDDB7D63C3}"/>
              </a:ext>
            </a:extLst>
          </p:cNvPr>
          <p:cNvSpPr/>
          <p:nvPr/>
        </p:nvSpPr>
        <p:spPr>
          <a:xfrm>
            <a:off x="417866" y="2885555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Catastrophising</a:t>
            </a:r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B0DF2BE8-C856-4A5A-B006-B7E77954678E}"/>
              </a:ext>
            </a:extLst>
          </p:cNvPr>
          <p:cNvSpPr/>
          <p:nvPr/>
        </p:nvSpPr>
        <p:spPr>
          <a:xfrm>
            <a:off x="417866" y="4376918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Overgeneralising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C0DF63DD-BD6E-4A8C-9A0D-C33757BDB4DC}"/>
              </a:ext>
            </a:extLst>
          </p:cNvPr>
          <p:cNvSpPr/>
          <p:nvPr/>
        </p:nvSpPr>
        <p:spPr>
          <a:xfrm>
            <a:off x="3383913" y="4376917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Assuming the worst possible outcome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FF14F4C3-ADBE-48D5-930B-7766698FA4E4}"/>
              </a:ext>
            </a:extLst>
          </p:cNvPr>
          <p:cNvSpPr/>
          <p:nvPr/>
        </p:nvSpPr>
        <p:spPr>
          <a:xfrm>
            <a:off x="3383912" y="2885554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 a person assumes they know how things will turn out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A70C1AFA-53C3-4DB0-995F-4CB7C93341C7}"/>
              </a:ext>
            </a:extLst>
          </p:cNvPr>
          <p:cNvSpPr/>
          <p:nvPr/>
        </p:nvSpPr>
        <p:spPr>
          <a:xfrm>
            <a:off x="3383911" y="1394191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Making big judgements based on small, one-off events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DC6AD3D-4CC3-4A74-A367-F876D2961852}"/>
              </a:ext>
            </a:extLst>
          </p:cNvPr>
          <p:cNvSpPr/>
          <p:nvPr/>
        </p:nvSpPr>
        <p:spPr>
          <a:xfrm>
            <a:off x="8100289" y="1394190"/>
            <a:ext cx="3654194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I’ve done so badly on my vocab today – I’m bound to fail my Spanish GCSE.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BA3F3F3-D5AD-4132-A63D-3FADBF38FC7E}"/>
              </a:ext>
            </a:extLst>
          </p:cNvPr>
          <p:cNvSpPr/>
          <p:nvPr/>
        </p:nvSpPr>
        <p:spPr>
          <a:xfrm>
            <a:off x="8100289" y="2900964"/>
            <a:ext cx="3654192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 never score a goal so there’s no point in even trying.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3271EAD-5592-4B64-9355-C792CF86982F}"/>
              </a:ext>
            </a:extLst>
          </p:cNvPr>
          <p:cNvSpPr/>
          <p:nvPr/>
        </p:nvSpPr>
        <p:spPr>
          <a:xfrm>
            <a:off x="8100289" y="4376916"/>
            <a:ext cx="3654192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If they say no, everyone will think I’m ‘</a:t>
            </a:r>
            <a:r>
              <a:rPr lang="en-GB" sz="2000" i="1" dirty="0" err="1"/>
              <a:t>undateable</a:t>
            </a:r>
            <a:r>
              <a:rPr lang="en-GB" sz="2000" i="1" dirty="0"/>
              <a:t>’ and I’ll be alone forever.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61F11F-567F-4430-8F3F-8BEC78FBDCE0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2852820" y="1937638"/>
            <a:ext cx="531092" cy="149136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6ED9A3-E3A2-4635-BE01-E36C3536ACC8}"/>
              </a:ext>
            </a:extLst>
          </p:cNvPr>
          <p:cNvCxnSpPr>
            <a:cxnSpLocks/>
          </p:cNvCxnSpPr>
          <p:nvPr/>
        </p:nvCxnSpPr>
        <p:spPr>
          <a:xfrm flipV="1">
            <a:off x="7569195" y="3454186"/>
            <a:ext cx="531089" cy="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0F2CF2-1F46-450C-8B9A-B082AB8F84AD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2852819" y="3429000"/>
            <a:ext cx="531094" cy="1491362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B7BF1E-5FEE-46BA-8B0E-EEFB13A9D49C}"/>
              </a:ext>
            </a:extLst>
          </p:cNvPr>
          <p:cNvCxnSpPr/>
          <p:nvPr/>
        </p:nvCxnSpPr>
        <p:spPr>
          <a:xfrm flipV="1">
            <a:off x="7568032" y="4946475"/>
            <a:ext cx="531093" cy="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A5594-8B6E-4DD9-B3AD-634105814DAE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 flipV="1">
            <a:off x="2852819" y="1937636"/>
            <a:ext cx="531092" cy="2982727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DC4745-0C33-47BF-AB9D-E0D40C5D215E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7569198" y="1937635"/>
            <a:ext cx="531091" cy="1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C46E505-539D-4192-B7DB-097480137C9A}"/>
              </a:ext>
            </a:extLst>
          </p:cNvPr>
          <p:cNvSpPr txBox="1"/>
          <p:nvPr/>
        </p:nvSpPr>
        <p:spPr>
          <a:xfrm>
            <a:off x="336598" y="5706311"/>
            <a:ext cx="1151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Remember to click on each term to reveal the answers!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62D5F0-2CE0-4026-83DE-788270780BBF}"/>
              </a:ext>
            </a:extLst>
          </p:cNvPr>
          <p:cNvSpPr txBox="1"/>
          <p:nvPr/>
        </p:nvSpPr>
        <p:spPr>
          <a:xfrm flipH="1">
            <a:off x="1134741" y="932525"/>
            <a:ext cx="100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4C7B1B-C259-4E47-A8B4-6DC5E71DF83F}"/>
              </a:ext>
            </a:extLst>
          </p:cNvPr>
          <p:cNvSpPr txBox="1"/>
          <p:nvPr/>
        </p:nvSpPr>
        <p:spPr>
          <a:xfrm flipH="1">
            <a:off x="4660322" y="934105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Description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CDDB63-64DD-4490-A266-BBE853F75683}"/>
              </a:ext>
            </a:extLst>
          </p:cNvPr>
          <p:cNvSpPr txBox="1"/>
          <p:nvPr/>
        </p:nvSpPr>
        <p:spPr>
          <a:xfrm flipH="1">
            <a:off x="8917779" y="932408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Example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921FD337-CA5A-4818-88D6-D4060654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6342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42468"/>
            <a:ext cx="115188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Which descriptions match the term?</a:t>
            </a:r>
          </a:p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you identify the related example of self-talk?</a:t>
            </a: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5E1C465B-C04A-4EC0-A1ED-740A3BDC8E00}"/>
              </a:ext>
            </a:extLst>
          </p:cNvPr>
          <p:cNvSpPr/>
          <p:nvPr/>
        </p:nvSpPr>
        <p:spPr>
          <a:xfrm>
            <a:off x="417867" y="1394193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All or nothing thinking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1582331B-3DA1-4BE3-A616-F6FDDB7D63C3}"/>
              </a:ext>
            </a:extLst>
          </p:cNvPr>
          <p:cNvSpPr/>
          <p:nvPr/>
        </p:nvSpPr>
        <p:spPr>
          <a:xfrm>
            <a:off x="417866" y="2885555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Should statements</a:t>
            </a:r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B0DF2BE8-C856-4A5A-B006-B7E77954678E}"/>
              </a:ext>
            </a:extLst>
          </p:cNvPr>
          <p:cNvSpPr/>
          <p:nvPr/>
        </p:nvSpPr>
        <p:spPr>
          <a:xfrm>
            <a:off x="417866" y="4376918"/>
            <a:ext cx="2434953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Filtering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C0DF63DD-BD6E-4A8C-9A0D-C33757BDB4DC}"/>
              </a:ext>
            </a:extLst>
          </p:cNvPr>
          <p:cNvSpPr/>
          <p:nvPr/>
        </p:nvSpPr>
        <p:spPr>
          <a:xfrm>
            <a:off x="3383913" y="4376917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Seeing things in ‘black and white’ terms – success or failure, good or bad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FF14F4C3-ADBE-48D5-930B-7766698FA4E4}"/>
              </a:ext>
            </a:extLst>
          </p:cNvPr>
          <p:cNvSpPr/>
          <p:nvPr/>
        </p:nvSpPr>
        <p:spPr>
          <a:xfrm>
            <a:off x="3383912" y="2885554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Focussing on the negatives of a situation and  missing the good that comes from it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A70C1AFA-53C3-4DB0-995F-4CB7C93341C7}"/>
              </a:ext>
            </a:extLst>
          </p:cNvPr>
          <p:cNvSpPr/>
          <p:nvPr/>
        </p:nvSpPr>
        <p:spPr>
          <a:xfrm>
            <a:off x="3383911" y="1394191"/>
            <a:ext cx="4185287" cy="10868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 a person tells themselves how they ‘should,’ ‘must’ or ‘ought’ to be/feel/do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DC6AD3D-4CC3-4A74-A367-F876D2961852}"/>
              </a:ext>
            </a:extLst>
          </p:cNvPr>
          <p:cNvSpPr/>
          <p:nvPr/>
        </p:nvSpPr>
        <p:spPr>
          <a:xfrm>
            <a:off x="8100289" y="1394190"/>
            <a:ext cx="3755112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This week I spoke to loads of mates but my best mate hasn’t called me so it’s ruined my week.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BA3F3F3-D5AD-4132-A63D-3FADBF38FC7E}"/>
              </a:ext>
            </a:extLst>
          </p:cNvPr>
          <p:cNvSpPr/>
          <p:nvPr/>
        </p:nvSpPr>
        <p:spPr>
          <a:xfrm>
            <a:off x="8100289" y="2804708"/>
            <a:ext cx="3755112" cy="1233446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 set myself a goal to write something every day, but today I didn’t manage it because I felt tired – I should just stop writing.</a:t>
            </a:r>
            <a:endParaRPr lang="en-GB" i="1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3271EAD-5592-4B64-9355-C792CF86982F}"/>
              </a:ext>
            </a:extLst>
          </p:cNvPr>
          <p:cNvSpPr/>
          <p:nvPr/>
        </p:nvSpPr>
        <p:spPr>
          <a:xfrm>
            <a:off x="8100289" y="4376916"/>
            <a:ext cx="3654192" cy="1086889"/>
          </a:xfrm>
          <a:prstGeom prst="wedgeRoundRectCallout">
            <a:avLst>
              <a:gd name="adj1" fmla="val 33492"/>
              <a:gd name="adj2" fmla="val 658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I shouldn’t do that or people won’t like me.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61F11F-567F-4430-8F3F-8BEC78FBDCE0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2852820" y="1937638"/>
            <a:ext cx="531093" cy="2982724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6ED9A3-E3A2-4635-BE01-E36C3536ACC8}"/>
              </a:ext>
            </a:extLst>
          </p:cNvPr>
          <p:cNvCxnSpPr>
            <a:cxnSpLocks/>
          </p:cNvCxnSpPr>
          <p:nvPr/>
        </p:nvCxnSpPr>
        <p:spPr>
          <a:xfrm flipV="1">
            <a:off x="7568029" y="3382908"/>
            <a:ext cx="531094" cy="1516554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0F2CF2-1F46-450C-8B9A-B082AB8F84AD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 flipV="1">
            <a:off x="2852819" y="1937636"/>
            <a:ext cx="531092" cy="1491364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B7BF1E-5FEE-46BA-8B0E-EEFB13A9D49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566863" y="1896998"/>
            <a:ext cx="533426" cy="3023363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A5594-8B6E-4DD9-B3AD-634105814DAE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2852819" y="3428999"/>
            <a:ext cx="531093" cy="1491364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DC4745-0C33-47BF-AB9D-E0D40C5D215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7566861" y="1937635"/>
            <a:ext cx="533428" cy="1376748"/>
          </a:xfrm>
          <a:prstGeom prst="straightConnector1">
            <a:avLst/>
          </a:prstGeom>
          <a:ln w="3810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C46E505-539D-4192-B7DB-097480137C9A}"/>
              </a:ext>
            </a:extLst>
          </p:cNvPr>
          <p:cNvSpPr txBox="1"/>
          <p:nvPr/>
        </p:nvSpPr>
        <p:spPr>
          <a:xfrm>
            <a:off x="336598" y="5706311"/>
            <a:ext cx="1151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Remember to click on each term to reveal the answers!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62D5F0-2CE0-4026-83DE-788270780BBF}"/>
              </a:ext>
            </a:extLst>
          </p:cNvPr>
          <p:cNvSpPr txBox="1"/>
          <p:nvPr/>
        </p:nvSpPr>
        <p:spPr>
          <a:xfrm flipH="1">
            <a:off x="1134741" y="932525"/>
            <a:ext cx="100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4C7B1B-C259-4E47-A8B4-6DC5E71DF83F}"/>
              </a:ext>
            </a:extLst>
          </p:cNvPr>
          <p:cNvSpPr txBox="1"/>
          <p:nvPr/>
        </p:nvSpPr>
        <p:spPr>
          <a:xfrm flipH="1">
            <a:off x="4660322" y="934105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Description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CDDB63-64DD-4490-A266-BBE853F75683}"/>
              </a:ext>
            </a:extLst>
          </p:cNvPr>
          <p:cNvSpPr txBox="1"/>
          <p:nvPr/>
        </p:nvSpPr>
        <p:spPr>
          <a:xfrm flipH="1">
            <a:off x="8917779" y="932408"/>
            <a:ext cx="16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Example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29F980F8-2A44-4ED4-98EA-FE529FD7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8625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388016"/>
            <a:ext cx="11518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Identifying negative thinking patterns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50633" y="2667000"/>
            <a:ext cx="4372168" cy="2775334"/>
          </a:xfrm>
          <a:prstGeom prst="cloudCallout">
            <a:avLst>
              <a:gd name="adj1" fmla="val -39504"/>
              <a:gd name="adj2" fmla="val 87114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might using negative thinking patterns affect someone’s life?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5E8A3C-6ECC-46B9-88D0-6AD6180A96C3}"/>
              </a:ext>
            </a:extLst>
          </p:cNvPr>
          <p:cNvSpPr/>
          <p:nvPr/>
        </p:nvSpPr>
        <p:spPr>
          <a:xfrm>
            <a:off x="5448300" y="183497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someone is experiencing ongoing negative thinking patterns that stop them engaging with normal activities, they should ask for help from a trusted adult. </a:t>
            </a:r>
          </a:p>
          <a:p>
            <a:endParaRPr lang="en-GB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lots of options for support available.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C9678F6-C953-4C8E-9297-49965AD9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341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3702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D06D943F5E64DAFFF9D66E613B9C8" ma:contentTypeVersion="11" ma:contentTypeDescription="Create a new document." ma:contentTypeScope="" ma:versionID="e1b5699e06972d14eb8496f9d3d5f3b2">
  <xsd:schema xmlns:xsd="http://www.w3.org/2001/XMLSchema" xmlns:xs="http://www.w3.org/2001/XMLSchema" xmlns:p="http://schemas.microsoft.com/office/2006/metadata/properties" xmlns:ns2="2b7aad6f-4577-4517-947c-8938fd1dbe93" xmlns:ns3="e8598414-b8b6-4047-aa30-65305a42929c" targetNamespace="http://schemas.microsoft.com/office/2006/metadata/properties" ma:root="true" ma:fieldsID="ee4ad4f25eaa92200d1c6d7e7b94b7b9" ns2:_="" ns3:_="">
    <xsd:import namespace="2b7aad6f-4577-4517-947c-8938fd1dbe93"/>
    <xsd:import namespace="e8598414-b8b6-4047-aa30-65305a429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aad6f-4577-4517-947c-8938fd1dbe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98414-b8b6-4047-aa30-65305a4292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83981C-1D17-4DE4-A9FF-81B32656E5B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E9352B-BFB0-4E11-A8C3-DF91B2F05F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9D9E39-1058-490D-A3A7-FB2DCAD1E4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7aad6f-4577-4517-947c-8938fd1dbe93"/>
    <ds:schemaRef ds:uri="e8598414-b8b6-4047-aa30-65305a429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6928</TotalTime>
  <Words>1208</Words>
  <Application>Microsoft Macintosh PowerPoint</Application>
  <PresentationFormat>Widescreen</PresentationFormat>
  <Paragraphs>153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Gill Sans MT</vt:lpstr>
      <vt:lpstr>Lato</vt:lpstr>
      <vt:lpstr>Calibri</vt:lpstr>
      <vt:lpstr>League Spartan</vt:lpstr>
      <vt:lpstr>Arial</vt:lpstr>
      <vt:lpstr>Open Sans Light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Mona Mohamed Arshe</cp:lastModifiedBy>
  <cp:revision>455</cp:revision>
  <dcterms:created xsi:type="dcterms:W3CDTF">2018-11-29T11:01:12Z</dcterms:created>
  <dcterms:modified xsi:type="dcterms:W3CDTF">2022-10-17T11:21:20Z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0x010100DACD06D943F5E64DAFFF9D66E613B9C8</vt:lpwstr>
  </property>
</Properties>
</file>