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8" r:id="rId2"/>
    <p:sldId id="289" r:id="rId3"/>
    <p:sldId id="272" r:id="rId4"/>
    <p:sldId id="283" r:id="rId5"/>
    <p:sldId id="266" r:id="rId6"/>
    <p:sldId id="2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9" autoAdjust="0"/>
  </p:normalViewPr>
  <p:slideViewPr>
    <p:cSldViewPr snapToGrid="0">
      <p:cViewPr varScale="1">
        <p:scale>
          <a:sx n="89" d="100"/>
          <a:sy n="89" d="100"/>
        </p:scale>
        <p:origin x="510"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FFD0-43AE-47E3-A88E-663AA7CADEF0}" type="datetimeFigureOut">
              <a:rPr lang="en-AE" smtClean="0"/>
              <a:t>06/05/2025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0C22-D0BD-4050-8C45-5EA71357DAC1}" type="slidenum">
              <a:rPr lang="en-AE" smtClean="0"/>
              <a:t>‹#›</a:t>
            </a:fld>
            <a:endParaRPr lang="en-AE"/>
          </a:p>
        </p:txBody>
      </p:sp>
    </p:spTree>
    <p:extLst>
      <p:ext uri="{BB962C8B-B14F-4D97-AF65-F5344CB8AC3E}">
        <p14:creationId xmlns:p14="http://schemas.microsoft.com/office/powerpoint/2010/main" val="36064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using the following questions to co-develop success criteria with your students:</a:t>
            </a:r>
          </a:p>
          <a:p>
            <a:r>
              <a:rPr lang="en-US" dirty="0"/>
              <a:t>“How will we know we are achieving our learning goals? What will that look like/sound like?”</a:t>
            </a:r>
          </a:p>
          <a:p>
            <a:r>
              <a:rPr lang="en-US" dirty="0"/>
              <a:t>Sample success criteria to help guide you</a:t>
            </a:r>
          </a:p>
          <a:p>
            <a:r>
              <a:rPr lang="en-US" dirty="0"/>
              <a:t>• I can tell the difference between the brain’s stress responses (fight, flight, freeze).</a:t>
            </a:r>
          </a:p>
          <a:p>
            <a:r>
              <a:rPr lang="en-US" dirty="0"/>
              <a:t>• I know my strengths.</a:t>
            </a:r>
          </a:p>
          <a:p>
            <a:r>
              <a:rPr lang="en-US" dirty="0"/>
              <a:t>• I can determine which brain stress response I most often react to.</a:t>
            </a:r>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with students how the brain is the most powerful part of your body. It’s amazing to think that your brain works as a control center of the entire body. Brainstorm with students what they already know about the brain and make a list on chart paper or whiteboard. Ideas: • it helps you remember things • used for thinking, feeling emotions, learning • controls everything, like breathing and heart pumping • stores memories • there are different parts to the brain that have special jobs • the brain is the control center of the whole body • the brain is the center of our nervous system, allowing us to control movements, thoughts and decisions. Ask students: Your brain controls so many things including your feelings. Think of a time when you were worried about something? What did you do and why? Discuss. [SEL 1.1] Feel free to give students an example of when you were worried about something. (Eventually the goal is to use flight, flight, or freeze as a possible response but the language is not needed for the introduction.) (**it’s important to know your students and that this may elicit a fight, flight or freeze response from a child if they have experienced trauma.</a:t>
            </a:r>
            <a:endParaRPr lang="en-US" b="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Teacher prompt: “If our brain senses that we are worried about a threat or danger, it sets off an alarm to alert us by making us feel that something is not okay – it might make our heart beat a little faster, or our stomach might feel upset. This alarm can be very important in getting us ready to take action. But sometimes, like a real alarm, the ‘alarm’ in our body can be too sensitive and we experience a ‘false alarm’ – we get nervous feelings in our body, even when there is nothing really to be afraid of. This is our brain’s way of letting us know that there is something we need to pay attention to. When the alarm goes off, we need to figure out if there is a real threat or not. Then it’s easier to know how to respond.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313950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1" baseline="0" dirty="0"/>
              <a:t> –</a:t>
            </a:r>
          </a:p>
          <a:p>
            <a:r>
              <a:rPr lang="en-US" b="1" baseline="0" dirty="0"/>
              <a:t> </a:t>
            </a:r>
            <a:r>
              <a:rPr lang="en-US" b="0" i="0" dirty="0">
                <a:solidFill>
                  <a:srgbClr val="000000"/>
                </a:solidFill>
                <a:effectLst/>
                <a:latin typeface="Nunito" panose="020F0502020204030204" pitchFamily="2" charset="0"/>
              </a:rPr>
              <a:t>The fight, flight, freeze response is how the body naturally reacts when it senses danger. In stressful situations, individuals might prepare to face the threat (fight), run away from it (flight), or stay still and quiet (freeze) as a way to protect themselves. Although these reactions can help in staying out of danger, they can lead to increased stress and affect a person’s decision-making.</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9441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06/05/2025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106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06/05/2025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27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06/05/2025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4104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2801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9089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4031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06/05/2025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3080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06/05/2025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2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06/05/2025</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99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06/05/2025</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906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3484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06/05/2025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50524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06/05/2025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270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78830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7" y="3661353"/>
            <a:ext cx="10096499"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latin typeface="League Spartan" panose="00000800000000000000" pitchFamily="50" charset="0"/>
              </a:rPr>
              <a:t>Lesson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95519E"/>
                </a:solidFill>
                <a:latin typeface="League Spartan" panose="00000800000000000000" pitchFamily="50" charset="0"/>
              </a:rPr>
              <a:t>Brain Stress Response System</a:t>
            </a:r>
            <a:endParaRPr kumimoji="0" lang="en-GB" sz="48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4413" y="6479918"/>
            <a:ext cx="12192000" cy="365125"/>
          </a:xfrm>
        </p:spPr>
        <p:txBody>
          <a:bodyPr/>
          <a:lstStyle/>
          <a:p>
            <a:r>
              <a:rPr lang="en-GB" sz="1050" dirty="0"/>
              <a:t>© PSHE Association 2021 </a:t>
            </a:r>
            <a:r>
              <a:rPr lang="en-GB" dirty="0"/>
              <a:t>	 </a:t>
            </a:r>
          </a:p>
        </p:txBody>
      </p:sp>
      <p:pic>
        <p:nvPicPr>
          <p:cNvPr id="4" name="Picture 3">
            <a:extLst>
              <a:ext uri="{FF2B5EF4-FFF2-40B4-BE49-F238E27FC236}">
                <a16:creationId xmlns:a16="http://schemas.microsoft.com/office/drawing/2014/main" id="{FB4C7349-8AC2-FF72-6DA9-BFE58282AA99}"/>
              </a:ext>
            </a:extLst>
          </p:cNvPr>
          <p:cNvPicPr>
            <a:picLocks noChangeAspect="1"/>
          </p:cNvPicPr>
          <p:nvPr/>
        </p:nvPicPr>
        <p:blipFill>
          <a:blip r:embed="rId3"/>
          <a:stretch>
            <a:fillRect/>
          </a:stretch>
        </p:blipFill>
        <p:spPr>
          <a:xfrm>
            <a:off x="2717059" y="115416"/>
            <a:ext cx="6757882" cy="3861912"/>
          </a:xfrm>
          <a:prstGeom prst="rect">
            <a:avLst/>
          </a:prstGeom>
        </p:spPr>
      </p:pic>
    </p:spTree>
    <p:extLst>
      <p:ext uri="{BB962C8B-B14F-4D97-AF65-F5344CB8AC3E}">
        <p14:creationId xmlns:p14="http://schemas.microsoft.com/office/powerpoint/2010/main" val="15417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1" y="365125"/>
            <a:ext cx="539336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1" kern="1200" dirty="0">
                <a:solidFill>
                  <a:srgbClr val="7030A0"/>
                </a:solidFill>
                <a:latin typeface="+mj-lt"/>
                <a:ea typeface="+mj-ea"/>
                <a:cs typeface="+mj-cs"/>
              </a:rPr>
              <a:t>Minds On.......</a:t>
            </a:r>
          </a:p>
        </p:txBody>
      </p:sp>
      <p:sp>
        <p:nvSpPr>
          <p:cNvPr id="2057" name="Freeform: Shape 2056">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794197" y="2822237"/>
            <a:ext cx="6024665"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Think of a time when you were worried about something?</a:t>
            </a:r>
          </a:p>
          <a:p>
            <a:pPr>
              <a:lnSpc>
                <a:spcPct val="90000"/>
              </a:lnSpc>
              <a:spcAft>
                <a:spcPts val="600"/>
              </a:spcAft>
            </a:pPr>
            <a:r>
              <a:rPr lang="en-US"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What did you do and why?</a:t>
            </a:r>
          </a:p>
        </p:txBody>
      </p:sp>
      <p:sp>
        <p:nvSpPr>
          <p:cNvPr id="2059" name="Oval 205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156193-6E7A-3334-0FAA-47FABB0916C3}"/>
              </a:ext>
            </a:extLst>
          </p:cNvPr>
          <p:cNvPicPr>
            <a:picLocks noChangeAspect="1"/>
          </p:cNvPicPr>
          <p:nvPr/>
        </p:nvPicPr>
        <p:blipFill>
          <a:blip r:embed="rId3"/>
          <a:srcRect/>
          <a:stretch/>
        </p:blipFill>
        <p:spPr>
          <a:xfrm>
            <a:off x="7613058" y="852372"/>
            <a:ext cx="3703307" cy="37033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61" name="Freeform: Shape 2060">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63" name="Straight Connector 206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65" name="Arc 2064">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7" name="Freeform: Shape 2066">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 name="Footer Placeholder 3">
            <a:extLst>
              <a:ext uri="{FF2B5EF4-FFF2-40B4-BE49-F238E27FC236}">
                <a16:creationId xmlns:a16="http://schemas.microsoft.com/office/drawing/2014/main" id="{A44A55F9-2810-4A71-B79E-8FDA0249A348}"/>
              </a:ext>
            </a:extLst>
          </p:cNvPr>
          <p:cNvSpPr>
            <a:spLocks noGrp="1"/>
          </p:cNvSpPr>
          <p:nvPr>
            <p:ph type="ftr" sz="quarter" idx="11"/>
          </p:nvPr>
        </p:nvSpPr>
        <p:spPr>
          <a:xfrm>
            <a:off x="3665692" y="6356350"/>
            <a:ext cx="2565869" cy="365125"/>
          </a:xfrm>
        </p:spPr>
        <p:txBody>
          <a:bodyPr vert="horz" lIns="91440" tIns="45720" rIns="91440" bIns="45720" rtlCol="0" anchor="ctr">
            <a:normAutofit/>
          </a:bodyPr>
          <a:lstStyle/>
          <a:p>
            <a:pPr algn="r">
              <a:spcAft>
                <a:spcPts val="600"/>
              </a:spcAft>
            </a:pPr>
            <a:r>
              <a:rPr lang="en-US" sz="1200" kern="1200">
                <a:solidFill>
                  <a:schemeClr val="tx1">
                    <a:tint val="75000"/>
                  </a:schemeClr>
                </a:solidFill>
                <a:latin typeface="+mn-lt"/>
                <a:ea typeface="+mn-ea"/>
                <a:cs typeface="+mn-cs"/>
              </a:rPr>
              <a:t>© PSHE Association 2021 	 </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smtClean="0">
                <a:solidFill>
                  <a:schemeClr val="tx1">
                    <a:tint val="75000"/>
                  </a:schemeClr>
                </a:solidFill>
                <a:latin typeface="+mn-lt"/>
                <a:ea typeface="+mn-ea"/>
                <a:cs typeface="+mn-cs"/>
              </a:rPr>
              <a:pPr algn="r">
                <a:spcAft>
                  <a:spcPts val="600"/>
                </a:spcAft>
              </a:pPr>
              <a:t>2</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89630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1788" y="2925100"/>
            <a:ext cx="10965901" cy="3174074"/>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I will be able to: </a:t>
            </a:r>
          </a:p>
          <a:p>
            <a:pPr lvl="3"/>
            <a:endParaRPr lang="en-GB" sz="28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US" sz="2400" dirty="0">
                <a:latin typeface="Lato" panose="020F0502020204030203" pitchFamily="34" charset="0"/>
                <a:ea typeface="Lato" panose="020F0502020204030203" pitchFamily="34" charset="0"/>
                <a:cs typeface="Lato" panose="020F0502020204030203" pitchFamily="34" charset="0"/>
              </a:rPr>
              <a:t> Tell the difference between the brain’s stress responses (fight, flight, freeze).</a:t>
            </a:r>
          </a:p>
          <a:p>
            <a:pPr marL="914400" lvl="1" indent="-457200">
              <a:lnSpc>
                <a:spcPct val="150000"/>
              </a:lnSpc>
              <a:buSzPct val="202000"/>
              <a:buBlip>
                <a:blip r:embed="rId3"/>
              </a:buBlip>
            </a:pPr>
            <a:r>
              <a:rPr lang="en-US" sz="2400" dirty="0">
                <a:latin typeface="Lato" panose="020F0502020204030203" pitchFamily="34" charset="0"/>
                <a:ea typeface="Lato" panose="020F0502020204030203" pitchFamily="34" charset="0"/>
                <a:cs typeface="Lato" panose="020F0502020204030203" pitchFamily="34" charset="0"/>
              </a:rPr>
              <a:t>Know my strengths.</a:t>
            </a:r>
          </a:p>
          <a:p>
            <a:pPr marL="914400" lvl="1" indent="-457200">
              <a:lnSpc>
                <a:spcPct val="150000"/>
              </a:lnSpc>
              <a:buSzPct val="202000"/>
              <a:buBlip>
                <a:blip r:embed="rId3"/>
              </a:buBlip>
            </a:pPr>
            <a:r>
              <a:rPr lang="en-US" sz="2400" dirty="0">
                <a:latin typeface="Lato" panose="020F0502020204030203" pitchFamily="34" charset="0"/>
                <a:ea typeface="Lato" panose="020F0502020204030203" pitchFamily="34" charset="0"/>
                <a:cs typeface="Lato" panose="020F0502020204030203" pitchFamily="34" charset="0"/>
              </a:rPr>
              <a:t> Determine which brain stress response I most often react to.</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781788" y="544329"/>
            <a:ext cx="9585369" cy="212365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a:t>
            </a:r>
          </a:p>
          <a:p>
            <a:pPr lvl="3"/>
            <a:r>
              <a:rPr lang="en-US" sz="2000" b="1" dirty="0">
                <a:latin typeface="Lato" panose="020F0502020204030203" pitchFamily="34" charset="0"/>
                <a:ea typeface="Lato" panose="020F0502020204030203" pitchFamily="34" charset="0"/>
                <a:cs typeface="Lato" panose="020F0502020204030203" pitchFamily="34" charset="0"/>
              </a:rPr>
              <a:t>We are learning…</a:t>
            </a:r>
          </a:p>
          <a:p>
            <a:pPr lvl="3"/>
            <a:r>
              <a:rPr lang="en-US" sz="2000" b="1" dirty="0">
                <a:latin typeface="Lato" panose="020F0502020204030203" pitchFamily="34" charset="0"/>
                <a:ea typeface="Lato" panose="020F0502020204030203" pitchFamily="34" charset="0"/>
                <a:cs typeface="Lato" panose="020F0502020204030203" pitchFamily="34" charset="0"/>
              </a:rPr>
              <a:t>• the three basic ways people often react to fear: fight, flight, freeze.</a:t>
            </a:r>
          </a:p>
          <a:p>
            <a:pPr lvl="3"/>
            <a:r>
              <a:rPr lang="en-US" sz="2000" b="1" dirty="0">
                <a:latin typeface="Lato" panose="020F0502020204030203" pitchFamily="34" charset="0"/>
                <a:ea typeface="Lato" panose="020F0502020204030203" pitchFamily="34" charset="0"/>
                <a:cs typeface="Lato" panose="020F0502020204030203" pitchFamily="34" charset="0"/>
              </a:rPr>
              <a:t>• to determine the differences between fight, flight and freeze using pictures and words.</a:t>
            </a:r>
          </a:p>
          <a:p>
            <a:pPr lvl="3"/>
            <a:r>
              <a:rPr lang="en-US" sz="2000" b="1" dirty="0">
                <a:latin typeface="Lato" panose="020F0502020204030203" pitchFamily="34" charset="0"/>
                <a:ea typeface="Lato" panose="020F0502020204030203" pitchFamily="34" charset="0"/>
                <a:cs typeface="Lato" panose="020F0502020204030203" pitchFamily="34" charset="0"/>
              </a:rPr>
              <a:t>• how people react when they are feeling scared.</a:t>
            </a:r>
            <a:endParaRPr lang="en-GB" sz="20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49" y="544329"/>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011549" y="2502396"/>
            <a:ext cx="877333" cy="1001704"/>
          </a:xfrm>
          <a:prstGeom prst="rect">
            <a:avLst/>
          </a:prstGeom>
        </p:spPr>
      </p:pic>
      <p:sp>
        <p:nvSpPr>
          <p:cNvPr id="8" name="Footer Placeholder 3">
            <a:extLst>
              <a:ext uri="{FF2B5EF4-FFF2-40B4-BE49-F238E27FC236}">
                <a16:creationId xmlns:a16="http://schemas.microsoft.com/office/drawing/2014/main" id="{12FF9187-F8C2-43E3-8AF6-FB87652DC0B7}"/>
              </a:ext>
            </a:extLst>
          </p:cNvPr>
          <p:cNvSpPr>
            <a:spLocks noGrp="1"/>
          </p:cNvSpPr>
          <p:nvPr>
            <p:ph type="ftr" sz="quarter" idx="11"/>
          </p:nvPr>
        </p:nvSpPr>
        <p:spPr>
          <a:xfrm>
            <a:off x="-4413"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0474" y="1703557"/>
            <a:ext cx="4705011" cy="630942"/>
          </a:xfrm>
          <a:prstGeom prst="rect">
            <a:avLst/>
          </a:prstGeom>
          <a:noFill/>
        </p:spPr>
        <p:txBody>
          <a:bodyPr wrap="square" rtlCol="0">
            <a:spAutoFit/>
          </a:bodyPr>
          <a:lstStyle/>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4" name="TextBox 3"/>
          <p:cNvSpPr txBox="1"/>
          <p:nvPr/>
        </p:nvSpPr>
        <p:spPr>
          <a:xfrm>
            <a:off x="329514" y="342653"/>
            <a:ext cx="8529675" cy="954107"/>
          </a:xfrm>
          <a:prstGeom prst="rect">
            <a:avLst/>
          </a:prstGeom>
          <a:noFill/>
        </p:spPr>
        <p:txBody>
          <a:bodyPr wrap="square" rtlCol="0">
            <a:spAutoFit/>
          </a:bodyPr>
          <a:lstStyle/>
          <a:p>
            <a:r>
              <a:rPr lang="en-US" sz="2800" dirty="0"/>
              <a:t>What are some of the things that you think can make this alarm go off in our body? What do you do about it?</a:t>
            </a:r>
            <a:endParaRPr lang="en-GB" sz="2800"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a:stretch>
            <a:fillRect/>
          </a:stretch>
        </p:blipFill>
        <p:spPr>
          <a:xfrm>
            <a:off x="9686307" y="342653"/>
            <a:ext cx="2176179" cy="3352749"/>
          </a:xfrm>
          <a:prstGeom prst="rect">
            <a:avLst/>
          </a:prstGeom>
        </p:spPr>
      </p:pic>
      <p:sp>
        <p:nvSpPr>
          <p:cNvPr id="10" name="Footer Placeholder 3">
            <a:extLst>
              <a:ext uri="{FF2B5EF4-FFF2-40B4-BE49-F238E27FC236}">
                <a16:creationId xmlns:a16="http://schemas.microsoft.com/office/drawing/2014/main" id="{8BA5B408-1211-4703-A237-4BD177F88096}"/>
              </a:ext>
            </a:extLst>
          </p:cNvPr>
          <p:cNvSpPr>
            <a:spLocks noGrp="1"/>
          </p:cNvSpPr>
          <p:nvPr>
            <p:ph type="ftr" sz="quarter" idx="11"/>
          </p:nvPr>
        </p:nvSpPr>
        <p:spPr>
          <a:xfrm>
            <a:off x="-4413" y="6479918"/>
            <a:ext cx="12192000" cy="365125"/>
          </a:xfrm>
        </p:spPr>
        <p:txBody>
          <a:bodyPr/>
          <a:lstStyle/>
          <a:p>
            <a:r>
              <a:rPr lang="en-GB" sz="1050" dirty="0"/>
              <a:t>© PSHE Association 2021 </a:t>
            </a:r>
            <a:r>
              <a:rPr lang="en-GB" dirty="0"/>
              <a:t>	 </a:t>
            </a:r>
          </a:p>
        </p:txBody>
      </p:sp>
      <p:pic>
        <p:nvPicPr>
          <p:cNvPr id="11" name="Picture 10">
            <a:extLst>
              <a:ext uri="{FF2B5EF4-FFF2-40B4-BE49-F238E27FC236}">
                <a16:creationId xmlns:a16="http://schemas.microsoft.com/office/drawing/2014/main" id="{E48F1B08-B67E-AC97-A2EB-D870854A7D3D}"/>
              </a:ext>
            </a:extLst>
          </p:cNvPr>
          <p:cNvPicPr>
            <a:picLocks noChangeAspect="1"/>
          </p:cNvPicPr>
          <p:nvPr/>
        </p:nvPicPr>
        <p:blipFill>
          <a:blip r:embed="rId4"/>
          <a:stretch>
            <a:fillRect/>
          </a:stretch>
        </p:blipFill>
        <p:spPr>
          <a:xfrm>
            <a:off x="1337241" y="1692295"/>
            <a:ext cx="7430537" cy="5077534"/>
          </a:xfrm>
          <a:prstGeom prst="rect">
            <a:avLst/>
          </a:prstGeom>
        </p:spPr>
      </p:pic>
    </p:spTree>
    <p:extLst>
      <p:ext uri="{BB962C8B-B14F-4D97-AF65-F5344CB8AC3E}">
        <p14:creationId xmlns:p14="http://schemas.microsoft.com/office/powerpoint/2010/main" val="410027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ooter Placeholder 3">
            <a:extLst>
              <a:ext uri="{FF2B5EF4-FFF2-40B4-BE49-F238E27FC236}">
                <a16:creationId xmlns:a16="http://schemas.microsoft.com/office/drawing/2014/main" id="{2A521188-AB6D-4A50-809B-82DA65D7D20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 PSHE Association 2021 </a:t>
            </a:r>
            <a:r>
              <a:rPr lang="en-GB" dirty="0"/>
              <a:t>	 </a:t>
            </a:r>
            <a:endParaRPr lang="en-GB"/>
          </a:p>
        </p:txBody>
      </p:sp>
      <p:sp>
        <p:nvSpPr>
          <p:cNvPr id="13" name="Slide Number Placeholder 12"/>
          <p:cNvSpPr>
            <a:spLocks noGrp="1"/>
          </p:cNvSpPr>
          <p:nvPr>
            <p:ph type="sldNum" sz="quarter" idx="12"/>
          </p:nvPr>
        </p:nvSpPr>
        <p:spPr>
          <a:xfrm>
            <a:off x="8805333" y="6356350"/>
            <a:ext cx="2743200" cy="365125"/>
          </a:xfrm>
          <a:prstGeom prst="rect">
            <a:avLst/>
          </a:prstGeom>
        </p:spPr>
        <p:txBody>
          <a:bodyPr>
            <a:normAutofit/>
          </a:bodyPr>
          <a:lstStyle/>
          <a:p>
            <a:pPr>
              <a:spcAft>
                <a:spcPts val="600"/>
              </a:spcAft>
            </a:pPr>
            <a:fld id="{2D651D86-383D-45DB-A701-76B5BFCFE28F}" type="slidenum">
              <a:rPr lang="en-GB" smtClean="0"/>
              <a:pPr>
                <a:spcAft>
                  <a:spcPts val="600"/>
                </a:spcAft>
              </a:pPr>
              <a:t>5</a:t>
            </a:fld>
            <a:endParaRPr lang="en-GB"/>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0D64E4-FDA0-7619-05E3-F29B833EDFB9}"/>
              </a:ext>
            </a:extLst>
          </p:cNvPr>
          <p:cNvPicPr>
            <a:picLocks noChangeAspect="1"/>
          </p:cNvPicPr>
          <p:nvPr/>
        </p:nvPicPr>
        <p:blipFill>
          <a:blip r:embed="rId3"/>
          <a:stretch>
            <a:fillRect/>
          </a:stretch>
        </p:blipFill>
        <p:spPr>
          <a:xfrm>
            <a:off x="1940484" y="1084506"/>
            <a:ext cx="7960617" cy="5571065"/>
          </a:xfrm>
          <a:prstGeom prst="rect">
            <a:avLst/>
          </a:prstGeom>
          <a:ln>
            <a:noFill/>
          </a:ln>
        </p:spPr>
      </p:pic>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057E04-C9B8-A721-25DA-1257AC8DAF1B}"/>
              </a:ext>
            </a:extLst>
          </p:cNvPr>
          <p:cNvSpPr txBox="1"/>
          <p:nvPr/>
        </p:nvSpPr>
        <p:spPr>
          <a:xfrm>
            <a:off x="2151529" y="434824"/>
            <a:ext cx="5228217" cy="646331"/>
          </a:xfrm>
          <a:prstGeom prst="rect">
            <a:avLst/>
          </a:prstGeom>
          <a:noFill/>
        </p:spPr>
        <p:txBody>
          <a:bodyPr wrap="square" rtlCol="0">
            <a:spAutoFit/>
          </a:bodyPr>
          <a:lstStyle/>
          <a:p>
            <a:r>
              <a:rPr lang="en-US" sz="3600" b="1" dirty="0">
                <a:solidFill>
                  <a:srgbClr val="7030A0"/>
                </a:solidFill>
              </a:rPr>
              <a:t>Let’s Discuss : </a:t>
            </a:r>
            <a:endParaRPr lang="en-AE" sz="3600" b="1" dirty="0">
              <a:solidFill>
                <a:srgbClr val="7030A0"/>
              </a:solidFill>
            </a:endParaRP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9E5467E-3BCA-DA3E-F3E1-DD3E51278A01}"/>
              </a:ext>
            </a:extLst>
          </p:cNvPr>
          <p:cNvPicPr>
            <a:picLocks noChangeAspect="1"/>
          </p:cNvPicPr>
          <p:nvPr/>
        </p:nvPicPr>
        <p:blipFill>
          <a:blip r:embed="rId3"/>
          <a:stretch>
            <a:fillRect/>
          </a:stretch>
        </p:blipFill>
        <p:spPr>
          <a:xfrm>
            <a:off x="3260852" y="643467"/>
            <a:ext cx="5670296" cy="5571065"/>
          </a:xfrm>
          <a:prstGeom prst="rect">
            <a:avLst/>
          </a:prstGeom>
          <a:ln>
            <a:noFill/>
          </a:ln>
        </p:spPr>
      </p:pic>
      <p:sp>
        <p:nvSpPr>
          <p:cNvPr id="7" name="Footer Placeholder 3">
            <a:extLst>
              <a:ext uri="{FF2B5EF4-FFF2-40B4-BE49-F238E27FC236}">
                <a16:creationId xmlns:a16="http://schemas.microsoft.com/office/drawing/2014/main" id="{BA6C6540-EF91-4AF0-B79B-F800756CFA5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 PSHE Association 2021 </a:t>
            </a:r>
            <a:r>
              <a:rPr lang="en-GB" dirty="0"/>
              <a:t>	 </a:t>
            </a:r>
            <a:endParaRPr lang="en-GB"/>
          </a:p>
        </p:txBody>
      </p:sp>
      <p:sp>
        <p:nvSpPr>
          <p:cNvPr id="2" name="Slide Number Placeholder 1"/>
          <p:cNvSpPr>
            <a:spLocks noGrp="1"/>
          </p:cNvSpPr>
          <p:nvPr>
            <p:ph type="sldNum" sz="quarter" idx="12"/>
          </p:nvPr>
        </p:nvSpPr>
        <p:spPr>
          <a:xfrm>
            <a:off x="8805333" y="6356350"/>
            <a:ext cx="2743200" cy="365125"/>
          </a:xfrm>
          <a:prstGeom prst="rect">
            <a:avLst/>
          </a:prstGeom>
        </p:spPr>
        <p:txBody>
          <a:bodyPr>
            <a:normAutofit/>
          </a:bodyPr>
          <a:lstStyle/>
          <a:p>
            <a:pPr>
              <a:spcAft>
                <a:spcPts val="600"/>
              </a:spcAft>
            </a:pPr>
            <a:fld id="{2D651D86-383D-45DB-A701-76B5BFCFE28F}" type="slidenum">
              <a:rPr lang="en-GB" smtClean="0"/>
              <a:pPr>
                <a:spcAft>
                  <a:spcPts val="600"/>
                </a:spcAft>
              </a:pPr>
              <a:t>6</a:t>
            </a:fld>
            <a:endParaRPr lang="en-GB"/>
          </a:p>
        </p:txBody>
      </p:sp>
    </p:spTree>
    <p:extLst>
      <p:ext uri="{BB962C8B-B14F-4D97-AF65-F5344CB8AC3E}">
        <p14:creationId xmlns:p14="http://schemas.microsoft.com/office/powerpoint/2010/main" val="29855206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753</Words>
  <Application>Microsoft Office PowerPoint</Application>
  <PresentationFormat>Widescreen</PresentationFormat>
  <Paragraphs>51</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Gill Sans MT</vt:lpstr>
      <vt:lpstr>Lato</vt:lpstr>
      <vt:lpstr>League Spartan</vt:lpstr>
      <vt:lpstr>Nunito</vt:lpstr>
      <vt:lpstr>Open Sans Light</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Ossama Hassan Ibrahim</cp:lastModifiedBy>
  <cp:revision>5</cp:revision>
  <dcterms:created xsi:type="dcterms:W3CDTF">2022-10-02T11:16:17Z</dcterms:created>
  <dcterms:modified xsi:type="dcterms:W3CDTF">2025-05-06T04:30:23Z</dcterms:modified>
</cp:coreProperties>
</file>