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2" r:id="rId3"/>
  </p:sldMasterIdLst>
  <p:notesMasterIdLst>
    <p:notesMasterId r:id="rId19"/>
  </p:notesMasterIdLst>
  <p:sldIdLst>
    <p:sldId id="271" r:id="rId4"/>
    <p:sldId id="264" r:id="rId5"/>
    <p:sldId id="293" r:id="rId6"/>
    <p:sldId id="294" r:id="rId7"/>
    <p:sldId id="281" r:id="rId8"/>
    <p:sldId id="263" r:id="rId9"/>
    <p:sldId id="295" r:id="rId10"/>
    <p:sldId id="277" r:id="rId11"/>
    <p:sldId id="304" r:id="rId12"/>
    <p:sldId id="299" r:id="rId13"/>
    <p:sldId id="306" r:id="rId14"/>
    <p:sldId id="301" r:id="rId15"/>
    <p:sldId id="272" r:id="rId16"/>
    <p:sldId id="305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ie Mcshane" initials="SM" lastIdx="36" clrIdx="0">
    <p:extLst>
      <p:ext uri="{19B8F6BF-5375-455C-9EA6-DF929625EA0E}">
        <p15:presenceInfo xmlns:p15="http://schemas.microsoft.com/office/powerpoint/2012/main" userId="S-1-5-21-3685816821-1215056363-1987234180-107354" providerId="AD"/>
      </p:ext>
    </p:extLst>
  </p:cmAuthor>
  <p:cmAuthor id="2" name="Jenny Campbell" initials="JC" lastIdx="1" clrIdx="1">
    <p:extLst>
      <p:ext uri="{19B8F6BF-5375-455C-9EA6-DF929625EA0E}">
        <p15:presenceInfo xmlns:p15="http://schemas.microsoft.com/office/powerpoint/2012/main" userId="S::jenny.campbell@edcoms.co.uk::d08e1743-0278-4913-b804-8954d356ce49" providerId="AD"/>
      </p:ext>
    </p:extLst>
  </p:cmAuthor>
  <p:cmAuthor id="3" name="Toni Bennett" initials="TB" lastIdx="6" clrIdx="2">
    <p:extLst>
      <p:ext uri="{19B8F6BF-5375-455C-9EA6-DF929625EA0E}">
        <p15:presenceInfo xmlns:p15="http://schemas.microsoft.com/office/powerpoint/2012/main" userId="S-1-5-21-3685816821-1215056363-1987234180-50726" providerId="AD"/>
      </p:ext>
    </p:extLst>
  </p:cmAuthor>
  <p:cmAuthor id="4" name="Florence Ackland" initials="FA" lastIdx="18" clrIdx="3">
    <p:extLst>
      <p:ext uri="{19B8F6BF-5375-455C-9EA6-DF929625EA0E}">
        <p15:presenceInfo xmlns:p15="http://schemas.microsoft.com/office/powerpoint/2012/main" userId="S-1-5-21-1598838018-3775903872-2167328690-22119" providerId="AD"/>
      </p:ext>
    </p:extLst>
  </p:cmAuthor>
  <p:cmAuthor id="5" name="Sidney Yanney" initials="SY" lastIdx="3" clrIdx="4">
    <p:extLst>
      <p:ext uri="{19B8F6BF-5375-455C-9EA6-DF929625EA0E}">
        <p15:presenceInfo xmlns:p15="http://schemas.microsoft.com/office/powerpoint/2012/main" userId="d447cc76b53634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AFF"/>
    <a:srgbClr val="00C4FF"/>
    <a:srgbClr val="E80257"/>
    <a:srgbClr val="00A83D"/>
    <a:srgbClr val="8D26C1"/>
    <a:srgbClr val="03C5FF"/>
    <a:srgbClr val="231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77347" autoAdjust="0"/>
  </p:normalViewPr>
  <p:slideViewPr>
    <p:cSldViewPr snapToGrid="0" snapToObjects="1">
      <p:cViewPr varScale="1">
        <p:scale>
          <a:sx n="69" d="100"/>
          <a:sy n="69" d="100"/>
        </p:scale>
        <p:origin x="1296" y="72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A7E76-B15A-B142-9A6A-BC3AF314F3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E1CE7-8AD9-6D40-BE5B-FD6521B6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2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five students are struggling with their sleep. Ask your students to choose three of the scenarios and think of some advice they might give in response.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0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choose how to conduct this activity. Students can complete it individually on paper, or verbally in pairs/groups.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also use ‘traffic lights’ (red/amber/green) or self-assessment statements (e.g. I understand where to get help and advice about sleep) depending on your students’ preferences.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to</a:t>
            </a:r>
            <a:r>
              <a:rPr lang="en-GB" baseline="0" dirty="0"/>
              <a:t> students that </a:t>
            </a:r>
            <a:r>
              <a:rPr lang="en-GB" b="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Childline</a:t>
            </a:r>
            <a:r>
              <a:rPr lang="en-GB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is a free, confidential service where they can talk about anything that might be worrying them </a:t>
            </a:r>
            <a:r>
              <a:rPr lang="en-GB" b="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it will be kept confidential. </a:t>
            </a:r>
            <a:r>
              <a:rPr lang="en-US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They also have sleep advice: https://www.childline.org.uk/info-advice/your-feelings/feelings-emotions/problems-sleeping/.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Childline</a:t>
            </a:r>
            <a:r>
              <a:rPr lang="en-GB" b="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runs 24 hours, 7 days a week so pupils can go online or call at any time and it is totally free.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create a mind map in pairs or groups using the sentence starter  ‘Sleep is…’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them to write down as many facts or pieces of information that they can to show what they already know about sleep.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choose how to conduct this activity. Students can complete it individually on paper, or verbally in pairs/groups.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also use ‘traffic lights’ (red/amber/green) or self-assessment statements (e.g. I understand where to get help and advice about sleep) depending on your students’ preferences.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look back at their mind maps. Explain that you are going to show them three separate infographics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(from slides 4-6)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Their task is to remember as much information as they can from each and add this to their mind map.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5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student 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infographics for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second time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(slides 4-6)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they can see what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remembered and what they might have missed. 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mphasize that sleep has a positive impact on both our brain function and our body function.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complete the following activity: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pairs, ask students to name themselves A and B.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‘A’ students to draw an outline of a student and makes notes around the outline to show how good quality sleep might impact them. 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‘B’ students to draw an outline of a student and make notes around the outline to show how a lack of sleep (or poor quality sleep) might impact them.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7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D17929-843F-A444-A34B-D76ADA6D7B34}"/>
              </a:ext>
            </a:extLst>
          </p:cNvPr>
          <p:cNvSpPr/>
          <p:nvPr userDrawn="1"/>
        </p:nvSpPr>
        <p:spPr>
          <a:xfrm>
            <a:off x="-1" y="999067"/>
            <a:ext cx="12192001" cy="5858933"/>
          </a:xfrm>
          <a:prstGeom prst="rect">
            <a:avLst/>
          </a:prstGeom>
          <a:solidFill>
            <a:srgbClr val="00C4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2DA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6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8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72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AD9888-94AA-B34E-B58E-63B9FF23F065}"/>
              </a:ext>
            </a:extLst>
          </p:cNvPr>
          <p:cNvSpPr/>
          <p:nvPr userDrawn="1"/>
        </p:nvSpPr>
        <p:spPr>
          <a:xfrm>
            <a:off x="3053029" y="0"/>
            <a:ext cx="9138971" cy="6859772"/>
          </a:xfrm>
          <a:prstGeom prst="rect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28A158-7DBD-E648-B254-ECB222F2C2B8}"/>
              </a:ext>
            </a:extLst>
          </p:cNvPr>
          <p:cNvSpPr/>
          <p:nvPr userDrawn="1"/>
        </p:nvSpPr>
        <p:spPr>
          <a:xfrm>
            <a:off x="0" y="0"/>
            <a:ext cx="3053029" cy="6859772"/>
          </a:xfrm>
          <a:prstGeom prst="rect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CF57C-4A9A-804C-A723-F4E497A1F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80BB-FC90-3F48-AF56-F800FB52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B11CA-281D-1747-9192-1A23318E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26DAE0-45A7-1447-BDA7-84FB25976A3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431AB-6A7F-4A41-81BA-E6870A00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1210C-2363-5B40-A8B4-0493D319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AE60A-6A0B-4842-9B65-E4FB70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50B2B-432A-4011-95B9-49DB9A1A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B861-5290-4E7D-809E-85B5ABD797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D4A23-459E-4500-93E9-1D0203F1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2238A-DF32-4F46-BE38-A149EE09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A46D-FF87-41C8-B8D3-AB01DD9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tif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03E412-0AF1-E644-A87E-189C1A060712}"/>
              </a:ext>
            </a:extLst>
          </p:cNvPr>
          <p:cNvSpPr/>
          <p:nvPr userDrawn="1"/>
        </p:nvSpPr>
        <p:spPr>
          <a:xfrm>
            <a:off x="0" y="0"/>
            <a:ext cx="12192000" cy="1113905"/>
          </a:xfrm>
          <a:prstGeom prst="rect">
            <a:avLst/>
          </a:prstGeom>
          <a:solidFill>
            <a:srgbClr val="00C4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6A0E68-DA9F-4E4F-AE3B-B77EC913F0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9A38BC-BF16-6246-A6A3-BF00D61EBB25}"/>
              </a:ext>
            </a:extLst>
          </p:cNvPr>
          <p:cNvSpPr/>
          <p:nvPr userDrawn="1"/>
        </p:nvSpPr>
        <p:spPr>
          <a:xfrm>
            <a:off x="0" y="0"/>
            <a:ext cx="2128058" cy="6858000"/>
          </a:xfrm>
          <a:prstGeom prst="rect">
            <a:avLst/>
          </a:prstGeom>
          <a:solidFill>
            <a:srgbClr val="00C4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0FF17-C0BF-AD45-BD5A-151451AB6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115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7ADA46-FC70-6E46-A7CD-0170FAE04E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45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7750" y="3057157"/>
            <a:ext cx="100964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atin typeface="League Spartan" panose="00000800000000000000" pitchFamily="50" charset="0"/>
              </a:rPr>
              <a:t>Mental Health Awareness Lesson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Importance of Sleep and Our Wellbeing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DF47343-FBD2-48D9-BB44-55C9A87CD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4"/>
          <a:stretch/>
        </p:blipFill>
        <p:spPr>
          <a:xfrm>
            <a:off x="3063518" y="170377"/>
            <a:ext cx="5815584" cy="28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37DD992-3DA4-9C45-BA64-452CCF96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864" y="3340497"/>
            <a:ext cx="2875461" cy="2999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74FBC9-4ADA-474A-B8A4-8C34EF013A3C}"/>
              </a:ext>
            </a:extLst>
          </p:cNvPr>
          <p:cNvSpPr/>
          <p:nvPr/>
        </p:nvSpPr>
        <p:spPr>
          <a:xfrm>
            <a:off x="3519949" y="1707001"/>
            <a:ext cx="350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an outline of a student and makes notes around the outline to show how </a:t>
            </a:r>
            <a:r>
              <a:rPr lang="en-GB" b="1" u="sng" dirty="0">
                <a:solidFill>
                  <a:srgbClr val="E80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quality sleep might impact them.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64FCD-DC18-1049-83E0-9155087A0A9D}"/>
              </a:ext>
            </a:extLst>
          </p:cNvPr>
          <p:cNvSpPr/>
          <p:nvPr/>
        </p:nvSpPr>
        <p:spPr>
          <a:xfrm>
            <a:off x="7956483" y="1707001"/>
            <a:ext cx="350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an outline of a student and makes notes around the outline to show how </a:t>
            </a:r>
            <a:r>
              <a:rPr lang="en-GB" b="1" u="sng" dirty="0">
                <a:solidFill>
                  <a:srgbClr val="E80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quality sleep might impact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2037F-EDE6-2E4D-894B-3705DD4D41BB}"/>
              </a:ext>
            </a:extLst>
          </p:cNvPr>
          <p:cNvSpPr/>
          <p:nvPr/>
        </p:nvSpPr>
        <p:spPr>
          <a:xfrm>
            <a:off x="6127901" y="4164733"/>
            <a:ext cx="2728716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might they perform in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might they look?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might they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they do or not do during the 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424D7-0FFA-CA48-9BE1-8881C9CCA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17700"/>
            <a:ext cx="2667000" cy="353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2C6047-DD6B-FC42-A75D-D8953CEE60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880" b="76097"/>
          <a:stretch/>
        </p:blipFill>
        <p:spPr>
          <a:xfrm>
            <a:off x="3332765" y="975459"/>
            <a:ext cx="2515585" cy="777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2366D0-4B13-7743-A73D-3BEF38E3406C}"/>
              </a:ext>
            </a:extLst>
          </p:cNvPr>
          <p:cNvSpPr txBox="1"/>
          <p:nvPr/>
        </p:nvSpPr>
        <p:spPr>
          <a:xfrm>
            <a:off x="6096000" y="345757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4FF"/>
                </a:solidFill>
                <a:latin typeface="Poppins ExtraBold" pitchFamily="2" charset="77"/>
                <a:cs typeface="Poppins ExtraBold" pitchFamily="2" charset="77"/>
              </a:rPr>
              <a:t>Things to </a:t>
            </a:r>
            <a:br>
              <a:rPr lang="en-US" b="1" dirty="0">
                <a:solidFill>
                  <a:srgbClr val="00C4FF"/>
                </a:solidFill>
                <a:latin typeface="Poppins ExtraBold" pitchFamily="2" charset="77"/>
                <a:cs typeface="Poppins ExtraBold" pitchFamily="2" charset="77"/>
              </a:rPr>
            </a:br>
            <a:r>
              <a:rPr lang="en-US" b="1" dirty="0">
                <a:solidFill>
                  <a:srgbClr val="00C4FF"/>
                </a:solidFill>
                <a:latin typeface="Poppins ExtraBold" pitchFamily="2" charset="77"/>
                <a:cs typeface="Poppins ExtraBold" pitchFamily="2" charset="77"/>
              </a:rPr>
              <a:t>think about…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1F375-CD01-9B45-A9F3-990F1B9FC6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376" b="76097"/>
          <a:stretch/>
        </p:blipFill>
        <p:spPr>
          <a:xfrm>
            <a:off x="7934324" y="1089759"/>
            <a:ext cx="2551715" cy="77714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427808E0-4F71-0E41-B0A7-2F1CC5AFC2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622" y="3251669"/>
            <a:ext cx="2141428" cy="3025306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DAA97F8E-28AE-8640-8062-7E5FA3570B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3251669"/>
            <a:ext cx="2141428" cy="3025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9949" y="378675"/>
            <a:ext cx="803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pairs, name yourselves A or B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55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F3574ED-5CC5-4346-A3B8-940D2AD09F46}"/>
              </a:ext>
            </a:extLst>
          </p:cNvPr>
          <p:cNvSpPr txBox="1"/>
          <p:nvPr/>
        </p:nvSpPr>
        <p:spPr>
          <a:xfrm>
            <a:off x="114300" y="2385352"/>
            <a:ext cx="2822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Problems that Arise from Lack of Quality Sleep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4AB3090-CC42-4B60-BE8E-C15559CE3F2C}"/>
              </a:ext>
            </a:extLst>
          </p:cNvPr>
          <p:cNvSpPr txBox="1">
            <a:spLocks/>
          </p:cNvSpPr>
          <p:nvPr/>
        </p:nvSpPr>
        <p:spPr>
          <a:xfrm>
            <a:off x="3422072" y="1123214"/>
            <a:ext cx="8417831" cy="500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Diminished alertness throughout the day</a:t>
            </a:r>
          </a:p>
          <a:p>
            <a:pPr marL="685800" lvl="2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Cognitive impairment, memory, difficulty concentrating.</a:t>
            </a:r>
          </a:p>
          <a:p>
            <a:pPr marL="285750" marR="0"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Poor social and work relationships with others (impaired </a:t>
            </a:r>
            <a:r>
              <a:rPr lang="en-US" b="1" dirty="0">
                <a:effectLst/>
                <a:ea typeface="Times New Roman" panose="02020603050405020304" pitchFamily="18" charset="0"/>
              </a:rPr>
              <a:t>emotional</a:t>
            </a:r>
            <a:r>
              <a:rPr lang="en-US" dirty="0">
                <a:effectLst/>
                <a:ea typeface="Times New Roman" panose="02020603050405020304" pitchFamily="18" charset="0"/>
              </a:rPr>
              <a:t> regulation)</a:t>
            </a:r>
          </a:p>
          <a:p>
            <a:pPr marL="285750" marR="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Low mood or fluctuations in mood</a:t>
            </a:r>
          </a:p>
          <a:p>
            <a:pPr marL="685800" lvl="2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While lack of sleep is unlikely to be the sole cause of feeling blue, lack of good sleep can make you feel even more blue.</a:t>
            </a:r>
          </a:p>
          <a:p>
            <a:pPr marL="285750" marR="0"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inkages to hypertension, weight gain, diabetes, obesity, impaired immune function.</a:t>
            </a:r>
          </a:p>
        </p:txBody>
      </p:sp>
    </p:spTree>
    <p:extLst>
      <p:ext uri="{BB962C8B-B14F-4D97-AF65-F5344CB8AC3E}">
        <p14:creationId xmlns:p14="http://schemas.microsoft.com/office/powerpoint/2010/main" val="18222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7">
            <a:extLst>
              <a:ext uri="{FF2B5EF4-FFF2-40B4-BE49-F238E27FC236}">
                <a16:creationId xmlns:a16="http://schemas.microsoft.com/office/drawing/2014/main" id="{6FBAD178-0EB8-CA4F-B81D-C03674615891}"/>
              </a:ext>
            </a:extLst>
          </p:cNvPr>
          <p:cNvSpPr/>
          <p:nvPr/>
        </p:nvSpPr>
        <p:spPr>
          <a:xfrm>
            <a:off x="3386778" y="2191310"/>
            <a:ext cx="2567973" cy="844810"/>
          </a:xfrm>
          <a:prstGeom prst="rect">
            <a:avLst/>
          </a:prstGeom>
          <a:noFill/>
          <a:ln w="28575">
            <a:solidFill>
              <a:srgbClr val="00C4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define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quality sleep?</a:t>
            </a:r>
          </a:p>
        </p:txBody>
      </p:sp>
      <p:sp>
        <p:nvSpPr>
          <p:cNvPr id="5" name="Shape 167">
            <a:extLst>
              <a:ext uri="{FF2B5EF4-FFF2-40B4-BE49-F238E27FC236}">
                <a16:creationId xmlns:a16="http://schemas.microsoft.com/office/drawing/2014/main" id="{1A657C81-E63C-8849-8C72-2F878BF0B108}"/>
              </a:ext>
            </a:extLst>
          </p:cNvPr>
          <p:cNvSpPr/>
          <p:nvPr/>
        </p:nvSpPr>
        <p:spPr>
          <a:xfrm>
            <a:off x="8819205" y="2191310"/>
            <a:ext cx="3045692" cy="844810"/>
          </a:xfrm>
          <a:prstGeom prst="rect">
            <a:avLst/>
          </a:prstGeom>
          <a:noFill/>
          <a:ln w="28575">
            <a:solidFill>
              <a:srgbClr val="00C4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someone know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slept well?</a:t>
            </a:r>
          </a:p>
        </p:txBody>
      </p:sp>
      <p:sp>
        <p:nvSpPr>
          <p:cNvPr id="6" name="Shape 167">
            <a:extLst>
              <a:ext uri="{FF2B5EF4-FFF2-40B4-BE49-F238E27FC236}">
                <a16:creationId xmlns:a16="http://schemas.microsoft.com/office/drawing/2014/main" id="{33570F55-3B5E-F646-B097-B6340C9A8B02}"/>
              </a:ext>
            </a:extLst>
          </p:cNvPr>
          <p:cNvSpPr/>
          <p:nvPr/>
        </p:nvSpPr>
        <p:spPr>
          <a:xfrm>
            <a:off x="6203557" y="2196697"/>
            <a:ext cx="2366723" cy="844810"/>
          </a:xfrm>
          <a:prstGeom prst="rect">
            <a:avLst/>
          </a:prstGeom>
          <a:noFill/>
          <a:ln w="28575">
            <a:solidFill>
              <a:srgbClr val="00C4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 sleeping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difficult?</a:t>
            </a:r>
          </a:p>
        </p:txBody>
      </p:sp>
      <p:sp>
        <p:nvSpPr>
          <p:cNvPr id="7" name="Shape 167">
            <a:extLst>
              <a:ext uri="{FF2B5EF4-FFF2-40B4-BE49-F238E27FC236}">
                <a16:creationId xmlns:a16="http://schemas.microsoft.com/office/drawing/2014/main" id="{235B6FAC-462B-5D43-B816-0F2AF4F00084}"/>
              </a:ext>
            </a:extLst>
          </p:cNvPr>
          <p:cNvSpPr/>
          <p:nvPr/>
        </p:nvSpPr>
        <p:spPr>
          <a:xfrm>
            <a:off x="3397931" y="4189122"/>
            <a:ext cx="4157265" cy="844810"/>
          </a:xfrm>
          <a:prstGeom prst="rect">
            <a:avLst/>
          </a:prstGeom>
          <a:noFill/>
          <a:ln w="28575">
            <a:solidFill>
              <a:srgbClr val="E802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main factors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impact sleep?</a:t>
            </a:r>
          </a:p>
        </p:txBody>
      </p:sp>
      <p:sp>
        <p:nvSpPr>
          <p:cNvPr id="8" name="Shape 167">
            <a:extLst>
              <a:ext uri="{FF2B5EF4-FFF2-40B4-BE49-F238E27FC236}">
                <a16:creationId xmlns:a16="http://schemas.microsoft.com/office/drawing/2014/main" id="{5B649F9F-5905-024A-8B7F-99D97DB99AA7}"/>
              </a:ext>
            </a:extLst>
          </p:cNvPr>
          <p:cNvSpPr/>
          <p:nvPr/>
        </p:nvSpPr>
        <p:spPr>
          <a:xfrm>
            <a:off x="3397930" y="5354685"/>
            <a:ext cx="4157265" cy="844810"/>
          </a:xfrm>
          <a:prstGeom prst="rect">
            <a:avLst/>
          </a:prstGeom>
          <a:noFill/>
          <a:ln w="28575">
            <a:solidFill>
              <a:srgbClr val="E802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someone’s sleep change with different circumstances?</a:t>
            </a:r>
          </a:p>
        </p:txBody>
      </p:sp>
      <p:sp>
        <p:nvSpPr>
          <p:cNvPr id="9" name="Shape 167">
            <a:extLst>
              <a:ext uri="{FF2B5EF4-FFF2-40B4-BE49-F238E27FC236}">
                <a16:creationId xmlns:a16="http://schemas.microsoft.com/office/drawing/2014/main" id="{D1143866-150B-A847-B947-8BE3EDF306C2}"/>
              </a:ext>
            </a:extLst>
          </p:cNvPr>
          <p:cNvSpPr/>
          <p:nvPr/>
        </p:nvSpPr>
        <p:spPr>
          <a:xfrm>
            <a:off x="7879497" y="4611527"/>
            <a:ext cx="4035788" cy="844810"/>
          </a:xfrm>
          <a:prstGeom prst="rect">
            <a:avLst/>
          </a:prstGeom>
          <a:noFill/>
          <a:ln w="28575">
            <a:solidFill>
              <a:srgbClr val="E802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good sleep routine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 to you?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9E6144-A849-B447-B0BC-715E88DD8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17700"/>
            <a:ext cx="2667000" cy="353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B4D362-C74A-4145-AC77-EC1DF7FB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50" y="711200"/>
            <a:ext cx="5676900" cy="86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9FA776-19AB-8040-85C5-5FF4431E9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50" y="1670050"/>
            <a:ext cx="3009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6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0B5D40B-1017-194C-9DA8-F4090C8A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91" y="1272428"/>
            <a:ext cx="8450970" cy="5610689"/>
          </a:xfrm>
          <a:prstGeom prst="rect">
            <a:avLst/>
          </a:prstGeom>
        </p:spPr>
      </p:pic>
      <p:sp>
        <p:nvSpPr>
          <p:cNvPr id="11" name="Shape 368">
            <a:extLst>
              <a:ext uri="{FF2B5EF4-FFF2-40B4-BE49-F238E27FC236}">
                <a16:creationId xmlns:a16="http://schemas.microsoft.com/office/drawing/2014/main" id="{ADB1471A-16F8-B641-8112-9F1F0046973E}"/>
              </a:ext>
            </a:extLst>
          </p:cNvPr>
          <p:cNvSpPr/>
          <p:nvPr/>
        </p:nvSpPr>
        <p:spPr>
          <a:xfrm>
            <a:off x="3472853" y="1370654"/>
            <a:ext cx="2163205" cy="244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/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There are lots of noises in my house and often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 find it hard to get to sleep and I wake up lots during the night.</a:t>
            </a:r>
          </a:p>
        </p:txBody>
      </p:sp>
      <p:sp>
        <p:nvSpPr>
          <p:cNvPr id="12" name="Shape 367">
            <a:extLst>
              <a:ext uri="{FF2B5EF4-FFF2-40B4-BE49-F238E27FC236}">
                <a16:creationId xmlns:a16="http://schemas.microsoft.com/office/drawing/2014/main" id="{22648E5D-C9E4-AB4B-8A64-ABA96B44E393}"/>
              </a:ext>
            </a:extLst>
          </p:cNvPr>
          <p:cNvSpPr/>
          <p:nvPr/>
        </p:nvSpPr>
        <p:spPr>
          <a:xfrm flipH="1">
            <a:off x="3823140" y="4988263"/>
            <a:ext cx="4239137" cy="1616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/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I’m in loads of WhatsApp groups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my phone never stops buzzing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 keep staying up late even after I’ve finished messaging.</a:t>
            </a:r>
          </a:p>
        </p:txBody>
      </p:sp>
      <p:sp>
        <p:nvSpPr>
          <p:cNvPr id="13" name="Shape 370">
            <a:extLst>
              <a:ext uri="{FF2B5EF4-FFF2-40B4-BE49-F238E27FC236}">
                <a16:creationId xmlns:a16="http://schemas.microsoft.com/office/drawing/2014/main" id="{F2C6C908-7AE9-9740-B326-928C9E09D421}"/>
              </a:ext>
            </a:extLst>
          </p:cNvPr>
          <p:cNvSpPr/>
          <p:nvPr/>
        </p:nvSpPr>
        <p:spPr>
          <a:xfrm>
            <a:off x="8914991" y="1495029"/>
            <a:ext cx="2854272" cy="21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Someone I really care about won’t talk to me and I keep waking up in the night thinking about it and can’t get back to sleep. </a:t>
            </a:r>
          </a:p>
        </p:txBody>
      </p:sp>
      <p:sp>
        <p:nvSpPr>
          <p:cNvPr id="14" name="Shape 369">
            <a:extLst>
              <a:ext uri="{FF2B5EF4-FFF2-40B4-BE49-F238E27FC236}">
                <a16:creationId xmlns:a16="http://schemas.microsoft.com/office/drawing/2014/main" id="{173CCDDF-01B4-A14F-9FC7-D0E56B1A8426}"/>
              </a:ext>
            </a:extLst>
          </p:cNvPr>
          <p:cNvSpPr/>
          <p:nvPr/>
        </p:nvSpPr>
        <p:spPr>
          <a:xfrm>
            <a:off x="6354704" y="1223892"/>
            <a:ext cx="2163205" cy="272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I’m really stressed about my exams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</a:t>
            </a:r>
            <a:r>
              <a:rPr sz="18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orrying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about how well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’m doing in school is keeping me up at night.</a:t>
            </a:r>
          </a:p>
        </p:txBody>
      </p:sp>
      <p:sp>
        <p:nvSpPr>
          <p:cNvPr id="15" name="Shape 366">
            <a:extLst>
              <a:ext uri="{FF2B5EF4-FFF2-40B4-BE49-F238E27FC236}">
                <a16:creationId xmlns:a16="http://schemas.microsoft.com/office/drawing/2014/main" id="{6CAE0EDE-293E-DA43-B3A9-6C8B89F88A6A}"/>
              </a:ext>
            </a:extLst>
          </p:cNvPr>
          <p:cNvSpPr/>
          <p:nvPr/>
        </p:nvSpPr>
        <p:spPr>
          <a:xfrm>
            <a:off x="8868086" y="4652554"/>
            <a:ext cx="2854273" cy="21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/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 find it really hard to get up in the mornings and I’m really tired in the day so I’ve stopped doing sports and going out so much.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9B0F2-66A8-2E48-9C6D-AD04FC78A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37" y="1338212"/>
            <a:ext cx="2101370" cy="3178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46BF62-D079-9544-9966-E0C103105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08" y="4807696"/>
            <a:ext cx="1326427" cy="13264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FED0B7-86FD-467B-81A2-9E31BB56D429}"/>
              </a:ext>
            </a:extLst>
          </p:cNvPr>
          <p:cNvSpPr txBox="1"/>
          <p:nvPr/>
        </p:nvSpPr>
        <p:spPr>
          <a:xfrm>
            <a:off x="3295810" y="158484"/>
            <a:ext cx="8590532" cy="954107"/>
          </a:xfrm>
          <a:prstGeom prst="rect">
            <a:avLst/>
          </a:prstGeom>
          <a:solidFill>
            <a:srgbClr val="02DA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three of the scenarios and think of some advice you might give in response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680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0BB3BA5-810E-BD42-B5D6-0FB9C36907E2}"/>
              </a:ext>
            </a:extLst>
          </p:cNvPr>
          <p:cNvSpPr/>
          <p:nvPr/>
        </p:nvSpPr>
        <p:spPr>
          <a:xfrm>
            <a:off x="3679371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82FD32-AC8F-6A4B-9656-2E7F039AB209}"/>
              </a:ext>
            </a:extLst>
          </p:cNvPr>
          <p:cNvSpPr/>
          <p:nvPr/>
        </p:nvSpPr>
        <p:spPr>
          <a:xfrm>
            <a:off x="10416480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73B6CC-698D-2441-8D0C-998B22DA0B1D}"/>
              </a:ext>
            </a:extLst>
          </p:cNvPr>
          <p:cNvCxnSpPr/>
          <p:nvPr/>
        </p:nvCxnSpPr>
        <p:spPr>
          <a:xfrm>
            <a:off x="4114800" y="5007428"/>
            <a:ext cx="6585857" cy="0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29F33F-1425-CB40-BCF3-4EAF5050546D}"/>
              </a:ext>
            </a:extLst>
          </p:cNvPr>
          <p:cNvCxnSpPr>
            <a:cxnSpLocks/>
          </p:cNvCxnSpPr>
          <p:nvPr/>
        </p:nvCxnSpPr>
        <p:spPr>
          <a:xfrm>
            <a:off x="47570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1981E5-D426-EE45-B128-FB276368E3E6}"/>
              </a:ext>
            </a:extLst>
          </p:cNvPr>
          <p:cNvCxnSpPr>
            <a:cxnSpLocks/>
          </p:cNvCxnSpPr>
          <p:nvPr/>
        </p:nvCxnSpPr>
        <p:spPr>
          <a:xfrm>
            <a:off x="54374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3D30EB-BB5D-6D44-8F21-A17033382273}"/>
              </a:ext>
            </a:extLst>
          </p:cNvPr>
          <p:cNvCxnSpPr>
            <a:cxnSpLocks/>
          </p:cNvCxnSpPr>
          <p:nvPr/>
        </p:nvCxnSpPr>
        <p:spPr>
          <a:xfrm>
            <a:off x="61179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C4C13B-C96F-584E-AF68-D1E8D2DE0AC4}"/>
              </a:ext>
            </a:extLst>
          </p:cNvPr>
          <p:cNvCxnSpPr>
            <a:cxnSpLocks/>
          </p:cNvCxnSpPr>
          <p:nvPr/>
        </p:nvCxnSpPr>
        <p:spPr>
          <a:xfrm>
            <a:off x="67983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727ED3-A561-024C-9CAB-9368019ECAE8}"/>
              </a:ext>
            </a:extLst>
          </p:cNvPr>
          <p:cNvCxnSpPr>
            <a:cxnSpLocks/>
          </p:cNvCxnSpPr>
          <p:nvPr/>
        </p:nvCxnSpPr>
        <p:spPr>
          <a:xfrm>
            <a:off x="74787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5AF4D9-13D7-1540-8987-75690CB6E76F}"/>
              </a:ext>
            </a:extLst>
          </p:cNvPr>
          <p:cNvCxnSpPr>
            <a:cxnSpLocks/>
          </p:cNvCxnSpPr>
          <p:nvPr/>
        </p:nvCxnSpPr>
        <p:spPr>
          <a:xfrm>
            <a:off x="81591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B704BE-3F5C-1244-887A-77A472FE0FB8}"/>
              </a:ext>
            </a:extLst>
          </p:cNvPr>
          <p:cNvCxnSpPr>
            <a:cxnSpLocks/>
          </p:cNvCxnSpPr>
          <p:nvPr/>
        </p:nvCxnSpPr>
        <p:spPr>
          <a:xfrm>
            <a:off x="88396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D53F4A-A6ED-5B44-A649-6A6628495239}"/>
              </a:ext>
            </a:extLst>
          </p:cNvPr>
          <p:cNvCxnSpPr>
            <a:cxnSpLocks/>
          </p:cNvCxnSpPr>
          <p:nvPr/>
        </p:nvCxnSpPr>
        <p:spPr>
          <a:xfrm>
            <a:off x="95200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898263-E9F1-8A40-8883-DF2CBD86BF81}"/>
              </a:ext>
            </a:extLst>
          </p:cNvPr>
          <p:cNvCxnSpPr>
            <a:cxnSpLocks/>
          </p:cNvCxnSpPr>
          <p:nvPr/>
        </p:nvCxnSpPr>
        <p:spPr>
          <a:xfrm>
            <a:off x="10200456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C0E6602-84C7-3F49-B58E-25E7796BCEB8}"/>
              </a:ext>
            </a:extLst>
          </p:cNvPr>
          <p:cNvSpPr txBox="1"/>
          <p:nvPr/>
        </p:nvSpPr>
        <p:spPr>
          <a:xfrm>
            <a:off x="3505200" y="26695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what happens when we sleep?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6E7C3C-4E99-3949-AE6C-800F9F604794}"/>
              </a:ext>
            </a:extLst>
          </p:cNvPr>
          <p:cNvSpPr/>
          <p:nvPr/>
        </p:nvSpPr>
        <p:spPr>
          <a:xfrm>
            <a:off x="6362093" y="2669550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describing the benefits of sleep?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6041A0-7A0E-354F-9B66-391B03D043A9}"/>
              </a:ext>
            </a:extLst>
          </p:cNvPr>
          <p:cNvSpPr/>
          <p:nvPr/>
        </p:nvSpPr>
        <p:spPr>
          <a:xfrm>
            <a:off x="9217780" y="2669550"/>
            <a:ext cx="2618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knowing strategies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promote good quality sleep and where to seek support?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ED23-5B3D-C143-AA0C-605A72698C0F}"/>
              </a:ext>
            </a:extLst>
          </p:cNvPr>
          <p:cNvSpPr txBox="1"/>
          <p:nvPr/>
        </p:nvSpPr>
        <p:spPr>
          <a:xfrm>
            <a:off x="3474720" y="879566"/>
            <a:ext cx="777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this lesson, how confident are you in: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B13AB-60C9-674B-82E2-F0081098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322" y="4552588"/>
            <a:ext cx="11557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00CC84-1DDB-874F-A692-3B628F6AA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96" y="4552587"/>
            <a:ext cx="952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41C3E-DC35-964C-9154-A39387F9B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119" y="5622109"/>
            <a:ext cx="7874000" cy="50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7B226B-5A79-9842-9456-439AE6C62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4150"/>
            <a:ext cx="3073400" cy="1409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EB948B-1934-C64B-8B4B-99CB2A7A35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11"/>
          <a:stretch/>
        </p:blipFill>
        <p:spPr>
          <a:xfrm>
            <a:off x="3067050" y="1549400"/>
            <a:ext cx="7327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0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BADC5-60BF-E54B-83A5-4040A664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987" y="1376241"/>
            <a:ext cx="6823450" cy="4759772"/>
          </a:xfrm>
          <a:prstGeom prst="rect">
            <a:avLst/>
          </a:prstGeom>
        </p:spPr>
      </p:pic>
      <p:sp>
        <p:nvSpPr>
          <p:cNvPr id="8" name="Shape 401">
            <a:extLst>
              <a:ext uri="{FF2B5EF4-FFF2-40B4-BE49-F238E27FC236}">
                <a16:creationId xmlns:a16="http://schemas.microsoft.com/office/drawing/2014/main" id="{EA9C2447-4F93-6949-8DC2-68DC9C6E2DD8}"/>
              </a:ext>
            </a:extLst>
          </p:cNvPr>
          <p:cNvSpPr/>
          <p:nvPr/>
        </p:nvSpPr>
        <p:spPr>
          <a:xfrm>
            <a:off x="6223822" y="2581779"/>
            <a:ext cx="4698179" cy="2206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B4BDA-8251-E94E-8B75-AB9745D94C3C}"/>
              </a:ext>
            </a:extLst>
          </p:cNvPr>
          <p:cNvSpPr txBox="1"/>
          <p:nvPr/>
        </p:nvSpPr>
        <p:spPr>
          <a:xfrm>
            <a:off x="4465341" y="2459504"/>
            <a:ext cx="6173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 can be common to struggle with sleep. If you are worried about it or if a lack of sleep is making things difficult, you can speak to a trusted adult, teacher or your social worker.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1C3B3-FC2B-CC4C-83A2-AAA1CC9353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211" y="1079544"/>
            <a:ext cx="1132757" cy="1132757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0CCDC1E0-C32D-4484-B966-016F56D88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9" y="1043455"/>
            <a:ext cx="3907221" cy="50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32F75B-1B46-964A-8F6A-83D78AC25040}"/>
              </a:ext>
            </a:extLst>
          </p:cNvPr>
          <p:cNvSpPr/>
          <p:nvPr/>
        </p:nvSpPr>
        <p:spPr>
          <a:xfrm>
            <a:off x="481866" y="1608667"/>
            <a:ext cx="3708810" cy="4618875"/>
          </a:xfrm>
          <a:prstGeom prst="rect">
            <a:avLst/>
          </a:prstGeom>
          <a:noFill/>
          <a:ln w="38100">
            <a:solidFill>
              <a:srgbClr val="00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23DD54-8ABC-D34D-A487-FB551627DB1C}"/>
              </a:ext>
            </a:extLst>
          </p:cNvPr>
          <p:cNvSpPr/>
          <p:nvPr/>
        </p:nvSpPr>
        <p:spPr>
          <a:xfrm>
            <a:off x="4432136" y="1608667"/>
            <a:ext cx="4234137" cy="4618875"/>
          </a:xfrm>
          <a:prstGeom prst="rect">
            <a:avLst/>
          </a:prstGeom>
          <a:noFill/>
          <a:ln w="38100">
            <a:solidFill>
              <a:srgbClr val="00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C53B5-AC6B-8840-A447-B3C9EE155270}"/>
              </a:ext>
            </a:extLst>
          </p:cNvPr>
          <p:cNvSpPr/>
          <p:nvPr/>
        </p:nvSpPr>
        <p:spPr>
          <a:xfrm>
            <a:off x="9146515" y="2773"/>
            <a:ext cx="3045485" cy="6858000"/>
          </a:xfrm>
          <a:prstGeom prst="rect">
            <a:avLst/>
          </a:prstGeom>
          <a:solidFill>
            <a:srgbClr val="03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pe 123">
            <a:extLst>
              <a:ext uri="{FF2B5EF4-FFF2-40B4-BE49-F238E27FC236}">
                <a16:creationId xmlns:a16="http://schemas.microsoft.com/office/drawing/2014/main" id="{E947D023-8C65-354F-950D-934457A1A907}"/>
              </a:ext>
            </a:extLst>
          </p:cNvPr>
          <p:cNvSpPr/>
          <p:nvPr/>
        </p:nvSpPr>
        <p:spPr>
          <a:xfrm>
            <a:off x="1110480" y="3272328"/>
            <a:ext cx="2506868" cy="253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lnSpc>
                <a:spcPts val="2360"/>
              </a:lnSpc>
            </a:pP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learning what happens when we sleep, the benefits of having a good night’s sleep and strategies to promote good quality sleep, including where to seek support. </a:t>
            </a:r>
          </a:p>
        </p:txBody>
      </p:sp>
      <p:sp>
        <p:nvSpPr>
          <p:cNvPr id="34" name="Shape 123">
            <a:extLst>
              <a:ext uri="{FF2B5EF4-FFF2-40B4-BE49-F238E27FC236}">
                <a16:creationId xmlns:a16="http://schemas.microsoft.com/office/drawing/2014/main" id="{7878874D-198E-3446-A0C4-3EE1912CDB95}"/>
              </a:ext>
            </a:extLst>
          </p:cNvPr>
          <p:cNvSpPr/>
          <p:nvPr/>
        </p:nvSpPr>
        <p:spPr>
          <a:xfrm>
            <a:off x="4740632" y="3200861"/>
            <a:ext cx="3617144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By the end of the lesson you will </a:t>
            </a:r>
            <a:b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 able to…</a:t>
            </a:r>
            <a:b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identify what happens when we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describe the benefits of good quality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explain strategies to promote good quality sleep and where to seek support if sleep is difficult</a:t>
            </a:r>
          </a:p>
          <a:p>
            <a:endPara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3224D-F7A0-5445-9974-08604695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00" y="2287715"/>
            <a:ext cx="1745984" cy="777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DF138-D03C-A649-9222-20CE248A2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68" y="2304761"/>
            <a:ext cx="1682493" cy="682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1CF17-D21B-D64A-BD46-48CF5D30D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645" y="1542282"/>
            <a:ext cx="1993223" cy="745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C73129-7A2B-B843-BDC7-A02743B7D9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31" y="869363"/>
            <a:ext cx="1156213" cy="115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C96D0-2139-764E-ADD9-1878745759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907" y="869363"/>
            <a:ext cx="1156213" cy="1156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F0928-0281-5049-A0BD-33615BBBE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4657" y="2450414"/>
            <a:ext cx="2032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DDF62-6DCC-A243-BB0A-EF7B130A0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6539347" y="1446809"/>
            <a:ext cx="5174515" cy="4685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C8406-16F7-7541-A4AF-B0123AFD84F7}"/>
              </a:ext>
            </a:extLst>
          </p:cNvPr>
          <p:cNvSpPr txBox="1"/>
          <p:nvPr/>
        </p:nvSpPr>
        <p:spPr>
          <a:xfrm>
            <a:off x="6871834" y="2952245"/>
            <a:ext cx="450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oppins ExtraBold" pitchFamily="2" charset="77"/>
                <a:cs typeface="Poppins ExtraBold" pitchFamily="2" charset="77"/>
              </a:rPr>
              <a:t>Sleep is…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4A6D6-3122-0A45-9B8F-2EFB3B74C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32164"/>
            <a:ext cx="1100882" cy="1100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92BF5-0825-45FB-81F7-79D17F905FC5}"/>
              </a:ext>
            </a:extLst>
          </p:cNvPr>
          <p:cNvSpPr txBox="1"/>
          <p:nvPr/>
        </p:nvSpPr>
        <p:spPr>
          <a:xfrm>
            <a:off x="609611" y="1890416"/>
            <a:ext cx="53201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en-US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reate a mind map in pairs or groups using the sentence starter  ‘Sleep is…’ . 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Try to </a:t>
            </a:r>
            <a:r>
              <a:rPr lang="en-US" sz="3600" dirty="0">
                <a:solidFill>
                  <a:schemeClr val="bg1"/>
                </a:solidFill>
              </a:rPr>
              <a:t>write as </a:t>
            </a:r>
            <a:r>
              <a:rPr lang="en-US" sz="3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many facts or pieces of information that you can.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5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0BB3BA5-810E-BD42-B5D6-0FB9C36907E2}"/>
              </a:ext>
            </a:extLst>
          </p:cNvPr>
          <p:cNvSpPr/>
          <p:nvPr/>
        </p:nvSpPr>
        <p:spPr>
          <a:xfrm>
            <a:off x="3679371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82FD32-AC8F-6A4B-9656-2E7F039AB209}"/>
              </a:ext>
            </a:extLst>
          </p:cNvPr>
          <p:cNvSpPr/>
          <p:nvPr/>
        </p:nvSpPr>
        <p:spPr>
          <a:xfrm>
            <a:off x="10416480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73B6CC-698D-2441-8D0C-998B22DA0B1D}"/>
              </a:ext>
            </a:extLst>
          </p:cNvPr>
          <p:cNvCxnSpPr/>
          <p:nvPr/>
        </p:nvCxnSpPr>
        <p:spPr>
          <a:xfrm>
            <a:off x="4114800" y="5007428"/>
            <a:ext cx="6585857" cy="0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29F33F-1425-CB40-BCF3-4EAF5050546D}"/>
              </a:ext>
            </a:extLst>
          </p:cNvPr>
          <p:cNvCxnSpPr>
            <a:cxnSpLocks/>
          </p:cNvCxnSpPr>
          <p:nvPr/>
        </p:nvCxnSpPr>
        <p:spPr>
          <a:xfrm>
            <a:off x="47570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1981E5-D426-EE45-B128-FB276368E3E6}"/>
              </a:ext>
            </a:extLst>
          </p:cNvPr>
          <p:cNvCxnSpPr>
            <a:cxnSpLocks/>
          </p:cNvCxnSpPr>
          <p:nvPr/>
        </p:nvCxnSpPr>
        <p:spPr>
          <a:xfrm>
            <a:off x="54374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3D30EB-BB5D-6D44-8F21-A17033382273}"/>
              </a:ext>
            </a:extLst>
          </p:cNvPr>
          <p:cNvCxnSpPr>
            <a:cxnSpLocks/>
          </p:cNvCxnSpPr>
          <p:nvPr/>
        </p:nvCxnSpPr>
        <p:spPr>
          <a:xfrm>
            <a:off x="61179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C4C13B-C96F-584E-AF68-D1E8D2DE0AC4}"/>
              </a:ext>
            </a:extLst>
          </p:cNvPr>
          <p:cNvCxnSpPr>
            <a:cxnSpLocks/>
          </p:cNvCxnSpPr>
          <p:nvPr/>
        </p:nvCxnSpPr>
        <p:spPr>
          <a:xfrm>
            <a:off x="67983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727ED3-A561-024C-9CAB-9368019ECAE8}"/>
              </a:ext>
            </a:extLst>
          </p:cNvPr>
          <p:cNvCxnSpPr>
            <a:cxnSpLocks/>
          </p:cNvCxnSpPr>
          <p:nvPr/>
        </p:nvCxnSpPr>
        <p:spPr>
          <a:xfrm>
            <a:off x="74787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5AF4D9-13D7-1540-8987-75690CB6E76F}"/>
              </a:ext>
            </a:extLst>
          </p:cNvPr>
          <p:cNvCxnSpPr>
            <a:cxnSpLocks/>
          </p:cNvCxnSpPr>
          <p:nvPr/>
        </p:nvCxnSpPr>
        <p:spPr>
          <a:xfrm>
            <a:off x="81591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B704BE-3F5C-1244-887A-77A472FE0FB8}"/>
              </a:ext>
            </a:extLst>
          </p:cNvPr>
          <p:cNvCxnSpPr>
            <a:cxnSpLocks/>
          </p:cNvCxnSpPr>
          <p:nvPr/>
        </p:nvCxnSpPr>
        <p:spPr>
          <a:xfrm>
            <a:off x="88396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D53F4A-A6ED-5B44-A649-6A6628495239}"/>
              </a:ext>
            </a:extLst>
          </p:cNvPr>
          <p:cNvCxnSpPr>
            <a:cxnSpLocks/>
          </p:cNvCxnSpPr>
          <p:nvPr/>
        </p:nvCxnSpPr>
        <p:spPr>
          <a:xfrm>
            <a:off x="95200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898263-E9F1-8A40-8883-DF2CBD86BF81}"/>
              </a:ext>
            </a:extLst>
          </p:cNvPr>
          <p:cNvCxnSpPr>
            <a:cxnSpLocks/>
          </p:cNvCxnSpPr>
          <p:nvPr/>
        </p:nvCxnSpPr>
        <p:spPr>
          <a:xfrm>
            <a:off x="10200456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C0E6602-84C7-3F49-B58E-25E7796BCEB8}"/>
              </a:ext>
            </a:extLst>
          </p:cNvPr>
          <p:cNvSpPr txBox="1"/>
          <p:nvPr/>
        </p:nvSpPr>
        <p:spPr>
          <a:xfrm>
            <a:off x="3505200" y="26695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what happens when we sleep?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6E7C3C-4E99-3949-AE6C-800F9F604794}"/>
              </a:ext>
            </a:extLst>
          </p:cNvPr>
          <p:cNvSpPr/>
          <p:nvPr/>
        </p:nvSpPr>
        <p:spPr>
          <a:xfrm>
            <a:off x="6362093" y="2669550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describing the benefits of sleep?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6041A0-7A0E-354F-9B66-391B03D043A9}"/>
              </a:ext>
            </a:extLst>
          </p:cNvPr>
          <p:cNvSpPr/>
          <p:nvPr/>
        </p:nvSpPr>
        <p:spPr>
          <a:xfrm>
            <a:off x="9217780" y="2669550"/>
            <a:ext cx="2618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knowing strategies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promote good quality sleep and where to seek support?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5ED23-5B3D-C143-AA0C-605A72698C0F}"/>
              </a:ext>
            </a:extLst>
          </p:cNvPr>
          <p:cNvSpPr txBox="1"/>
          <p:nvPr/>
        </p:nvSpPr>
        <p:spPr>
          <a:xfrm>
            <a:off x="3474720" y="879566"/>
            <a:ext cx="469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confident are you in: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B13AB-60C9-674B-82E2-F0081098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322" y="4552588"/>
            <a:ext cx="11557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00CC84-1DDB-874F-A692-3B628F6AA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96" y="4552587"/>
            <a:ext cx="952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41C3E-DC35-964C-9154-A39387F9B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119" y="5622109"/>
            <a:ext cx="78740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FBFC5-9A4F-984B-9003-B6029BA8F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4150"/>
            <a:ext cx="3073400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D13EE-272F-0042-AFE1-8D5BE910E8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11"/>
          <a:stretch/>
        </p:blipFill>
        <p:spPr>
          <a:xfrm>
            <a:off x="3067050" y="1549400"/>
            <a:ext cx="7327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67">
            <a:extLst>
              <a:ext uri="{FF2B5EF4-FFF2-40B4-BE49-F238E27FC236}">
                <a16:creationId xmlns:a16="http://schemas.microsoft.com/office/drawing/2014/main" id="{A7BF5E7D-786A-ED44-8EC1-2542A0410E50}"/>
              </a:ext>
            </a:extLst>
          </p:cNvPr>
          <p:cNvSpPr/>
          <p:nvPr/>
        </p:nvSpPr>
        <p:spPr>
          <a:xfrm>
            <a:off x="3250197" y="2267834"/>
            <a:ext cx="3023737" cy="1275698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good night’s sleep has a positive impact on the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brain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body, improving performance and productivity.</a:t>
            </a:r>
          </a:p>
        </p:txBody>
      </p:sp>
      <p:sp>
        <p:nvSpPr>
          <p:cNvPr id="13" name="Shape 167">
            <a:extLst>
              <a:ext uri="{FF2B5EF4-FFF2-40B4-BE49-F238E27FC236}">
                <a16:creationId xmlns:a16="http://schemas.microsoft.com/office/drawing/2014/main" id="{8D1C1D68-B10E-AD4C-B7D6-7C9011883E51}"/>
              </a:ext>
            </a:extLst>
          </p:cNvPr>
          <p:cNvSpPr/>
          <p:nvPr/>
        </p:nvSpPr>
        <p:spPr>
          <a:xfrm>
            <a:off x="3348706" y="5369316"/>
            <a:ext cx="2815141" cy="102947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11-16 year-olds are recommended to get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 to 10 hours sleep a night.</a:t>
            </a:r>
          </a:p>
        </p:txBody>
      </p:sp>
      <p:sp>
        <p:nvSpPr>
          <p:cNvPr id="14" name="Shape 167">
            <a:extLst>
              <a:ext uri="{FF2B5EF4-FFF2-40B4-BE49-F238E27FC236}">
                <a16:creationId xmlns:a16="http://schemas.microsoft.com/office/drawing/2014/main" id="{83436259-C87C-234B-A20C-436A8CC2B93D}"/>
              </a:ext>
            </a:extLst>
          </p:cNvPr>
          <p:cNvSpPr/>
          <p:nvPr/>
        </p:nvSpPr>
        <p:spPr>
          <a:xfrm>
            <a:off x="6296168" y="5369316"/>
            <a:ext cx="2917599" cy="1275698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When it’s dark our bodies produce a hormone called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melatonin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which tells our bodies it’s time to sleep.</a:t>
            </a:r>
          </a:p>
        </p:txBody>
      </p:sp>
      <p:sp>
        <p:nvSpPr>
          <p:cNvPr id="16" name="Shape 167">
            <a:extLst>
              <a:ext uri="{FF2B5EF4-FFF2-40B4-BE49-F238E27FC236}">
                <a16:creationId xmlns:a16="http://schemas.microsoft.com/office/drawing/2014/main" id="{EBBA0711-94FC-1E4E-BBA9-DD19B390B778}"/>
              </a:ext>
            </a:extLst>
          </p:cNvPr>
          <p:cNvSpPr/>
          <p:nvPr/>
        </p:nvSpPr>
        <p:spPr>
          <a:xfrm>
            <a:off x="9106955" y="2276825"/>
            <a:ext cx="3051115" cy="102947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 is recommended to not </a:t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use any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screen technology </a:t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one hour before bedtime.</a:t>
            </a:r>
          </a:p>
        </p:txBody>
      </p:sp>
      <p:sp>
        <p:nvSpPr>
          <p:cNvPr id="17" name="Shape 167">
            <a:extLst>
              <a:ext uri="{FF2B5EF4-FFF2-40B4-BE49-F238E27FC236}">
                <a16:creationId xmlns:a16="http://schemas.microsoft.com/office/drawing/2014/main" id="{7CD947C2-7D5E-6442-BF25-77FC62A8BCFC}"/>
              </a:ext>
            </a:extLst>
          </p:cNvPr>
          <p:cNvSpPr/>
          <p:nvPr/>
        </p:nvSpPr>
        <p:spPr>
          <a:xfrm>
            <a:off x="6324600" y="2267834"/>
            <a:ext cx="2726650" cy="1275698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Sleep affects your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physical appearance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as well as your mood,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mental health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your memory.</a:t>
            </a:r>
          </a:p>
        </p:txBody>
      </p:sp>
      <p:sp>
        <p:nvSpPr>
          <p:cNvPr id="18" name="Shape 167">
            <a:extLst>
              <a:ext uri="{FF2B5EF4-FFF2-40B4-BE49-F238E27FC236}">
                <a16:creationId xmlns:a16="http://schemas.microsoft.com/office/drawing/2014/main" id="{02E63643-2424-A449-8DDD-D8D58784FB6B}"/>
              </a:ext>
            </a:extLst>
          </p:cNvPr>
          <p:cNvSpPr/>
          <p:nvPr/>
        </p:nvSpPr>
        <p:spPr>
          <a:xfrm>
            <a:off x="9213767" y="5369316"/>
            <a:ext cx="2909250" cy="102947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>
              <a:defRPr>
                <a:solidFill>
                  <a:srgbClr val="FFFFFF"/>
                </a:solidFill>
              </a:defRPr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Physical activity </a:t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during the day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improves your sleep.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E1694-6E4E-6F42-8BFC-F4F1BBCD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05" y="2631453"/>
            <a:ext cx="1602301" cy="1824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175E2-C967-A547-8E23-48E382EC7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337" y="4043863"/>
            <a:ext cx="1003300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793F9-42A0-F04B-993D-01C1DD1DF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33" y="4128567"/>
            <a:ext cx="1175961" cy="10624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5FD049-7211-684B-9426-713E2C0C5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6387" y="852470"/>
            <a:ext cx="784010" cy="12953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5C8E8D-55C5-374D-A500-4DD4A3968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227" y="928689"/>
            <a:ext cx="1171574" cy="1171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85411-AD7D-7F43-9EFE-E5AD3D498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4273550"/>
            <a:ext cx="11430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30E10-79BD-C646-BC8D-195003EAA5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8696" y="992468"/>
            <a:ext cx="1424267" cy="12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7">
            <a:extLst>
              <a:ext uri="{FF2B5EF4-FFF2-40B4-BE49-F238E27FC236}">
                <a16:creationId xmlns:a16="http://schemas.microsoft.com/office/drawing/2014/main" id="{46D6F263-BD2E-0543-A29E-449509409B34}"/>
              </a:ext>
            </a:extLst>
          </p:cNvPr>
          <p:cNvSpPr/>
          <p:nvPr/>
        </p:nvSpPr>
        <p:spPr>
          <a:xfrm>
            <a:off x="6304345" y="959003"/>
            <a:ext cx="2631311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Memory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Overnight, information moves from our short-term to long-term memory.</a:t>
            </a:r>
          </a:p>
        </p:txBody>
      </p:sp>
      <p:sp>
        <p:nvSpPr>
          <p:cNvPr id="18" name="Shape 167">
            <a:extLst>
              <a:ext uri="{FF2B5EF4-FFF2-40B4-BE49-F238E27FC236}">
                <a16:creationId xmlns:a16="http://schemas.microsoft.com/office/drawing/2014/main" id="{842259DB-F9D7-2C4B-95EB-23E4CE02ACB5}"/>
              </a:ext>
            </a:extLst>
          </p:cNvPr>
          <p:cNvSpPr/>
          <p:nvPr/>
        </p:nvSpPr>
        <p:spPr>
          <a:xfrm>
            <a:off x="3258046" y="4028597"/>
            <a:ext cx="2637967" cy="222980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Concentration 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mood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Activity in the brain during sleep improves concentration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mood.</a:t>
            </a:r>
          </a:p>
        </p:txBody>
      </p:sp>
      <p:sp>
        <p:nvSpPr>
          <p:cNvPr id="19" name="Shape 167">
            <a:extLst>
              <a:ext uri="{FF2B5EF4-FFF2-40B4-BE49-F238E27FC236}">
                <a16:creationId xmlns:a16="http://schemas.microsoft.com/office/drawing/2014/main" id="{D4FE4A1C-08E7-5D43-B184-0AF442D72605}"/>
              </a:ext>
            </a:extLst>
          </p:cNvPr>
          <p:cNvSpPr/>
          <p:nvPr/>
        </p:nvSpPr>
        <p:spPr>
          <a:xfrm>
            <a:off x="9315917" y="4027303"/>
            <a:ext cx="2711710" cy="222980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Productivity and performance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Decision making and cognitive performance (our ability to think) are improved by sleep.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176856-72EF-6540-868C-B48B15E9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0" y="2072146"/>
            <a:ext cx="1914425" cy="1955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5235F7-E989-B147-9874-D77E00F5A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245" y="3397624"/>
            <a:ext cx="3061855" cy="3460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8129AB-616C-F345-89F7-0E4133402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5"/>
          <a:stretch/>
        </p:blipFill>
        <p:spPr>
          <a:xfrm>
            <a:off x="9189156" y="0"/>
            <a:ext cx="3002844" cy="3388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05836-BF29-AF46-B57D-AEFC9105E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02" y="4368546"/>
            <a:ext cx="1349502" cy="1349502"/>
          </a:xfrm>
          <a:prstGeom prst="rect">
            <a:avLst/>
          </a:prstGeom>
        </p:spPr>
      </p:pic>
      <p:pic>
        <p:nvPicPr>
          <p:cNvPr id="15" name="Picture 14" descr="A young girl lying on a bed&#10;&#10;Description automatically generated">
            <a:extLst>
              <a:ext uri="{FF2B5EF4-FFF2-40B4-BE49-F238E27FC236}">
                <a16:creationId xmlns:a16="http://schemas.microsoft.com/office/drawing/2014/main" id="{06A3F2DE-0694-314D-BC90-61A8A871E1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046388" y="0"/>
            <a:ext cx="3040647" cy="3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7">
            <a:extLst>
              <a:ext uri="{FF2B5EF4-FFF2-40B4-BE49-F238E27FC236}">
                <a16:creationId xmlns:a16="http://schemas.microsoft.com/office/drawing/2014/main" id="{46D6F263-BD2E-0543-A29E-449509409B34}"/>
              </a:ext>
            </a:extLst>
          </p:cNvPr>
          <p:cNvSpPr/>
          <p:nvPr/>
        </p:nvSpPr>
        <p:spPr>
          <a:xfrm>
            <a:off x="6304345" y="959003"/>
            <a:ext cx="2631311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Regulates hormones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hormone levels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the body are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balanced out. </a:t>
            </a: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Shape 167">
            <a:extLst>
              <a:ext uri="{FF2B5EF4-FFF2-40B4-BE49-F238E27FC236}">
                <a16:creationId xmlns:a16="http://schemas.microsoft.com/office/drawing/2014/main" id="{842259DB-F9D7-2C4B-95EB-23E4CE02ACB5}"/>
              </a:ext>
            </a:extLst>
          </p:cNvPr>
          <p:cNvSpPr/>
          <p:nvPr/>
        </p:nvSpPr>
        <p:spPr>
          <a:xfrm>
            <a:off x="3258046" y="4028597"/>
            <a:ext cx="2637967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Immune system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Special proteins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are released,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which support the immune system.</a:t>
            </a:r>
          </a:p>
        </p:txBody>
      </p:sp>
      <p:sp>
        <p:nvSpPr>
          <p:cNvPr id="19" name="Shape 167">
            <a:extLst>
              <a:ext uri="{FF2B5EF4-FFF2-40B4-BE49-F238E27FC236}">
                <a16:creationId xmlns:a16="http://schemas.microsoft.com/office/drawing/2014/main" id="{D4FE4A1C-08E7-5D43-B184-0AF442D72605}"/>
              </a:ext>
            </a:extLst>
          </p:cNvPr>
          <p:cNvSpPr/>
          <p:nvPr/>
        </p:nvSpPr>
        <p:spPr>
          <a:xfrm>
            <a:off x="9315917" y="4027303"/>
            <a:ext cx="2711710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Repair and growth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body works to grow and repair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muscles, organs and other cells.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FAB36C-CE1C-E947-8C12-8C2F3445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93" y="4382115"/>
            <a:ext cx="1342717" cy="13427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733FAA-82B6-344B-B270-A2F73FF77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5" y="1892300"/>
            <a:ext cx="2540000" cy="246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DCBC5C-2B95-FE4F-AE5C-5207CDBA02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822" y="0"/>
            <a:ext cx="3079899" cy="34265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F91772-CF76-8D4C-8431-7CBB9CF8F0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088" y="3426594"/>
            <a:ext cx="3055087" cy="34314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8E8FB7-0FD3-7F4B-84A9-768C86352F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633" y="0"/>
            <a:ext cx="3037367" cy="34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3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ADE221-CA25-6446-98F5-EC4FFA10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564" y="2903180"/>
            <a:ext cx="1308100" cy="130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13CAB1-B55F-084A-A5D8-B2853112D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921485" y="1443841"/>
            <a:ext cx="5174515" cy="4685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1533C-5057-F348-8A8B-53D195C78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76" y="1006870"/>
            <a:ext cx="1326427" cy="1326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7B704-B7F6-C345-858E-995CCE7E7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450" y="1962150"/>
            <a:ext cx="3962400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4295C6-8901-FA4E-BCA6-7268CF75A3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395" y="1443789"/>
            <a:ext cx="4754138" cy="41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6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C3269-9898-5E4C-8608-774D81A49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3438794" y="1443841"/>
            <a:ext cx="5174515" cy="4685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27241-7631-F548-B362-CA0321CE5F71}"/>
              </a:ext>
            </a:extLst>
          </p:cNvPr>
          <p:cNvSpPr txBox="1"/>
          <p:nvPr/>
        </p:nvSpPr>
        <p:spPr>
          <a:xfrm>
            <a:off x="4105275" y="2457450"/>
            <a:ext cx="3667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Poppins ExtraBold" pitchFamily="2" charset="77"/>
                <a:cs typeface="Poppins ExtraBold" pitchFamily="2" charset="77"/>
              </a:rPr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413949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1269</Words>
  <Application>Microsoft Office PowerPoint</Application>
  <PresentationFormat>Widescreen</PresentationFormat>
  <Paragraphs>110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League Spartan</vt:lpstr>
      <vt:lpstr>Poppins ExtraBold</vt:lpstr>
      <vt:lpstr>Roboto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Campbell</dc:creator>
  <cp:lastModifiedBy>Mona Mohamed Arshe</cp:lastModifiedBy>
  <cp:revision>169</cp:revision>
  <cp:lastPrinted>2019-08-20T10:49:57Z</cp:lastPrinted>
  <dcterms:created xsi:type="dcterms:W3CDTF">2019-08-13T14:49:35Z</dcterms:created>
  <dcterms:modified xsi:type="dcterms:W3CDTF">2022-10-05T06:48:34Z</dcterms:modified>
</cp:coreProperties>
</file>