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6" r:id="rId3"/>
    <p:sldId id="257" r:id="rId4"/>
    <p:sldId id="359" r:id="rId5"/>
    <p:sldId id="367" r:id="rId6"/>
    <p:sldId id="269" r:id="rId7"/>
    <p:sldId id="278"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916"/>
    <p:restoredTop sz="94674"/>
  </p:normalViewPr>
  <p:slideViewPr>
    <p:cSldViewPr snapToGrid="0">
      <p:cViewPr varScale="1">
        <p:scale>
          <a:sx n="101" d="100"/>
          <a:sy n="101" d="100"/>
        </p:scale>
        <p:origin x="22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02085-686A-0D41-BF73-5C1722F2F623}" type="datetimeFigureOut">
              <a:rPr lang="en-AE" smtClean="0"/>
              <a:t>06/03/2024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5C788-9D80-6349-AAEB-3885F77E22D1}" type="slidenum">
              <a:rPr lang="en-AE" smtClean="0"/>
              <a:t>‹#›</a:t>
            </a:fld>
            <a:endParaRPr lang="en-AE"/>
          </a:p>
        </p:txBody>
      </p:sp>
    </p:spTree>
    <p:extLst>
      <p:ext uri="{BB962C8B-B14F-4D97-AF65-F5344CB8AC3E}">
        <p14:creationId xmlns:p14="http://schemas.microsoft.com/office/powerpoint/2010/main" val="34348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5644440-E875-C50B-9DFC-6E1D50C89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92DA1E1-004D-E85F-BB3B-52E9CDF3B1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AE">
                <a:solidFill>
                  <a:srgbClr val="FFC000"/>
                </a:solidFill>
              </a:rPr>
              <a:t>A safe space will need to be created by you for the teachers in order for them to transmit this to students </a:t>
            </a:r>
          </a:p>
          <a:p>
            <a:pPr eaLnBrk="1" hangingPunct="1">
              <a:spcBef>
                <a:spcPct val="0"/>
              </a:spcBef>
            </a:pPr>
            <a:endParaRPr lang="en-US" altLang="en-AE"/>
          </a:p>
        </p:txBody>
      </p:sp>
      <p:sp>
        <p:nvSpPr>
          <p:cNvPr id="17412" name="Slide Number Placeholder 3">
            <a:extLst>
              <a:ext uri="{FF2B5EF4-FFF2-40B4-BE49-F238E27FC236}">
                <a16:creationId xmlns:a16="http://schemas.microsoft.com/office/drawing/2014/main" id="{0BA19BE3-6378-6D5B-EA14-3ACEFD6974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2FB16E2-486F-1D42-8EFF-45D80D54F04F}" type="slidenum">
              <a:rPr lang="en-US" altLang="en-AE">
                <a:solidFill>
                  <a:srgbClr val="000000"/>
                </a:solidFill>
              </a:rPr>
              <a:pPr eaLnBrk="1" hangingPunct="1"/>
              <a:t>2</a:t>
            </a:fld>
            <a:endParaRPr lang="en-US" altLang="en-A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F0CAD63-50A5-A50E-66E1-4BCC462AA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0571B82-D640-D52B-B6B4-59999C076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AE">
                <a:solidFill>
                  <a:srgbClr val="FFC000"/>
                </a:solidFill>
              </a:rPr>
              <a:t>A safe space will need to be created by you for the teachers in order for them to transmit this to students.</a:t>
            </a:r>
          </a:p>
          <a:p>
            <a:pPr eaLnBrk="1" hangingPunct="1">
              <a:spcBef>
                <a:spcPct val="0"/>
              </a:spcBef>
            </a:pPr>
            <a:endParaRPr lang="en-GB" altLang="en-AE">
              <a:solidFill>
                <a:srgbClr val="FFC000"/>
              </a:solidFill>
            </a:endParaRPr>
          </a:p>
          <a:p>
            <a:pPr eaLnBrk="1" hangingPunct="1">
              <a:spcBef>
                <a:spcPct val="0"/>
              </a:spcBef>
            </a:pPr>
            <a:r>
              <a:rPr lang="en-GB" altLang="en-AE">
                <a:solidFill>
                  <a:srgbClr val="FFC000"/>
                </a:solidFill>
              </a:rPr>
              <a:t>Confidentiality: Teachers should make it explicit that there is no pressure on learners to disclose personal experiences and must ensure that pupils know that teachers cannot offer unconditional confidentiality.  Equally, if a learner wishes to discuss an important personal concern, teachers should make sure that pupils are aware of confidential sources of support, both within and beyond school.  This would include encouraging learners to talk to their parents / carers.</a:t>
            </a:r>
          </a:p>
          <a:p>
            <a:pPr eaLnBrk="1" hangingPunct="1">
              <a:spcBef>
                <a:spcPct val="0"/>
              </a:spcBef>
            </a:pPr>
            <a:endParaRPr lang="en-GB" altLang="en-AE">
              <a:solidFill>
                <a:srgbClr val="FFC000"/>
              </a:solidFill>
            </a:endParaRPr>
          </a:p>
          <a:p>
            <a:pPr eaLnBrk="1" hangingPunct="1">
              <a:spcBef>
                <a:spcPct val="0"/>
              </a:spcBef>
            </a:pPr>
            <a:r>
              <a:rPr lang="en-GB" altLang="en-AE">
                <a:solidFill>
                  <a:srgbClr val="FFC000"/>
                </a:solidFill>
              </a:rPr>
              <a:t>The careful management of confidentiality is crucial to the development of safe spaces and to the confidence of adults and pupils to engage in meaningful discussion.</a:t>
            </a:r>
          </a:p>
          <a:p>
            <a:pPr eaLnBrk="1" hangingPunct="1">
              <a:spcBef>
                <a:spcPct val="0"/>
              </a:spcBef>
            </a:pPr>
            <a:endParaRPr lang="en-US" altLang="en-AE"/>
          </a:p>
        </p:txBody>
      </p:sp>
      <p:sp>
        <p:nvSpPr>
          <p:cNvPr id="20484" name="Slide Number Placeholder 3">
            <a:extLst>
              <a:ext uri="{FF2B5EF4-FFF2-40B4-BE49-F238E27FC236}">
                <a16:creationId xmlns:a16="http://schemas.microsoft.com/office/drawing/2014/main" id="{9C54C8E4-0E2E-6CB2-E375-CD796ED5D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D9131FB-C5C3-414E-8888-408913CAC3AF}" type="slidenum">
              <a:rPr lang="en-US" altLang="en-AE">
                <a:solidFill>
                  <a:srgbClr val="000000"/>
                </a:solidFill>
              </a:rPr>
              <a:pPr eaLnBrk="1" hangingPunct="1"/>
              <a:t>4</a:t>
            </a:fld>
            <a:endParaRPr lang="en-US" altLang="en-AE">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B717C22-BAC3-06A6-958B-BC3EB7216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9A34119-CADE-6EA6-F131-3F753BBAC2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AE"/>
              <a:t>It is important that you have involvement from the teachers. </a:t>
            </a:r>
            <a:endParaRPr lang="en-US" altLang="en-AE"/>
          </a:p>
          <a:p>
            <a:pPr eaLnBrk="1" hangingPunct="1">
              <a:spcBef>
                <a:spcPct val="0"/>
              </a:spcBef>
            </a:pPr>
            <a:endParaRPr lang="en-US" altLang="en-AE"/>
          </a:p>
        </p:txBody>
      </p:sp>
      <p:sp>
        <p:nvSpPr>
          <p:cNvPr id="28676" name="Slide Number Placeholder 3">
            <a:extLst>
              <a:ext uri="{FF2B5EF4-FFF2-40B4-BE49-F238E27FC236}">
                <a16:creationId xmlns:a16="http://schemas.microsoft.com/office/drawing/2014/main" id="{0AACA4AE-8F30-6038-50B4-CF29230C64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8E8C12-42AF-124D-A33B-4499031B924A}" type="slidenum">
              <a:rPr lang="en-US" altLang="en-AE">
                <a:solidFill>
                  <a:srgbClr val="000000"/>
                </a:solidFill>
              </a:rPr>
              <a:pPr eaLnBrk="1" hangingPunct="1"/>
              <a:t>5</a:t>
            </a:fld>
            <a:endParaRPr lang="en-US" altLang="en-AE">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99EF303-5A8C-F8FD-F72B-7EE41A10C556}"/>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C15EFF5-EE31-5543-91CA-E3A183A697F1}"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0695A1D0-1B77-BA83-5A4F-1A7F3CB92BEC}"/>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F1CCC58F-D0CD-D50D-1BC4-11B525A2D2EE}"/>
              </a:ext>
            </a:extLst>
          </p:cNvPr>
          <p:cNvSpPr>
            <a:spLocks noGrp="1" noChangeArrowheads="1"/>
          </p:cNvSpPr>
          <p:nvPr>
            <p:ph type="body" idx="1"/>
          </p:nvPr>
        </p:nvSpPr>
        <p:spPr>
          <a:noFill/>
        </p:spPr>
        <p:txBody>
          <a:bodyPr/>
          <a:lstStyle/>
          <a:p>
            <a:pPr eaLnBrk="1" hangingPunct="1">
              <a:buFontTx/>
              <a:buChar char="•"/>
            </a:pPr>
            <a:r>
              <a:rPr lang="en-US" altLang="en-US">
                <a:latin typeface="Arial" panose="020B0604020202020204" pitchFamily="34" charset="0"/>
              </a:rPr>
              <a:t>Ask if there are any final questions or comments at this time and before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7E75-FD09-407C-BE27-A89EFDD0B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8BBB51-D14E-403D-A801-0112F1DB7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84257-24A5-4D87-98F5-2D9085B66D84}"/>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10A95399-C927-4331-B2BA-AE08F0E68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A4C4F-6FEB-403C-A785-BACE300D14FA}"/>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9570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F18-0BC8-45DD-B5E1-4D654731E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2F82AA-FCB8-4D91-BC10-45ED2FE022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10311-238E-43DB-85AA-877ED78ACC98}"/>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1B4ACDCD-115E-4573-BB60-8C1579BF61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79BB-B42C-4EAC-B073-CA97B53144B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0263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70187D-B0C6-4178-824D-FEEF822AF2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88E79F-C7D6-4939-9349-5CBA655E4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3C8D7-72CD-4799-A06F-A94FCE194E17}"/>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4566C5AE-D713-43A8-B445-22BA324C4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E1A59-A345-4D2E-92CC-642BEE83FB59}"/>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38729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9DC6-973E-4CD5-A32A-C59F9F1BF6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2F928-14F7-4D23-ADC4-B2C5403845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9C58-5978-4227-B39F-284C9D5D53D2}"/>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31E9616B-D012-4A98-9C6E-63C2A32DE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63F1E-4E5B-436E-81EB-88C1E462F94B}"/>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49983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D72C-FDA8-4380-ACCD-EB270F4375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DEAFD-963E-4CDE-9182-B3769C5DF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8B9D24-3CC2-44EC-A3CB-3C61E74D1CAF}"/>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86C00523-EC14-43DF-8E65-6C051F70D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A0CC2-CD35-4E59-9CE2-D40AFC5208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91920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B309-65CA-449D-B7DB-6FD6DE39B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DF8BF-A989-4B29-AFDC-1E460BC8D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88FE4-40A0-4086-8AB5-4D8F3295F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2F357-BDD4-44A0-9126-51EDD6C230EF}"/>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6" name="Footer Placeholder 5">
            <a:extLst>
              <a:ext uri="{FF2B5EF4-FFF2-40B4-BE49-F238E27FC236}">
                <a16:creationId xmlns:a16="http://schemas.microsoft.com/office/drawing/2014/main" id="{92AC62A8-B4F4-42E5-9182-FBE73AC21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C3F2E-8798-46D1-928B-CEEF50D6200C}"/>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572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4DE0-08DF-4F82-A5E9-1EFDB7244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55A38-9830-4DB4-ACA2-14D6429EA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131E7-D6E8-4181-AC95-2AE41BDC8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BC087-EE28-45B1-8886-A6CCBBC8E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A7407A-C51F-410C-9BD9-265FB37E5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F5E47-19BF-490B-B0B9-E6BF7869B044}"/>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8" name="Footer Placeholder 7">
            <a:extLst>
              <a:ext uri="{FF2B5EF4-FFF2-40B4-BE49-F238E27FC236}">
                <a16:creationId xmlns:a16="http://schemas.microsoft.com/office/drawing/2014/main" id="{B7AE4DF6-4AFA-4090-A852-693EC7DDD0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CE66D9-82D2-4815-8298-F9747D44171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6856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DE90-7A37-42DB-BDA2-73E60B1D4C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95FF4-337F-4F61-859E-7096C04A845C}"/>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4" name="Footer Placeholder 3">
            <a:extLst>
              <a:ext uri="{FF2B5EF4-FFF2-40B4-BE49-F238E27FC236}">
                <a16:creationId xmlns:a16="http://schemas.microsoft.com/office/drawing/2014/main" id="{46A3FD8A-61DD-47D8-A1C2-FCAD71A50E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20CACC-AC5B-4005-B1D9-CDE6B1E5117E}"/>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38684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7DFC4-E92A-47F5-B47C-B1B6ACE226B3}"/>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3" name="Footer Placeholder 2">
            <a:extLst>
              <a:ext uri="{FF2B5EF4-FFF2-40B4-BE49-F238E27FC236}">
                <a16:creationId xmlns:a16="http://schemas.microsoft.com/office/drawing/2014/main" id="{F7592E14-04F7-40A4-83C8-7DB21506C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5B2C5-2E4F-4D6E-95BF-70408521D727}"/>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54330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3053-E96B-413B-BA32-A0EE8A0BC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F8153E-7C80-4FFC-AEA9-BD827D8FC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1BFA58-8011-4331-8ACE-959724845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2995-D214-4A07-B184-92617585280F}"/>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6" name="Footer Placeholder 5">
            <a:extLst>
              <a:ext uri="{FF2B5EF4-FFF2-40B4-BE49-F238E27FC236}">
                <a16:creationId xmlns:a16="http://schemas.microsoft.com/office/drawing/2014/main" id="{547754D0-6D9C-4B40-8E62-745C47CD7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F59E0-6137-4A43-AFA3-D50B231EA0C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02872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FCE5-31A4-4D81-A591-5E062715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3F8E7-F185-4EA9-BEF0-3DE2B6779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B490C-BD6F-4239-9D09-24BD69D81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D600BA-2B10-49AA-87DF-1E69AD18011E}"/>
              </a:ext>
            </a:extLst>
          </p:cNvPr>
          <p:cNvSpPr>
            <a:spLocks noGrp="1"/>
          </p:cNvSpPr>
          <p:nvPr>
            <p:ph type="dt" sz="half" idx="10"/>
          </p:nvPr>
        </p:nvSpPr>
        <p:spPr/>
        <p:txBody>
          <a:bodyPr/>
          <a:lstStyle/>
          <a:p>
            <a:fld id="{0BA737F8-0601-4331-86CD-F40CD48958D0}" type="datetimeFigureOut">
              <a:rPr lang="en-US" smtClean="0"/>
              <a:t>3/6/24</a:t>
            </a:fld>
            <a:endParaRPr lang="en-US"/>
          </a:p>
        </p:txBody>
      </p:sp>
      <p:sp>
        <p:nvSpPr>
          <p:cNvPr id="6" name="Footer Placeholder 5">
            <a:extLst>
              <a:ext uri="{FF2B5EF4-FFF2-40B4-BE49-F238E27FC236}">
                <a16:creationId xmlns:a16="http://schemas.microsoft.com/office/drawing/2014/main" id="{357C728F-F327-42B7-AD13-C89B928CB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60A41-6521-4010-B60D-8CC5D211FAB2}"/>
              </a:ext>
            </a:extLst>
          </p:cNvPr>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4469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35E11-A9AC-46AF-AB3A-C4B51927C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9EEB63-26BB-417E-B982-08027783D0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CBF2A-79AA-48AD-92D4-8D6378A5D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37F8-0601-4331-86CD-F40CD48958D0}" type="datetimeFigureOut">
              <a:rPr lang="en-US" smtClean="0"/>
              <a:t>3/6/24</a:t>
            </a:fld>
            <a:endParaRPr lang="en-US"/>
          </a:p>
        </p:txBody>
      </p:sp>
      <p:sp>
        <p:nvSpPr>
          <p:cNvPr id="5" name="Footer Placeholder 4">
            <a:extLst>
              <a:ext uri="{FF2B5EF4-FFF2-40B4-BE49-F238E27FC236}">
                <a16:creationId xmlns:a16="http://schemas.microsoft.com/office/drawing/2014/main" id="{AB001559-89A6-4BAD-9031-C0C19736B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CBBBF-9A57-4DDC-B66D-72AB44073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979-4FCA-4041-955D-E99138B548A1}" type="slidenum">
              <a:rPr lang="en-US" smtClean="0"/>
              <a:t>‹#›</a:t>
            </a:fld>
            <a:endParaRPr lang="en-US"/>
          </a:p>
        </p:txBody>
      </p:sp>
    </p:spTree>
    <p:extLst>
      <p:ext uri="{BB962C8B-B14F-4D97-AF65-F5344CB8AC3E}">
        <p14:creationId xmlns:p14="http://schemas.microsoft.com/office/powerpoint/2010/main" val="290431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17797" y="3690357"/>
            <a:ext cx="6669602" cy="865707"/>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40591" y="4565208"/>
            <a:ext cx="6692396" cy="1238207"/>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1013565" y="3795767"/>
            <a:ext cx="6094070" cy="769441"/>
          </a:xfrm>
          <a:prstGeom prst="rect">
            <a:avLst/>
          </a:prstGeom>
          <a:noFill/>
        </p:spPr>
        <p:txBody>
          <a:bodyPr wrap="square">
            <a:spAutoFit/>
          </a:bodyPr>
          <a:lstStyle/>
          <a:p>
            <a:r>
              <a:rPr lang="en-US" sz="4400" dirty="0">
                <a:solidFill>
                  <a:schemeClr val="bg1">
                    <a:lumMod val="95000"/>
                  </a:schemeClr>
                </a:solidFill>
              </a:rPr>
              <a:t>ASCS </a:t>
            </a:r>
            <a:r>
              <a:rPr lang="en-US" sz="4400" dirty="0" err="1">
                <a:solidFill>
                  <a:schemeClr val="bg1">
                    <a:lumMod val="95000"/>
                  </a:schemeClr>
                </a:solidFill>
              </a:rPr>
              <a:t>Nad</a:t>
            </a:r>
            <a:r>
              <a:rPr lang="en-US" sz="44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269969" y="4748352"/>
            <a:ext cx="6094070" cy="954107"/>
          </a:xfrm>
          <a:prstGeom prst="rect">
            <a:avLst/>
          </a:prstGeom>
          <a:noFill/>
        </p:spPr>
        <p:txBody>
          <a:bodyPr wrap="square">
            <a:spAutoFit/>
          </a:bodyPr>
          <a:lstStyle/>
          <a:p>
            <a:pPr algn="ctr"/>
            <a:r>
              <a:rPr lang="en-US" sz="2800" b="1" dirty="0">
                <a:solidFill>
                  <a:schemeClr val="bg1"/>
                </a:solidFill>
                <a:latin typeface="Century Gothic" panose="020B0502020202020204" pitchFamily="34" charset="0"/>
              </a:rPr>
              <a:t>What Can I Do In My Class So That All of Us Are Safe To Learn?</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857317" y="845320"/>
            <a:ext cx="2666171" cy="1597686"/>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4252D07C-2455-AB96-1022-2CED2CB8FEA5}"/>
              </a:ext>
            </a:extLst>
          </p:cNvPr>
          <p:cNvSpPr txBox="1">
            <a:spLocks/>
          </p:cNvSpPr>
          <p:nvPr/>
        </p:nvSpPr>
        <p:spPr bwMode="auto">
          <a:xfrm>
            <a:off x="-457200" y="0"/>
            <a:ext cx="65532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AE" sz="5400" dirty="0">
                <a:solidFill>
                  <a:srgbClr val="00AEEF"/>
                </a:solidFill>
                <a:latin typeface="Futura Hv" panose="020B0602020204020303" pitchFamily="34" charset="-79"/>
              </a:rPr>
              <a:t>SAFE SPACES</a:t>
            </a:r>
          </a:p>
        </p:txBody>
      </p:sp>
      <p:sp>
        <p:nvSpPr>
          <p:cNvPr id="2052" name="Content Placeholder 2">
            <a:extLst>
              <a:ext uri="{FF2B5EF4-FFF2-40B4-BE49-F238E27FC236}">
                <a16:creationId xmlns:a16="http://schemas.microsoft.com/office/drawing/2014/main" id="{94E80474-3236-E0E9-0193-75F74010747C}"/>
              </a:ext>
            </a:extLst>
          </p:cNvPr>
          <p:cNvSpPr txBox="1">
            <a:spLocks/>
          </p:cNvSpPr>
          <p:nvPr/>
        </p:nvSpPr>
        <p:spPr bwMode="auto">
          <a:xfrm>
            <a:off x="514350" y="719931"/>
            <a:ext cx="111633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endParaRPr lang="en-GB" altLang="en-AE" sz="4000" dirty="0"/>
          </a:p>
          <a:p>
            <a:pPr eaLnBrk="1" hangingPunct="1">
              <a:spcBef>
                <a:spcPct val="20000"/>
              </a:spcBef>
              <a:buFont typeface="Arial" panose="020B0604020202020204" pitchFamily="34" charset="0"/>
              <a:buNone/>
            </a:pPr>
            <a:r>
              <a:rPr lang="en-GB" altLang="en-AE" sz="4000" dirty="0"/>
              <a:t>What is a safe space?</a:t>
            </a:r>
          </a:p>
          <a:p>
            <a:pPr eaLnBrk="1" hangingPunct="1">
              <a:spcBef>
                <a:spcPct val="20000"/>
              </a:spcBef>
              <a:buFont typeface="Arial" panose="020B0604020202020204" pitchFamily="34" charset="0"/>
              <a:buNone/>
            </a:pPr>
            <a:endParaRPr lang="en-GB" altLang="en-AE" sz="4000" dirty="0"/>
          </a:p>
          <a:p>
            <a:pPr eaLnBrk="1" hangingPunct="1">
              <a:spcBef>
                <a:spcPct val="20000"/>
              </a:spcBef>
              <a:buFont typeface="Arial" panose="020B0604020202020204" pitchFamily="34" charset="0"/>
              <a:buNone/>
            </a:pPr>
            <a:r>
              <a:rPr lang="en-GB" altLang="en-AE" sz="4000" dirty="0"/>
              <a:t>Why are rules needed within this space? </a:t>
            </a:r>
          </a:p>
          <a:p>
            <a:pPr eaLnBrk="1" hangingPunct="1">
              <a:spcBef>
                <a:spcPct val="20000"/>
              </a:spcBef>
              <a:buFont typeface="Arial" panose="020B0604020202020204" pitchFamily="34" charset="0"/>
              <a:buNone/>
            </a:pPr>
            <a:endParaRPr lang="en-GB" altLang="en-AE" sz="4000" dirty="0"/>
          </a:p>
          <a:p>
            <a:pPr eaLnBrk="1" hangingPunct="1">
              <a:spcBef>
                <a:spcPct val="20000"/>
              </a:spcBef>
              <a:buFont typeface="Arial" panose="020B0604020202020204" pitchFamily="34" charset="0"/>
              <a:buNone/>
            </a:pPr>
            <a:r>
              <a:rPr lang="en-GB" altLang="en-AE" sz="4000" dirty="0"/>
              <a:t>Who makes the rules?</a:t>
            </a:r>
          </a:p>
          <a:p>
            <a:pPr eaLnBrk="1" hangingPunct="1">
              <a:spcBef>
                <a:spcPct val="20000"/>
              </a:spcBef>
              <a:buFont typeface="Arial" panose="020B0604020202020204" pitchFamily="34" charset="0"/>
              <a:buNone/>
            </a:pPr>
            <a:endParaRPr lang="en-GB" altLang="en-AE" sz="4000" dirty="0"/>
          </a:p>
          <a:p>
            <a:pPr eaLnBrk="1" hangingPunct="1">
              <a:spcBef>
                <a:spcPct val="20000"/>
              </a:spcBef>
              <a:buFont typeface="Arial" panose="020B0604020202020204" pitchFamily="34" charset="0"/>
              <a:buNone/>
            </a:pPr>
            <a:r>
              <a:rPr lang="en-GB" altLang="en-AE" sz="4000" dirty="0"/>
              <a:t>Why do we need this space within school?</a:t>
            </a:r>
          </a:p>
        </p:txBody>
      </p:sp>
      <p:sp>
        <p:nvSpPr>
          <p:cNvPr id="2" name="AutoShape 2">
            <a:extLst>
              <a:ext uri="{FF2B5EF4-FFF2-40B4-BE49-F238E27FC236}">
                <a16:creationId xmlns:a16="http://schemas.microsoft.com/office/drawing/2014/main" id="{A5129E82-B6A8-8F63-71C2-EFFE34547CD0}"/>
              </a:ext>
            </a:extLst>
          </p:cNvPr>
          <p:cNvSpPr>
            <a:spLocks noChangeArrowheads="1"/>
          </p:cNvSpPr>
          <p:nvPr/>
        </p:nvSpPr>
        <p:spPr bwMode="auto">
          <a:xfrm>
            <a:off x="8343900" y="0"/>
            <a:ext cx="3721100" cy="3340100"/>
          </a:xfrm>
          <a:prstGeom prst="diamond">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AE" altLang="en-AE"/>
          </a:p>
        </p:txBody>
      </p:sp>
      <p:sp>
        <p:nvSpPr>
          <p:cNvPr id="3" name="Text Box 3">
            <a:extLst>
              <a:ext uri="{FF2B5EF4-FFF2-40B4-BE49-F238E27FC236}">
                <a16:creationId xmlns:a16="http://schemas.microsoft.com/office/drawing/2014/main" id="{2983AAAE-A083-2B65-4ABB-3C3F3D766350}"/>
              </a:ext>
            </a:extLst>
          </p:cNvPr>
          <p:cNvSpPr txBox="1">
            <a:spLocks noChangeArrowheads="1"/>
          </p:cNvSpPr>
          <p:nvPr/>
        </p:nvSpPr>
        <p:spPr bwMode="auto">
          <a:xfrm>
            <a:off x="8982075" y="946775"/>
            <a:ext cx="24447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4400" dirty="0">
                <a:latin typeface="CopperplateTBol" pitchFamily="34" charset="0"/>
              </a:rPr>
              <a:t>SAFE PLACE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10515600" cy="6492875"/>
          </a:xfrm>
        </p:spPr>
        <p:txBody>
          <a:bodyPr>
            <a:normAutofit/>
          </a:bodyPr>
          <a:lstStyle/>
          <a:p>
            <a:pPr marL="571500" indent="-571500" algn="ctr">
              <a:buFont typeface="Arial" panose="020B0604020202020204" pitchFamily="34" charset="0"/>
              <a:buChar char="•"/>
            </a:pPr>
            <a:r>
              <a:rPr lang="en-GB" sz="4000" dirty="0">
                <a:effectLst/>
                <a:latin typeface="Times"/>
              </a:rPr>
              <a:t>What makes you feel comfortable to share things about yourself with others?</a:t>
            </a:r>
            <a:br>
              <a:rPr lang="en-GB" sz="4000" dirty="0">
                <a:effectLst/>
                <a:latin typeface="Times"/>
              </a:rPr>
            </a:br>
            <a:br>
              <a:rPr lang="en-GB" sz="4000" dirty="0">
                <a:effectLst/>
                <a:latin typeface="Times"/>
              </a:rPr>
            </a:br>
            <a:r>
              <a:rPr lang="en-GB" sz="4000" dirty="0">
                <a:effectLst/>
                <a:latin typeface="Times"/>
              </a:rPr>
              <a:t>Why is it important to think about how others feel?</a:t>
            </a:r>
            <a:br>
              <a:rPr lang="en-GB" sz="4000" dirty="0">
                <a:effectLst/>
                <a:latin typeface="Times"/>
              </a:rPr>
            </a:br>
            <a:r>
              <a:rPr lang="en-GB" sz="4000" dirty="0">
                <a:effectLst/>
                <a:latin typeface="Times"/>
              </a:rPr>
              <a:t>• What is the difference between school rules and an agreement to help others feel ‘safe’ in a space to share?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7A7A338C-BD3F-8D5D-212B-88CB15A55D5F}"/>
              </a:ext>
            </a:extLst>
          </p:cNvPr>
          <p:cNvSpPr txBox="1">
            <a:spLocks/>
          </p:cNvSpPr>
          <p:nvPr/>
        </p:nvSpPr>
        <p:spPr bwMode="auto">
          <a:xfrm>
            <a:off x="-804861" y="26193"/>
            <a:ext cx="65532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AE" sz="5400" dirty="0">
                <a:solidFill>
                  <a:srgbClr val="00AEEF"/>
                </a:solidFill>
                <a:latin typeface="Futura Hv" panose="020B0602020204020303" pitchFamily="34" charset="-79"/>
              </a:rPr>
              <a:t>SAFE SPACE</a:t>
            </a:r>
          </a:p>
        </p:txBody>
      </p:sp>
      <p:sp>
        <p:nvSpPr>
          <p:cNvPr id="8" name="Rectangle 4">
            <a:extLst>
              <a:ext uri="{FF2B5EF4-FFF2-40B4-BE49-F238E27FC236}">
                <a16:creationId xmlns:a16="http://schemas.microsoft.com/office/drawing/2014/main" id="{29923896-DE75-9E6D-426C-7D4AC8090F27}"/>
              </a:ext>
            </a:extLst>
          </p:cNvPr>
          <p:cNvSpPr txBox="1">
            <a:spLocks noChangeArrowheads="1"/>
          </p:cNvSpPr>
          <p:nvPr/>
        </p:nvSpPr>
        <p:spPr>
          <a:xfrm>
            <a:off x="457201" y="2052639"/>
            <a:ext cx="11734799" cy="4135437"/>
          </a:xfrm>
          <a:prstGeom prst="rect">
            <a:avLst/>
          </a:prstGeom>
        </p:spPr>
        <p:txBody>
          <a:bodyPr wrap="square"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GB" sz="2400" dirty="0">
                <a:solidFill>
                  <a:srgbClr val="000000"/>
                </a:solidFill>
              </a:rPr>
              <a:t>An agreement is needed for a safe space, and this should be owned by the whole group. One such list could be:</a:t>
            </a:r>
          </a:p>
          <a:p>
            <a:pPr>
              <a:defRPr/>
            </a:pPr>
            <a:endParaRPr lang="en-US" sz="1100" dirty="0">
              <a:solidFill>
                <a:srgbClr val="000000"/>
              </a:solidFill>
            </a:endParaRPr>
          </a:p>
          <a:p>
            <a:pPr>
              <a:buFont typeface="+mj-lt"/>
              <a:buAutoNum type="arabicPeriod"/>
              <a:defRPr/>
            </a:pPr>
            <a:r>
              <a:rPr lang="en-GB" sz="2400" dirty="0">
                <a:solidFill>
                  <a:srgbClr val="000000"/>
                </a:solidFill>
              </a:rPr>
              <a:t>One person speaks at a time</a:t>
            </a:r>
            <a:endParaRPr lang="en-US" sz="2400" dirty="0">
              <a:solidFill>
                <a:srgbClr val="000000"/>
              </a:solidFill>
            </a:endParaRPr>
          </a:p>
          <a:p>
            <a:pPr>
              <a:buFont typeface="+mj-lt"/>
              <a:buAutoNum type="arabicPeriod"/>
              <a:defRPr/>
            </a:pPr>
            <a:r>
              <a:rPr lang="en-GB" sz="2400" dirty="0">
                <a:solidFill>
                  <a:srgbClr val="000000"/>
                </a:solidFill>
              </a:rPr>
              <a:t>We listen to each other</a:t>
            </a:r>
            <a:endParaRPr lang="en-US" sz="2400" dirty="0">
              <a:solidFill>
                <a:srgbClr val="000000"/>
              </a:solidFill>
            </a:endParaRPr>
          </a:p>
          <a:p>
            <a:pPr>
              <a:buFont typeface="+mj-lt"/>
              <a:buAutoNum type="arabicPeriod"/>
              <a:defRPr/>
            </a:pPr>
            <a:r>
              <a:rPr lang="en-GB" sz="2400" dirty="0">
                <a:solidFill>
                  <a:srgbClr val="000000"/>
                </a:solidFill>
              </a:rPr>
              <a:t>It’s OK to change our minds</a:t>
            </a:r>
            <a:endParaRPr lang="en-US" sz="2400" dirty="0">
              <a:solidFill>
                <a:srgbClr val="000000"/>
              </a:solidFill>
            </a:endParaRPr>
          </a:p>
          <a:p>
            <a:pPr>
              <a:buFont typeface="+mj-lt"/>
              <a:buAutoNum type="arabicPeriod"/>
              <a:defRPr/>
            </a:pPr>
            <a:r>
              <a:rPr lang="en-GB" sz="2400" dirty="0">
                <a:solidFill>
                  <a:srgbClr val="000000"/>
                </a:solidFill>
              </a:rPr>
              <a:t>We disagree with </a:t>
            </a:r>
            <a:r>
              <a:rPr lang="en-GB" sz="2400" b="1" dirty="0">
                <a:solidFill>
                  <a:srgbClr val="000000"/>
                </a:solidFill>
              </a:rPr>
              <a:t>statements</a:t>
            </a:r>
            <a:r>
              <a:rPr lang="en-GB" sz="2400" dirty="0">
                <a:solidFill>
                  <a:srgbClr val="000000"/>
                </a:solidFill>
              </a:rPr>
              <a:t> not with </a:t>
            </a:r>
            <a:r>
              <a:rPr lang="en-GB" sz="2400" b="1" dirty="0">
                <a:solidFill>
                  <a:srgbClr val="000000"/>
                </a:solidFill>
              </a:rPr>
              <a:t>people</a:t>
            </a:r>
            <a:endParaRPr lang="en-US" sz="2400" dirty="0">
              <a:solidFill>
                <a:srgbClr val="000000"/>
              </a:solidFill>
            </a:endParaRPr>
          </a:p>
          <a:p>
            <a:pPr>
              <a:buFont typeface="+mj-lt"/>
              <a:buAutoNum type="arabicPeriod"/>
              <a:defRPr/>
            </a:pPr>
            <a:r>
              <a:rPr lang="en-GB" sz="2400" dirty="0">
                <a:solidFill>
                  <a:srgbClr val="000000"/>
                </a:solidFill>
              </a:rPr>
              <a:t>We seek to understand one another not necessarily to agree</a:t>
            </a:r>
            <a:endParaRPr lang="en-US" sz="2400" dirty="0">
              <a:solidFill>
                <a:srgbClr val="000000"/>
              </a:solidFill>
            </a:endParaRPr>
          </a:p>
          <a:p>
            <a:pPr>
              <a:buFont typeface="+mj-lt"/>
              <a:buAutoNum type="arabicPeriod"/>
              <a:defRPr/>
            </a:pPr>
            <a:r>
              <a:rPr lang="en-GB" sz="2400" dirty="0">
                <a:solidFill>
                  <a:srgbClr val="000000"/>
                </a:solidFill>
              </a:rPr>
              <a:t>Be aware of body language and appropriate language to be used</a:t>
            </a:r>
            <a:endParaRPr lang="en-US" sz="2400" dirty="0">
              <a:solidFill>
                <a:srgbClr val="000000"/>
              </a:solidFill>
            </a:endParaRPr>
          </a:p>
          <a:p>
            <a:pPr>
              <a:buFont typeface="+mj-lt"/>
              <a:buAutoNum type="arabicPeriod"/>
              <a:defRPr/>
            </a:pPr>
            <a:r>
              <a:rPr lang="en-GB" sz="2400" dirty="0">
                <a:solidFill>
                  <a:srgbClr val="000000"/>
                </a:solidFill>
              </a:rPr>
              <a:t>Remember you decide what you want to share</a:t>
            </a:r>
            <a:endParaRPr lang="en-US" sz="2400" dirty="0">
              <a:solidFill>
                <a:srgbClr val="00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a:extLst>
              <a:ext uri="{FF2B5EF4-FFF2-40B4-BE49-F238E27FC236}">
                <a16:creationId xmlns:a16="http://schemas.microsoft.com/office/drawing/2014/main" id="{95E8E303-7CD9-1DB0-9934-83756FCF7EE4}"/>
              </a:ext>
            </a:extLst>
          </p:cNvPr>
          <p:cNvSpPr txBox="1">
            <a:spLocks/>
          </p:cNvSpPr>
          <p:nvPr/>
        </p:nvSpPr>
        <p:spPr bwMode="auto">
          <a:xfrm>
            <a:off x="2819400" y="1119188"/>
            <a:ext cx="65532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AE" sz="6000" dirty="0">
                <a:solidFill>
                  <a:srgbClr val="00AEEF"/>
                </a:solidFill>
                <a:latin typeface="Futura Hv" panose="020B0602020204020303" pitchFamily="34" charset="-79"/>
              </a:rPr>
              <a:t>TRUST, RESPECT AND CARE</a:t>
            </a:r>
          </a:p>
        </p:txBody>
      </p:sp>
      <p:sp>
        <p:nvSpPr>
          <p:cNvPr id="13316" name="Rectangle 4">
            <a:extLst>
              <a:ext uri="{FF2B5EF4-FFF2-40B4-BE49-F238E27FC236}">
                <a16:creationId xmlns:a16="http://schemas.microsoft.com/office/drawing/2014/main" id="{7E25C74E-004E-D84C-9146-9DC828725151}"/>
              </a:ext>
            </a:extLst>
          </p:cNvPr>
          <p:cNvSpPr txBox="1">
            <a:spLocks noChangeArrowheads="1"/>
          </p:cNvSpPr>
          <p:nvPr/>
        </p:nvSpPr>
        <p:spPr bwMode="auto">
          <a:xfrm>
            <a:off x="2024062" y="3091054"/>
            <a:ext cx="8143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GB" altLang="en-AE" sz="4800" dirty="0">
                <a:solidFill>
                  <a:srgbClr val="000000"/>
                </a:solidFill>
              </a:rPr>
              <a:t>There will be no safe space without trust, respect and care!</a:t>
            </a:r>
            <a:endParaRPr lang="en-US" altLang="en-AE" sz="4800" dirty="0">
              <a:solidFill>
                <a:srgbClr val="00000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eaLnBrk="1" hangingPunct="1"/>
            <a:r>
              <a:rPr lang="en-US" altLang="en-US" sz="4800" b="1" dirty="0">
                <a:solidFill>
                  <a:srgbClr val="27BBBB"/>
                </a:solidFill>
              </a:rPr>
              <a:t>Creating A Safe Space </a:t>
            </a:r>
          </a:p>
        </p:txBody>
      </p:sp>
      <p:sp>
        <p:nvSpPr>
          <p:cNvPr id="15363" name="Rectangle 3"/>
          <p:cNvSpPr>
            <a:spLocks noGrp="1" noChangeArrowheads="1"/>
          </p:cNvSpPr>
          <p:nvPr>
            <p:ph type="body" idx="1"/>
          </p:nvPr>
        </p:nvSpPr>
        <p:spPr>
          <a:xfrm>
            <a:off x="389964" y="1690688"/>
            <a:ext cx="11412071" cy="4951412"/>
          </a:xfrm>
        </p:spPr>
        <p:txBody>
          <a:bodyPr>
            <a:normAutofit fontScale="70000" lnSpcReduction="20000"/>
          </a:bodyPr>
          <a:lstStyle/>
          <a:p>
            <a:pPr marL="0" indent="0" algn="ctr">
              <a:buNone/>
            </a:pPr>
            <a:r>
              <a:rPr lang="en-US" altLang="en-AE" sz="4400" dirty="0"/>
              <a:t>For us to be able to have good conversations and feel comfortable to share things about ourselves it’s important we come up with a set of principles that we agree on to create a space we are all happy in.</a:t>
            </a:r>
          </a:p>
          <a:p>
            <a:pPr marL="0" indent="0" algn="ctr">
              <a:buNone/>
            </a:pPr>
            <a:r>
              <a:rPr lang="en-US" altLang="en-AE" sz="4400" dirty="0"/>
              <a:t>Everyone in this room is different, we all have different ideas, personalities, experiences, backgrounds, and today is a chance to get to know each other better.</a:t>
            </a:r>
          </a:p>
          <a:p>
            <a:pPr marL="0" indent="0" algn="ctr">
              <a:buNone/>
            </a:pPr>
            <a:r>
              <a:rPr lang="en-US" altLang="en-AE" sz="4400" dirty="0"/>
              <a:t>Some people find it easier than others to talk about themselves.</a:t>
            </a:r>
          </a:p>
          <a:p>
            <a:pPr marL="0" indent="0" algn="ctr">
              <a:buNone/>
            </a:pPr>
            <a:r>
              <a:rPr lang="en-US" altLang="en-AE" sz="4400" dirty="0"/>
              <a:t>Today we are going to be creating a class agreement in this lesson. </a:t>
            </a:r>
          </a:p>
          <a:p>
            <a:pPr marL="0" indent="0" algn="ctr">
              <a:buNone/>
            </a:pPr>
            <a:r>
              <a:rPr lang="en-US" altLang="en-AE" sz="4400" dirty="0"/>
              <a:t>It is not me as the teacher telling you the rules, it’s a shared experience and everyone will come up with them together.</a:t>
            </a:r>
            <a:endParaRPr lang="en-US" altLang="en-US" sz="4400" dirty="0">
              <a:solidFill>
                <a:srgbClr val="27BBB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3608EAC0-BC0F-38E0-866B-7384FEA183D1}"/>
              </a:ext>
            </a:extLst>
          </p:cNvPr>
          <p:cNvSpPr>
            <a:spLocks noGrp="1"/>
          </p:cNvSpPr>
          <p:nvPr>
            <p:ph type="sldNum" sz="quarter" idx="12"/>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7B65C85-B015-064C-8C37-739AFCD37034}" type="slidenum">
              <a:rPr lang="en-US" altLang="en-US" sz="1400"/>
              <a:pPr eaLnBrk="1" hangingPunct="1"/>
              <a:t>7</a:t>
            </a:fld>
            <a:endParaRPr lang="en-US" altLang="en-US" sz="1400"/>
          </a:p>
        </p:txBody>
      </p:sp>
      <p:sp>
        <p:nvSpPr>
          <p:cNvPr id="25603" name="Rectangle 2">
            <a:extLst>
              <a:ext uri="{FF2B5EF4-FFF2-40B4-BE49-F238E27FC236}">
                <a16:creationId xmlns:a16="http://schemas.microsoft.com/office/drawing/2014/main" id="{1F206C21-8706-D168-2D19-44256B4218F6}"/>
              </a:ext>
            </a:extLst>
          </p:cNvPr>
          <p:cNvSpPr>
            <a:spLocks noGrp="1" noChangeArrowheads="1"/>
          </p:cNvSpPr>
          <p:nvPr>
            <p:ph type="title"/>
          </p:nvPr>
        </p:nvSpPr>
        <p:spPr>
          <a:solidFill>
            <a:schemeClr val="bg1"/>
          </a:solidFill>
        </p:spPr>
        <p:txBody>
          <a:bodyPr/>
          <a:lstStyle/>
          <a:p>
            <a:pPr eaLnBrk="1" hangingPunct="1"/>
            <a:r>
              <a:rPr lang="en-US" altLang="en-US" sz="4000" dirty="0">
                <a:solidFill>
                  <a:srgbClr val="3D21CB"/>
                </a:solidFill>
              </a:rPr>
              <a:t>Remember, your Safe Environment is all about…</a:t>
            </a:r>
          </a:p>
        </p:txBody>
      </p:sp>
      <p:sp>
        <p:nvSpPr>
          <p:cNvPr id="62467" name="Rectangle 3">
            <a:extLst>
              <a:ext uri="{FF2B5EF4-FFF2-40B4-BE49-F238E27FC236}">
                <a16:creationId xmlns:a16="http://schemas.microsoft.com/office/drawing/2014/main" id="{A315F358-659B-80DB-66D0-F27DF7546D12}"/>
              </a:ext>
            </a:extLst>
          </p:cNvPr>
          <p:cNvSpPr>
            <a:spLocks noGrp="1" noChangeArrowheads="1"/>
          </p:cNvSpPr>
          <p:nvPr>
            <p:ph type="body" idx="1"/>
          </p:nvPr>
        </p:nvSpPr>
        <p:spPr>
          <a:solidFill>
            <a:srgbClr val="3D21CB"/>
          </a:solidFill>
        </p:spPr>
        <p:txBody>
          <a:bodyPr>
            <a:normAutofit/>
          </a:bodyPr>
          <a:lstStyle/>
          <a:p>
            <a:pPr lvl="4" eaLnBrk="1" hangingPunct="1">
              <a:buFontTx/>
              <a:buNone/>
            </a:pPr>
            <a:r>
              <a:rPr lang="en-US" altLang="en-US" sz="4000" b="1" dirty="0">
                <a:solidFill>
                  <a:schemeClr val="bg1"/>
                </a:solidFill>
                <a:latin typeface="Tempus Sans ITC" panose="020F0502020204030204" pitchFamily="34" charset="0"/>
              </a:rPr>
              <a:t>Staying Smart</a:t>
            </a:r>
          </a:p>
          <a:p>
            <a:pPr lvl="1" eaLnBrk="1" hangingPunct="1">
              <a:buFontTx/>
              <a:buNone/>
            </a:pPr>
            <a:r>
              <a:rPr lang="en-US" altLang="en-US" sz="3600" b="1" dirty="0">
                <a:solidFill>
                  <a:schemeClr val="bg1"/>
                </a:solidFill>
                <a:latin typeface="Tempus Sans ITC" panose="020F0502020204030204" pitchFamily="34" charset="0"/>
              </a:rPr>
              <a:t>				Staying Safe and</a:t>
            </a:r>
          </a:p>
          <a:p>
            <a:pPr lvl="2" eaLnBrk="1" hangingPunct="1">
              <a:buFontTx/>
              <a:buNone/>
            </a:pPr>
            <a:r>
              <a:rPr lang="en-US" altLang="en-US" sz="4000" b="1" dirty="0">
                <a:solidFill>
                  <a:schemeClr val="bg1"/>
                </a:solidFill>
                <a:latin typeface="Tempus Sans ITC" panose="020F0502020204030204" pitchFamily="34" charset="0"/>
              </a:rPr>
              <a:t>				Staying Healthy</a:t>
            </a:r>
          </a:p>
          <a:p>
            <a:pPr lvl="2" eaLnBrk="1" hangingPunct="1">
              <a:buFontTx/>
              <a:buNone/>
            </a:pPr>
            <a:r>
              <a:rPr lang="en-US" altLang="en-US" sz="4000" b="1" dirty="0">
                <a:solidFill>
                  <a:schemeClr val="bg1"/>
                </a:solidFill>
                <a:latin typeface="Tempus Sans ITC" panose="020F0502020204030204" pitchFamily="34" charset="0"/>
              </a:rPr>
              <a:t>		</a:t>
            </a:r>
          </a:p>
          <a:p>
            <a:pPr lvl="2" algn="ctr" eaLnBrk="1" hangingPunct="1">
              <a:buFontTx/>
              <a:buNone/>
            </a:pPr>
            <a:r>
              <a:rPr lang="en-US" altLang="en-US" sz="4000" b="1" dirty="0">
                <a:solidFill>
                  <a:schemeClr val="bg1"/>
                </a:solidFill>
                <a:latin typeface="Tempus Sans ITC" panose="020F0502020204030204" pitchFamily="34" charset="0"/>
              </a:rPr>
              <a:t>You can grow up to be happy teenagers and adults, with a healthy mind, body, and spirit!  </a:t>
            </a:r>
          </a:p>
        </p:txBody>
      </p:sp>
    </p:spTree>
  </p:cSld>
  <p:clrMapOvr>
    <a:masterClrMapping/>
  </p:clrMapOvr>
  <p:transition advTm="1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iterate type="lt">
                                    <p:tmPct val="10000"/>
                                  </p:iterate>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anim calcmode="lin" valueType="num">
                                      <p:cBhvr>
                                        <p:cTn id="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46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iterate type="lt">
                                    <p:tmPct val="10000"/>
                                  </p:iterate>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1000"/>
                                        <p:tgtEl>
                                          <p:spTgt spid="62467">
                                            <p:txEl>
                                              <p:pRg st="1" end="1"/>
                                            </p:txEl>
                                          </p:spTgt>
                                        </p:tgtEl>
                                      </p:cBhvr>
                                    </p:animEffect>
                                    <p:anim calcmode="lin" valueType="num">
                                      <p:cBhvr>
                                        <p:cTn id="13"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246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iterate type="lt">
                                    <p:tmPct val="10000"/>
                                  </p:iterate>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1000"/>
                                        <p:tgtEl>
                                          <p:spTgt spid="62467">
                                            <p:txEl>
                                              <p:pRg st="2" end="2"/>
                                            </p:txEl>
                                          </p:spTgt>
                                        </p:tgtEl>
                                      </p:cBhvr>
                                    </p:animEffect>
                                    <p:anim calcmode="lin" valueType="num">
                                      <p:cBhvr>
                                        <p:cTn id="18"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2467">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iterate type="lt">
                                    <p:tmPct val="10000"/>
                                  </p:iterate>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fade">
                                      <p:cBhvr>
                                        <p:cTn id="22" dur="1000"/>
                                        <p:tgtEl>
                                          <p:spTgt spid="62467">
                                            <p:txEl>
                                              <p:pRg st="3" end="3"/>
                                            </p:txEl>
                                          </p:spTgt>
                                        </p:tgtEl>
                                      </p:cBhvr>
                                    </p:animEffect>
                                    <p:anim calcmode="lin" valueType="num">
                                      <p:cBhvr>
                                        <p:cTn id="23"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2467">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iterate type="lt">
                                    <p:tmPct val="10000"/>
                                  </p:iterate>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fade">
                                      <p:cBhvr>
                                        <p:cTn id="27" dur="1000"/>
                                        <p:tgtEl>
                                          <p:spTgt spid="62467">
                                            <p:txEl>
                                              <p:pRg st="4" end="4"/>
                                            </p:txEl>
                                          </p:spTgt>
                                        </p:tgtEl>
                                      </p:cBhvr>
                                    </p:animEffect>
                                    <p:anim calcmode="lin" valueType="num">
                                      <p:cBhvr>
                                        <p:cTn id="28" dur="10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24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br>
              <a:rPr lang="en-US" altLang="en-US" sz="4000">
                <a:solidFill>
                  <a:srgbClr val="27BBBB"/>
                </a:solidFill>
              </a:rPr>
            </a:br>
            <a:endParaRPr lang="en-US" altLang="en-US" sz="4000">
              <a:solidFill>
                <a:srgbClr val="27BBBB"/>
              </a:solidFill>
            </a:endParaRPr>
          </a:p>
        </p:txBody>
      </p:sp>
      <p:sp>
        <p:nvSpPr>
          <p:cNvPr id="18435" name="Rectangle 3"/>
          <p:cNvSpPr>
            <a:spLocks noGrp="1" noChangeArrowheads="1"/>
          </p:cNvSpPr>
          <p:nvPr>
            <p:ph type="body" idx="1"/>
          </p:nvPr>
        </p:nvSpPr>
        <p:spPr>
          <a:xfrm>
            <a:off x="616527" y="2141537"/>
            <a:ext cx="10515600" cy="4351338"/>
          </a:xfrm>
        </p:spPr>
        <p:txBody>
          <a:bodyPr>
            <a:normAutofit fontScale="92500"/>
          </a:bodyPr>
          <a:lstStyle/>
          <a:p>
            <a:pPr algn="ctr" eaLnBrk="1" hangingPunct="1">
              <a:buFontTx/>
              <a:buNone/>
            </a:pPr>
            <a:endParaRPr lang="en-US" altLang="en-US" sz="4400" dirty="0">
              <a:solidFill>
                <a:srgbClr val="27BBBB"/>
              </a:solidFill>
            </a:endParaRPr>
          </a:p>
          <a:p>
            <a:pPr algn="ctr" eaLnBrk="1" hangingPunct="1">
              <a:buFontTx/>
              <a:buNone/>
            </a:pPr>
            <a:r>
              <a:rPr lang="en-US" altLang="en-US" sz="4400" dirty="0">
                <a:solidFill>
                  <a:srgbClr val="27BBBB"/>
                </a:solidFill>
              </a:rPr>
              <a:t>	Every day you will make thousand of decisions.  Some will be simple and some will be more difficult.  Think of the consequences of your choices.  The more decisions you make the better you will become at making decisions.  Ask for help if you need it.</a:t>
            </a:r>
          </a:p>
        </p:txBody>
      </p:sp>
      <p:pic>
        <p:nvPicPr>
          <p:cNvPr id="18436" name="Picture 4" descr="MCj04352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638" y="0"/>
            <a:ext cx="3574723" cy="247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608</Words>
  <Application>Microsoft Macintosh PowerPoint</Application>
  <PresentationFormat>Widescreen</PresentationFormat>
  <Paragraphs>53</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Century Gothic</vt:lpstr>
      <vt:lpstr>CopperplateTBol</vt:lpstr>
      <vt:lpstr>Futura Hv</vt:lpstr>
      <vt:lpstr>Tempus Sans ITC</vt:lpstr>
      <vt:lpstr>Times</vt:lpstr>
      <vt:lpstr>Office Theme</vt:lpstr>
      <vt:lpstr>PowerPoint Presentation</vt:lpstr>
      <vt:lpstr>PowerPoint Presentation</vt:lpstr>
      <vt:lpstr>What makes you feel comfortable to share things about yourself with others?  Why is it important to think about how others feel? • What is the difference between school rules and an agreement to help others feel ‘safe’ in a space to share?</vt:lpstr>
      <vt:lpstr>PowerPoint Presentation</vt:lpstr>
      <vt:lpstr>PowerPoint Presentation</vt:lpstr>
      <vt:lpstr>Creating A Safe Space </vt:lpstr>
      <vt:lpstr>Remember, your Safe Environment is all about…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Ossama Hassan Ibrahim</dc:creator>
  <cp:lastModifiedBy>Mona Mohamed Arshe</cp:lastModifiedBy>
  <cp:revision>9</cp:revision>
  <dcterms:created xsi:type="dcterms:W3CDTF">2022-11-07T11:03:05Z</dcterms:created>
  <dcterms:modified xsi:type="dcterms:W3CDTF">2024-03-06T15:28:18Z</dcterms:modified>
</cp:coreProperties>
</file>