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g3d03ee2d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 name="Google Shape;17;g3d03ee2d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d7fb6914a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d7fb6914a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d7fb6914a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d7fb6914a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7fb6914a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d7fb6914a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d7fb6914a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d7fb6914a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d7fb6914a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d7fb6914a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d7fb6914a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d7fb6914a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d7fb6914a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d7fb6914a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7fb6914a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d7fb6914a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d7fb6914a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d7fb6914a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d7fb6914a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d7fb6914a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e5182345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e5182345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d7fb6914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3d7fb6914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3d7fb6914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3d7fb6914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d7fb6914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d7fb6914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d7fb6914a_3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d7fb6914a_3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d7fb6914a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d7fb6914a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d7fb6914a_3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d7fb6914a_3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d7fb6914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d7fb6914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7.jp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hyperlink" Target="http://www.youtube.com/watch?v=IwptAak6Vho" TargetMode="External"/><Relationship Id="rId5" Type="http://schemas.openxmlformats.org/officeDocument/2006/relationships/image" Target="../media/image5.jpg"/><Relationship Id="rId6" Type="http://schemas.openxmlformats.org/officeDocument/2006/relationships/hyperlink" Target="https://www.commonsense.org/education/videos/reading-news-onli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4"/>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4"/>
          <p:cNvPicPr preferRelativeResize="0"/>
          <p:nvPr/>
        </p:nvPicPr>
        <p:blipFill>
          <a:blip r:embed="rId3">
            <a:alphaModFix/>
          </a:blip>
          <a:stretch>
            <a:fillRect/>
          </a:stretch>
        </p:blipFill>
        <p:spPr>
          <a:xfrm>
            <a:off x="2" y="2"/>
            <a:ext cx="3626614" cy="910650"/>
          </a:xfrm>
          <a:prstGeom prst="rect">
            <a:avLst/>
          </a:prstGeom>
          <a:noFill/>
          <a:ln>
            <a:noFill/>
          </a:ln>
        </p:spPr>
      </p:pic>
      <p:pic>
        <p:nvPicPr>
          <p:cNvPr id="21" name="Google Shape;21;p4"/>
          <p:cNvPicPr preferRelativeResize="0"/>
          <p:nvPr/>
        </p:nvPicPr>
        <p:blipFill rotWithShape="1">
          <a:blip r:embed="rId4">
            <a:alphaModFix/>
          </a:blip>
          <a:srcRect b="6585" l="26499" r="23397" t="6879"/>
          <a:stretch/>
        </p:blipFill>
        <p:spPr>
          <a:xfrm>
            <a:off x="3631050" y="0"/>
            <a:ext cx="5512953" cy="5160899"/>
          </a:xfrm>
          <a:prstGeom prst="rect">
            <a:avLst/>
          </a:prstGeom>
          <a:noFill/>
          <a:ln>
            <a:noFill/>
          </a:ln>
        </p:spPr>
      </p:pic>
      <p:sp>
        <p:nvSpPr>
          <p:cNvPr id="22" name="Google Shape;22;p4"/>
          <p:cNvSpPr txBox="1"/>
          <p:nvPr/>
        </p:nvSpPr>
        <p:spPr>
          <a:xfrm>
            <a:off x="193350" y="1741900"/>
            <a:ext cx="3207300" cy="24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latin typeface="Rubik"/>
                <a:ea typeface="Rubik"/>
                <a:cs typeface="Rubik"/>
                <a:sym typeface="Rubik"/>
              </a:rPr>
              <a:t>Reading</a:t>
            </a:r>
            <a:r>
              <a:rPr lang="en" sz="3600">
                <a:latin typeface="Rubik"/>
                <a:ea typeface="Rubik"/>
                <a:cs typeface="Rubik"/>
                <a:sym typeface="Rubik"/>
              </a:rPr>
              <a:t> </a:t>
            </a:r>
            <a:br>
              <a:rPr lang="en" sz="3600">
                <a:latin typeface="Rubik"/>
                <a:ea typeface="Rubik"/>
                <a:cs typeface="Rubik"/>
                <a:sym typeface="Rubik"/>
              </a:rPr>
            </a:br>
            <a:r>
              <a:rPr lang="en" sz="3600">
                <a:latin typeface="Rubik"/>
                <a:ea typeface="Rubik"/>
                <a:cs typeface="Rubik"/>
                <a:sym typeface="Rubik"/>
              </a:rPr>
              <a:t>News Online</a:t>
            </a:r>
            <a:endParaRPr sz="3600">
              <a:latin typeface="Rubik Light"/>
              <a:ea typeface="Rubik Light"/>
              <a:cs typeface="Rubik Light"/>
              <a:sym typeface="Rubik Light"/>
            </a:endParaRPr>
          </a:p>
        </p:txBody>
      </p:sp>
      <p:pic>
        <p:nvPicPr>
          <p:cNvPr id="23" name="Google Shape;23;p4"/>
          <p:cNvPicPr preferRelativeResize="0"/>
          <p:nvPr/>
        </p:nvPicPr>
        <p:blipFill>
          <a:blip r:embed="rId5">
            <a:alphaModFix/>
          </a:blip>
          <a:stretch>
            <a:fillRect/>
          </a:stretch>
        </p:blipFill>
        <p:spPr>
          <a:xfrm>
            <a:off x="279275" y="4563276"/>
            <a:ext cx="3064000" cy="290700"/>
          </a:xfrm>
          <a:prstGeom prst="rect">
            <a:avLst/>
          </a:prstGeom>
          <a:noFill/>
          <a:ln>
            <a:noFill/>
          </a:ln>
        </p:spPr>
      </p:pic>
      <p:sp>
        <p:nvSpPr>
          <p:cNvPr id="24" name="Google Shape;24;p4"/>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5</a:t>
            </a:r>
            <a:endParaRPr sz="1200">
              <a:solidFill>
                <a:srgbClr val="9999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3"/>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sp>
        <p:nvSpPr>
          <p:cNvPr id="104" name="Google Shape;104;p13"/>
          <p:cNvSpPr txBox="1"/>
          <p:nvPr/>
        </p:nvSpPr>
        <p:spPr>
          <a:xfrm>
            <a:off x="194175" y="1111875"/>
            <a:ext cx="20574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byline</a:t>
            </a:r>
            <a:endParaRPr sz="3000">
              <a:solidFill>
                <a:srgbClr val="AE29A2"/>
              </a:solidFill>
              <a:latin typeface="Rubik"/>
              <a:ea typeface="Rubik"/>
              <a:cs typeface="Rubik"/>
              <a:sym typeface="Rubik"/>
            </a:endParaRPr>
          </a:p>
          <a:p>
            <a:pPr indent="0" lvl="0" marL="0" rtl="0" algn="l">
              <a:lnSpc>
                <a:spcPct val="115000"/>
              </a:lnSpc>
              <a:spcBef>
                <a:spcPts val="0"/>
              </a:spcBef>
              <a:spcAft>
                <a:spcPts val="0"/>
              </a:spcAft>
              <a:buNone/>
            </a:pPr>
            <a:r>
              <a:t/>
            </a:r>
            <a:endParaRPr>
              <a:latin typeface="Lato"/>
              <a:ea typeface="Lato"/>
              <a:cs typeface="Lato"/>
              <a:sym typeface="Lato"/>
            </a:endParaRPr>
          </a:p>
        </p:txBody>
      </p:sp>
      <p:sp>
        <p:nvSpPr>
          <p:cNvPr id="105" name="Google Shape;105;p13"/>
          <p:cNvSpPr txBox="1"/>
          <p:nvPr/>
        </p:nvSpPr>
        <p:spPr>
          <a:xfrm>
            <a:off x="194175" y="1988925"/>
            <a:ext cx="4321800" cy="19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The </a:t>
            </a:r>
            <a:r>
              <a:rPr b="1" lang="en" sz="1600" u="sng">
                <a:latin typeface="Lato"/>
                <a:ea typeface="Lato"/>
                <a:cs typeface="Lato"/>
                <a:sym typeface="Lato"/>
              </a:rPr>
              <a:t>byline</a:t>
            </a:r>
            <a:r>
              <a:rPr lang="en" sz="1600">
                <a:latin typeface="Lato"/>
                <a:ea typeface="Lato"/>
                <a:cs typeface="Lato"/>
                <a:sym typeface="Lato"/>
              </a:rPr>
              <a:t> is the name of the article's author.</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It tells readers the name of the person </a:t>
            </a:r>
            <a:br>
              <a:rPr lang="en" sz="1600">
                <a:latin typeface="Lato"/>
                <a:ea typeface="Lato"/>
                <a:cs typeface="Lato"/>
                <a:sym typeface="Lato"/>
              </a:rPr>
            </a:br>
            <a:r>
              <a:rPr lang="en" sz="1600">
                <a:latin typeface="Lato"/>
                <a:ea typeface="Lato"/>
                <a:cs typeface="Lato"/>
                <a:sym typeface="Lato"/>
              </a:rPr>
              <a:t>(or people) who wrote the article.</a:t>
            </a:r>
            <a:endParaRPr sz="1600">
              <a:latin typeface="Lato"/>
              <a:ea typeface="Lato"/>
              <a:cs typeface="Lato"/>
              <a:sym typeface="Lato"/>
            </a:endParaRPr>
          </a:p>
        </p:txBody>
      </p:sp>
      <p:cxnSp>
        <p:nvCxnSpPr>
          <p:cNvPr id="106" name="Google Shape;106;p13"/>
          <p:cNvCxnSpPr>
            <a:stCxn id="104" idx="3"/>
          </p:cNvCxnSpPr>
          <p:nvPr/>
        </p:nvCxnSpPr>
        <p:spPr>
          <a:xfrm flipH="1" rot="10800000">
            <a:off x="2251575" y="1156725"/>
            <a:ext cx="2904300" cy="307800"/>
          </a:xfrm>
          <a:prstGeom prst="straightConnector1">
            <a:avLst/>
          </a:prstGeom>
          <a:noFill/>
          <a:ln cap="flat" cmpd="sng" w="9525">
            <a:solidFill>
              <a:srgbClr val="000000"/>
            </a:solidFill>
            <a:prstDash val="solid"/>
            <a:round/>
            <a:headEnd len="med" w="med" type="none"/>
            <a:tailEnd len="med" w="med" type="triangle"/>
          </a:ln>
        </p:spPr>
      </p:cxnSp>
      <p:pic>
        <p:nvPicPr>
          <p:cNvPr id="107" name="Google Shape;107;p13"/>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08" name="Google Shape;108;p13"/>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4"/>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sp>
        <p:nvSpPr>
          <p:cNvPr id="114" name="Google Shape;114;p14"/>
          <p:cNvSpPr txBox="1"/>
          <p:nvPr/>
        </p:nvSpPr>
        <p:spPr>
          <a:xfrm>
            <a:off x="194175" y="1111875"/>
            <a:ext cx="20574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URL</a:t>
            </a:r>
            <a:endParaRPr>
              <a:latin typeface="Lato"/>
              <a:ea typeface="Lato"/>
              <a:cs typeface="Lato"/>
              <a:sym typeface="Lato"/>
            </a:endParaRPr>
          </a:p>
        </p:txBody>
      </p:sp>
      <p:sp>
        <p:nvSpPr>
          <p:cNvPr id="115" name="Google Shape;115;p14"/>
          <p:cNvSpPr txBox="1"/>
          <p:nvPr/>
        </p:nvSpPr>
        <p:spPr>
          <a:xfrm>
            <a:off x="194175" y="1988925"/>
            <a:ext cx="4321800" cy="20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The </a:t>
            </a:r>
            <a:r>
              <a:rPr b="1" lang="en" sz="1600" u="sng">
                <a:latin typeface="Lato"/>
                <a:ea typeface="Lato"/>
                <a:cs typeface="Lato"/>
                <a:sym typeface="Lato"/>
              </a:rPr>
              <a:t>URL</a:t>
            </a:r>
            <a:r>
              <a:rPr lang="en" sz="1600">
                <a:latin typeface="Lato"/>
                <a:ea typeface="Lato"/>
                <a:cs typeface="Lato"/>
                <a:sym typeface="Lato"/>
              </a:rPr>
              <a:t> is the unique, one-of-a-kind address of an article on the web.</a:t>
            </a:r>
            <a:endParaRPr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1000"/>
              </a:spcBef>
              <a:spcAft>
                <a:spcPts val="0"/>
              </a:spcAft>
              <a:buNone/>
            </a:pPr>
            <a:r>
              <a:rPr lang="en" sz="1600">
                <a:latin typeface="Lato"/>
                <a:ea typeface="Lato"/>
                <a:cs typeface="Lato"/>
                <a:sym typeface="Lato"/>
              </a:rPr>
              <a:t>It helps you know exactly which webpage you're looking at. It might also help you share the article with someone else.</a:t>
            </a:r>
            <a:endParaRPr sz="1600">
              <a:latin typeface="Lato"/>
              <a:ea typeface="Lato"/>
              <a:cs typeface="Lato"/>
              <a:sym typeface="Lato"/>
            </a:endParaRPr>
          </a:p>
        </p:txBody>
      </p:sp>
      <p:cxnSp>
        <p:nvCxnSpPr>
          <p:cNvPr id="116" name="Google Shape;116;p14"/>
          <p:cNvCxnSpPr>
            <a:stCxn id="114" idx="3"/>
          </p:cNvCxnSpPr>
          <p:nvPr/>
        </p:nvCxnSpPr>
        <p:spPr>
          <a:xfrm flipH="1" rot="10800000">
            <a:off x="2251575" y="357225"/>
            <a:ext cx="3202500" cy="1107300"/>
          </a:xfrm>
          <a:prstGeom prst="straightConnector1">
            <a:avLst/>
          </a:prstGeom>
          <a:noFill/>
          <a:ln cap="flat" cmpd="sng" w="9525">
            <a:solidFill>
              <a:srgbClr val="000000"/>
            </a:solidFill>
            <a:prstDash val="solid"/>
            <a:round/>
            <a:headEnd len="med" w="med" type="none"/>
            <a:tailEnd len="med" w="med" type="triangle"/>
          </a:ln>
        </p:spPr>
      </p:cxnSp>
      <p:pic>
        <p:nvPicPr>
          <p:cNvPr id="117" name="Google Shape;117;p14"/>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18" name="Google Shape;118;p14"/>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5"/>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sp>
        <p:nvSpPr>
          <p:cNvPr id="124" name="Google Shape;124;p15"/>
          <p:cNvSpPr txBox="1"/>
          <p:nvPr/>
        </p:nvSpPr>
        <p:spPr>
          <a:xfrm>
            <a:off x="194175" y="1111875"/>
            <a:ext cx="25866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section title</a:t>
            </a:r>
            <a:endParaRPr>
              <a:latin typeface="Lato"/>
              <a:ea typeface="Lato"/>
              <a:cs typeface="Lato"/>
              <a:sym typeface="Lato"/>
            </a:endParaRPr>
          </a:p>
        </p:txBody>
      </p:sp>
      <p:sp>
        <p:nvSpPr>
          <p:cNvPr id="125" name="Google Shape;125;p15"/>
          <p:cNvSpPr txBox="1"/>
          <p:nvPr/>
        </p:nvSpPr>
        <p:spPr>
          <a:xfrm>
            <a:off x="194075" y="1988925"/>
            <a:ext cx="4654200" cy="23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The </a:t>
            </a:r>
            <a:r>
              <a:rPr b="1" lang="en" sz="1600" u="sng">
                <a:latin typeface="Lato"/>
                <a:ea typeface="Lato"/>
                <a:cs typeface="Lato"/>
                <a:sym typeface="Lato"/>
              </a:rPr>
              <a:t>section title</a:t>
            </a:r>
            <a:r>
              <a:rPr lang="en" sz="1600">
                <a:latin typeface="Lato"/>
                <a:ea typeface="Lato"/>
                <a:cs typeface="Lato"/>
                <a:sym typeface="Lato"/>
              </a:rPr>
              <a:t> is the category or section of an article on a news website.</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It tells you what type of article you're reading </a:t>
            </a:r>
            <a:br>
              <a:rPr lang="en" sz="1600">
                <a:latin typeface="Lato"/>
                <a:ea typeface="Lato"/>
                <a:cs typeface="Lato"/>
                <a:sym typeface="Lato"/>
              </a:rPr>
            </a:br>
            <a:r>
              <a:rPr lang="en" sz="1600">
                <a:latin typeface="Lato"/>
                <a:ea typeface="Lato"/>
                <a:cs typeface="Lato"/>
                <a:sym typeface="Lato"/>
              </a:rPr>
              <a:t>and how the article is categorized by the website.</a:t>
            </a:r>
            <a:endParaRPr sz="1600">
              <a:latin typeface="Lato"/>
              <a:ea typeface="Lato"/>
              <a:cs typeface="Lato"/>
              <a:sym typeface="Lato"/>
            </a:endParaRPr>
          </a:p>
        </p:txBody>
      </p:sp>
      <p:cxnSp>
        <p:nvCxnSpPr>
          <p:cNvPr id="126" name="Google Shape;126;p15"/>
          <p:cNvCxnSpPr>
            <a:stCxn id="124" idx="3"/>
          </p:cNvCxnSpPr>
          <p:nvPr/>
        </p:nvCxnSpPr>
        <p:spPr>
          <a:xfrm flipH="1" rot="10800000">
            <a:off x="2780775" y="713625"/>
            <a:ext cx="4540800" cy="750900"/>
          </a:xfrm>
          <a:prstGeom prst="straightConnector1">
            <a:avLst/>
          </a:prstGeom>
          <a:noFill/>
          <a:ln cap="flat" cmpd="sng" w="9525">
            <a:solidFill>
              <a:srgbClr val="000000"/>
            </a:solidFill>
            <a:prstDash val="solid"/>
            <a:round/>
            <a:headEnd len="med" w="med" type="none"/>
            <a:tailEnd len="med" w="med" type="triangle"/>
          </a:ln>
        </p:spPr>
      </p:cxnSp>
      <p:pic>
        <p:nvPicPr>
          <p:cNvPr id="127" name="Google Shape;127;p15"/>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28" name="Google Shape;128;p15"/>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6"/>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sp>
        <p:nvSpPr>
          <p:cNvPr id="134" name="Google Shape;134;p16"/>
          <p:cNvSpPr txBox="1"/>
          <p:nvPr/>
        </p:nvSpPr>
        <p:spPr>
          <a:xfrm>
            <a:off x="194075" y="1111875"/>
            <a:ext cx="25866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image</a:t>
            </a:r>
            <a:endParaRPr>
              <a:latin typeface="Lato"/>
              <a:ea typeface="Lato"/>
              <a:cs typeface="Lato"/>
              <a:sym typeface="Lato"/>
            </a:endParaRPr>
          </a:p>
        </p:txBody>
      </p:sp>
      <p:sp>
        <p:nvSpPr>
          <p:cNvPr id="135" name="Google Shape;135;p16"/>
          <p:cNvSpPr txBox="1"/>
          <p:nvPr/>
        </p:nvSpPr>
        <p:spPr>
          <a:xfrm>
            <a:off x="194075" y="1988925"/>
            <a:ext cx="4654200" cy="20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The main </a:t>
            </a:r>
            <a:r>
              <a:rPr b="1" lang="en" sz="1600" u="sng">
                <a:latin typeface="Lato"/>
                <a:ea typeface="Lato"/>
                <a:cs typeface="Lato"/>
                <a:sym typeface="Lato"/>
              </a:rPr>
              <a:t>image</a:t>
            </a:r>
            <a:r>
              <a:rPr lang="en" sz="1600">
                <a:latin typeface="Lato"/>
                <a:ea typeface="Lato"/>
                <a:cs typeface="Lato"/>
                <a:sym typeface="Lato"/>
              </a:rPr>
              <a:t> is a photograph (or video) that's usually near the top of an article, under the headline.</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The </a:t>
            </a:r>
            <a:r>
              <a:rPr b="1" lang="en" sz="1600" u="sng">
                <a:latin typeface="Lato"/>
                <a:ea typeface="Lato"/>
                <a:cs typeface="Lato"/>
                <a:sym typeface="Lato"/>
              </a:rPr>
              <a:t>image</a:t>
            </a:r>
            <a:r>
              <a:rPr lang="en" sz="1600">
                <a:latin typeface="Lato"/>
                <a:ea typeface="Lato"/>
                <a:cs typeface="Lato"/>
                <a:sym typeface="Lato"/>
              </a:rPr>
              <a:t> or </a:t>
            </a:r>
            <a:r>
              <a:rPr b="1" lang="en" sz="1600" u="sng">
                <a:latin typeface="Lato"/>
                <a:ea typeface="Lato"/>
                <a:cs typeface="Lato"/>
                <a:sym typeface="Lato"/>
              </a:rPr>
              <a:t>video</a:t>
            </a:r>
            <a:r>
              <a:rPr lang="en" sz="1600">
                <a:latin typeface="Lato"/>
                <a:ea typeface="Lato"/>
                <a:cs typeface="Lato"/>
                <a:sym typeface="Lato"/>
              </a:rPr>
              <a:t> helps introduce the article and sometimes shows details that words can't.</a:t>
            </a:r>
            <a:endParaRPr sz="1600">
              <a:latin typeface="Lato"/>
              <a:ea typeface="Lato"/>
              <a:cs typeface="Lato"/>
              <a:sym typeface="Lato"/>
            </a:endParaRPr>
          </a:p>
        </p:txBody>
      </p:sp>
      <p:cxnSp>
        <p:nvCxnSpPr>
          <p:cNvPr id="136" name="Google Shape;136;p16"/>
          <p:cNvCxnSpPr>
            <a:stCxn id="134" idx="3"/>
          </p:cNvCxnSpPr>
          <p:nvPr/>
        </p:nvCxnSpPr>
        <p:spPr>
          <a:xfrm>
            <a:off x="2780675" y="1464525"/>
            <a:ext cx="2498100" cy="356700"/>
          </a:xfrm>
          <a:prstGeom prst="straightConnector1">
            <a:avLst/>
          </a:prstGeom>
          <a:noFill/>
          <a:ln cap="flat" cmpd="sng" w="9525">
            <a:solidFill>
              <a:srgbClr val="000000"/>
            </a:solidFill>
            <a:prstDash val="solid"/>
            <a:round/>
            <a:headEnd len="med" w="med" type="none"/>
            <a:tailEnd len="med" w="med" type="triangle"/>
          </a:ln>
        </p:spPr>
      </p:cxnSp>
      <p:pic>
        <p:nvPicPr>
          <p:cNvPr id="137" name="Google Shape;137;p16"/>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38" name="Google Shape;138;p16"/>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7"/>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sp>
        <p:nvSpPr>
          <p:cNvPr id="144" name="Google Shape;144;p17"/>
          <p:cNvSpPr txBox="1"/>
          <p:nvPr/>
        </p:nvSpPr>
        <p:spPr>
          <a:xfrm>
            <a:off x="194075" y="1111875"/>
            <a:ext cx="25866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date</a:t>
            </a:r>
            <a:endParaRPr>
              <a:latin typeface="Lato"/>
              <a:ea typeface="Lato"/>
              <a:cs typeface="Lato"/>
              <a:sym typeface="Lato"/>
            </a:endParaRPr>
          </a:p>
        </p:txBody>
      </p:sp>
      <p:sp>
        <p:nvSpPr>
          <p:cNvPr id="145" name="Google Shape;145;p17"/>
          <p:cNvSpPr txBox="1"/>
          <p:nvPr/>
        </p:nvSpPr>
        <p:spPr>
          <a:xfrm>
            <a:off x="194075" y="1988925"/>
            <a:ext cx="4587300" cy="21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The </a:t>
            </a:r>
            <a:r>
              <a:rPr b="1" lang="en" sz="1600" u="sng">
                <a:latin typeface="Lato"/>
                <a:ea typeface="Lato"/>
                <a:cs typeface="Lato"/>
                <a:sym typeface="Lato"/>
              </a:rPr>
              <a:t>date</a:t>
            </a:r>
            <a:r>
              <a:rPr lang="en" sz="1600">
                <a:latin typeface="Lato"/>
                <a:ea typeface="Lato"/>
                <a:cs typeface="Lato"/>
                <a:sym typeface="Lato"/>
              </a:rPr>
              <a:t> is the exact day (and sometimes time) when the article was published or last updated.</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It tells you how recently the article was published and how current the information is.</a:t>
            </a:r>
            <a:endParaRPr sz="1600">
              <a:latin typeface="Lato"/>
              <a:ea typeface="Lato"/>
              <a:cs typeface="Lato"/>
              <a:sym typeface="Lato"/>
            </a:endParaRPr>
          </a:p>
        </p:txBody>
      </p:sp>
      <p:cxnSp>
        <p:nvCxnSpPr>
          <p:cNvPr id="146" name="Google Shape;146;p17"/>
          <p:cNvCxnSpPr>
            <a:stCxn id="144" idx="3"/>
          </p:cNvCxnSpPr>
          <p:nvPr/>
        </p:nvCxnSpPr>
        <p:spPr>
          <a:xfrm flipH="1" rot="10800000">
            <a:off x="2780675" y="1193625"/>
            <a:ext cx="2965800" cy="270900"/>
          </a:xfrm>
          <a:prstGeom prst="straightConnector1">
            <a:avLst/>
          </a:prstGeom>
          <a:noFill/>
          <a:ln cap="flat" cmpd="sng" w="9525">
            <a:solidFill>
              <a:srgbClr val="000000"/>
            </a:solidFill>
            <a:prstDash val="solid"/>
            <a:round/>
            <a:headEnd len="med" w="med" type="none"/>
            <a:tailEnd len="med" w="med" type="triangle"/>
          </a:ln>
        </p:spPr>
      </p:cxnSp>
      <p:pic>
        <p:nvPicPr>
          <p:cNvPr id="147" name="Google Shape;147;p17"/>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48" name="Google Shape;148;p17"/>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nvSpPr>
        <p:spPr>
          <a:xfrm>
            <a:off x="194075" y="1988925"/>
            <a:ext cx="4587300" cy="21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Lato"/>
                <a:ea typeface="Lato"/>
                <a:cs typeface="Lato"/>
                <a:sym typeface="Lato"/>
              </a:rPr>
              <a:t>Related articles</a:t>
            </a:r>
            <a:r>
              <a:rPr lang="en" sz="1600">
                <a:latin typeface="Lato"/>
                <a:ea typeface="Lato"/>
                <a:cs typeface="Lato"/>
                <a:sym typeface="Lato"/>
              </a:rPr>
              <a:t> are links to more articles from the same website. They may be similar to the one you're reading.</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They help show readers more articles that might be interesting or important.</a:t>
            </a:r>
            <a:endParaRPr sz="1600">
              <a:latin typeface="Lato"/>
              <a:ea typeface="Lato"/>
              <a:cs typeface="Lato"/>
              <a:sym typeface="Lato"/>
            </a:endParaRPr>
          </a:p>
        </p:txBody>
      </p:sp>
      <p:sp>
        <p:nvSpPr>
          <p:cNvPr id="154" name="Google Shape;154;p18"/>
          <p:cNvSpPr txBox="1"/>
          <p:nvPr/>
        </p:nvSpPr>
        <p:spPr>
          <a:xfrm>
            <a:off x="194075" y="1111875"/>
            <a:ext cx="37434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related articles</a:t>
            </a:r>
            <a:endParaRPr sz="3000">
              <a:latin typeface="Lato"/>
              <a:ea typeface="Lato"/>
              <a:cs typeface="Lato"/>
              <a:sym typeface="Lato"/>
            </a:endParaRPr>
          </a:p>
        </p:txBody>
      </p:sp>
      <p:pic>
        <p:nvPicPr>
          <p:cNvPr id="155" name="Google Shape;155;p18"/>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cxnSp>
        <p:nvCxnSpPr>
          <p:cNvPr id="156" name="Google Shape;156;p18"/>
          <p:cNvCxnSpPr>
            <a:stCxn id="154" idx="3"/>
          </p:cNvCxnSpPr>
          <p:nvPr/>
        </p:nvCxnSpPr>
        <p:spPr>
          <a:xfrm flipH="1" rot="10800000">
            <a:off x="3937475" y="1193625"/>
            <a:ext cx="3273300" cy="270900"/>
          </a:xfrm>
          <a:prstGeom prst="straightConnector1">
            <a:avLst/>
          </a:prstGeom>
          <a:noFill/>
          <a:ln cap="flat" cmpd="sng" w="9525">
            <a:solidFill>
              <a:srgbClr val="000000"/>
            </a:solidFill>
            <a:prstDash val="solid"/>
            <a:round/>
            <a:headEnd len="med" w="med" type="none"/>
            <a:tailEnd len="med" w="med" type="triangle"/>
          </a:ln>
        </p:spPr>
      </p:cxnSp>
      <p:pic>
        <p:nvPicPr>
          <p:cNvPr id="157" name="Google Shape;157;p18"/>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58" name="Google Shape;158;p18"/>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nvSpPr>
        <p:spPr>
          <a:xfrm>
            <a:off x="194075" y="1988925"/>
            <a:ext cx="4494000" cy="20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Lato"/>
                <a:ea typeface="Lato"/>
                <a:cs typeface="Lato"/>
                <a:sym typeface="Lato"/>
              </a:rPr>
              <a:t>Advertisements</a:t>
            </a:r>
            <a:r>
              <a:rPr lang="en" sz="1600">
                <a:latin typeface="Lato"/>
                <a:ea typeface="Lato"/>
                <a:cs typeface="Lato"/>
                <a:sym typeface="Lato"/>
              </a:rPr>
              <a:t> (or ads) are links to other websites that are usually selling something.</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They help the news website make money by selling space on their article pages.</a:t>
            </a:r>
            <a:endParaRPr sz="1600">
              <a:latin typeface="Lato"/>
              <a:ea typeface="Lato"/>
              <a:cs typeface="Lato"/>
              <a:sym typeface="Lato"/>
            </a:endParaRPr>
          </a:p>
        </p:txBody>
      </p:sp>
      <p:sp>
        <p:nvSpPr>
          <p:cNvPr id="164" name="Google Shape;164;p19"/>
          <p:cNvSpPr txBox="1"/>
          <p:nvPr/>
        </p:nvSpPr>
        <p:spPr>
          <a:xfrm>
            <a:off x="194075" y="1111875"/>
            <a:ext cx="32733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advertisements</a:t>
            </a:r>
            <a:endParaRPr sz="3000">
              <a:latin typeface="Lato"/>
              <a:ea typeface="Lato"/>
              <a:cs typeface="Lato"/>
              <a:sym typeface="Lato"/>
            </a:endParaRPr>
          </a:p>
        </p:txBody>
      </p:sp>
      <p:pic>
        <p:nvPicPr>
          <p:cNvPr id="165" name="Google Shape;165;p19"/>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cxnSp>
        <p:nvCxnSpPr>
          <p:cNvPr id="166" name="Google Shape;166;p19"/>
          <p:cNvCxnSpPr/>
          <p:nvPr/>
        </p:nvCxnSpPr>
        <p:spPr>
          <a:xfrm>
            <a:off x="3496575" y="1439925"/>
            <a:ext cx="3886500" cy="1242600"/>
          </a:xfrm>
          <a:prstGeom prst="straightConnector1">
            <a:avLst/>
          </a:prstGeom>
          <a:noFill/>
          <a:ln cap="flat" cmpd="sng" w="9525">
            <a:solidFill>
              <a:srgbClr val="000000"/>
            </a:solidFill>
            <a:prstDash val="solid"/>
            <a:round/>
            <a:headEnd len="med" w="med" type="none"/>
            <a:tailEnd len="med" w="med" type="triangle"/>
          </a:ln>
        </p:spPr>
      </p:cxnSp>
      <p:pic>
        <p:nvPicPr>
          <p:cNvPr id="167" name="Google Shape;167;p19"/>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68" name="Google Shape;168;p19"/>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0"/>
          <p:cNvSpPr txBox="1"/>
          <p:nvPr/>
        </p:nvSpPr>
        <p:spPr>
          <a:xfrm>
            <a:off x="194075" y="1111875"/>
            <a:ext cx="36036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sponsored content</a:t>
            </a:r>
            <a:endParaRPr sz="3000">
              <a:latin typeface="Lato"/>
              <a:ea typeface="Lato"/>
              <a:cs typeface="Lato"/>
              <a:sym typeface="Lato"/>
            </a:endParaRPr>
          </a:p>
        </p:txBody>
      </p:sp>
      <p:sp>
        <p:nvSpPr>
          <p:cNvPr id="174" name="Google Shape;174;p20"/>
          <p:cNvSpPr txBox="1"/>
          <p:nvPr/>
        </p:nvSpPr>
        <p:spPr>
          <a:xfrm>
            <a:off x="194075" y="1988925"/>
            <a:ext cx="4494000" cy="24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Lato"/>
                <a:ea typeface="Lato"/>
                <a:cs typeface="Lato"/>
                <a:sym typeface="Lato"/>
              </a:rPr>
              <a:t>Sponsored content</a:t>
            </a:r>
            <a:r>
              <a:rPr lang="en" sz="1600">
                <a:latin typeface="Lato"/>
                <a:ea typeface="Lato"/>
                <a:cs typeface="Lato"/>
                <a:sym typeface="Lato"/>
              </a:rPr>
              <a:t> is a link to another website. This content is usually </a:t>
            </a:r>
            <a:r>
              <a:rPr i="1" lang="en" sz="1600" u="sng">
                <a:latin typeface="Lato"/>
                <a:ea typeface="Lato"/>
                <a:cs typeface="Lato"/>
                <a:sym typeface="Lato"/>
              </a:rPr>
              <a:t>not</a:t>
            </a:r>
            <a:r>
              <a:rPr lang="en" sz="1600">
                <a:latin typeface="Lato"/>
                <a:ea typeface="Lato"/>
                <a:cs typeface="Lato"/>
                <a:sym typeface="Lato"/>
              </a:rPr>
              <a:t> news (even though it might be disguised to look like news).</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It helps the news website make money by selling space on their article pages.</a:t>
            </a:r>
            <a:endParaRPr sz="1600">
              <a:latin typeface="Lato"/>
              <a:ea typeface="Lato"/>
              <a:cs typeface="Lato"/>
              <a:sym typeface="Lato"/>
            </a:endParaRPr>
          </a:p>
        </p:txBody>
      </p:sp>
      <p:pic>
        <p:nvPicPr>
          <p:cNvPr id="175" name="Google Shape;175;p20"/>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cxnSp>
        <p:nvCxnSpPr>
          <p:cNvPr id="176" name="Google Shape;176;p20"/>
          <p:cNvCxnSpPr>
            <a:stCxn id="173" idx="3"/>
          </p:cNvCxnSpPr>
          <p:nvPr/>
        </p:nvCxnSpPr>
        <p:spPr>
          <a:xfrm>
            <a:off x="3797675" y="1464525"/>
            <a:ext cx="3494700" cy="1968600"/>
          </a:xfrm>
          <a:prstGeom prst="straightConnector1">
            <a:avLst/>
          </a:prstGeom>
          <a:noFill/>
          <a:ln cap="flat" cmpd="sng" w="9525">
            <a:solidFill>
              <a:srgbClr val="000000"/>
            </a:solidFill>
            <a:prstDash val="solid"/>
            <a:round/>
            <a:headEnd len="med" w="med" type="none"/>
            <a:tailEnd len="med" w="med" type="triangle"/>
          </a:ln>
        </p:spPr>
      </p:cxnSp>
      <p:pic>
        <p:nvPicPr>
          <p:cNvPr id="177" name="Google Shape;177;p20"/>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78" name="Google Shape;178;p20"/>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1"/>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sp>
        <p:nvSpPr>
          <p:cNvPr id="184" name="Google Shape;184;p21"/>
          <p:cNvSpPr txBox="1"/>
          <p:nvPr/>
        </p:nvSpPr>
        <p:spPr>
          <a:xfrm>
            <a:off x="194175" y="1111875"/>
            <a:ext cx="27345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comments</a:t>
            </a:r>
            <a:endParaRPr sz="3000">
              <a:solidFill>
                <a:srgbClr val="AE29A2"/>
              </a:solidFill>
              <a:latin typeface="Rubik"/>
              <a:ea typeface="Rubik"/>
              <a:cs typeface="Rubik"/>
              <a:sym typeface="Rubik"/>
            </a:endParaRPr>
          </a:p>
          <a:p>
            <a:pPr indent="0" lvl="0" marL="0" rtl="0" algn="l">
              <a:lnSpc>
                <a:spcPct val="115000"/>
              </a:lnSpc>
              <a:spcBef>
                <a:spcPts val="0"/>
              </a:spcBef>
              <a:spcAft>
                <a:spcPts val="0"/>
              </a:spcAft>
              <a:buNone/>
            </a:pPr>
            <a:r>
              <a:t/>
            </a:r>
            <a:endParaRPr>
              <a:latin typeface="Lato"/>
              <a:ea typeface="Lato"/>
              <a:cs typeface="Lato"/>
              <a:sym typeface="Lato"/>
            </a:endParaRPr>
          </a:p>
        </p:txBody>
      </p:sp>
      <p:sp>
        <p:nvSpPr>
          <p:cNvPr id="185" name="Google Shape;185;p21"/>
          <p:cNvSpPr txBox="1"/>
          <p:nvPr/>
        </p:nvSpPr>
        <p:spPr>
          <a:xfrm>
            <a:off x="194175" y="1988925"/>
            <a:ext cx="4530900" cy="21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latin typeface="Lato"/>
                <a:ea typeface="Lato"/>
                <a:cs typeface="Lato"/>
                <a:sym typeface="Lato"/>
              </a:rPr>
              <a:t>Comments</a:t>
            </a:r>
            <a:r>
              <a:rPr lang="en" sz="1600">
                <a:latin typeface="Lato"/>
                <a:ea typeface="Lato"/>
                <a:cs typeface="Lato"/>
                <a:sym typeface="Lato"/>
              </a:rPr>
              <a:t> are thoughts and opinions about the article that any reader can post.</a:t>
            </a:r>
            <a:endParaRPr sz="1600">
              <a:latin typeface="Lato"/>
              <a:ea typeface="Lato"/>
              <a:cs typeface="Lato"/>
              <a:sym typeface="Lato"/>
            </a:endParaRPr>
          </a:p>
          <a:p>
            <a:pPr indent="0" lvl="0" marL="0" rtl="0" algn="l">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They give readers a public place to post reactions, thoughts, and questions. The comments section is also a place to have a discussion or debate about the article.</a:t>
            </a:r>
            <a:endParaRPr sz="1600">
              <a:latin typeface="Lato"/>
              <a:ea typeface="Lato"/>
              <a:cs typeface="Lato"/>
              <a:sym typeface="Lato"/>
            </a:endParaRPr>
          </a:p>
        </p:txBody>
      </p:sp>
      <p:cxnSp>
        <p:nvCxnSpPr>
          <p:cNvPr id="186" name="Google Shape;186;p21"/>
          <p:cNvCxnSpPr>
            <a:stCxn id="184" idx="3"/>
          </p:cNvCxnSpPr>
          <p:nvPr/>
        </p:nvCxnSpPr>
        <p:spPr>
          <a:xfrm>
            <a:off x="2928675" y="1464525"/>
            <a:ext cx="2398800" cy="2562600"/>
          </a:xfrm>
          <a:prstGeom prst="straightConnector1">
            <a:avLst/>
          </a:prstGeom>
          <a:noFill/>
          <a:ln cap="flat" cmpd="sng" w="9525">
            <a:solidFill>
              <a:srgbClr val="000000"/>
            </a:solidFill>
            <a:prstDash val="solid"/>
            <a:round/>
            <a:headEnd len="med" w="med" type="none"/>
            <a:tailEnd len="med" w="med" type="triangle"/>
          </a:ln>
        </p:spPr>
      </p:cxnSp>
      <p:pic>
        <p:nvPicPr>
          <p:cNvPr id="187" name="Google Shape;187;p21"/>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188" name="Google Shape;188;p21"/>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2"/>
          <p:cNvPicPr preferRelativeResize="0"/>
          <p:nvPr/>
        </p:nvPicPr>
        <p:blipFill>
          <a:blip r:embed="rId3">
            <a:alphaModFix/>
          </a:blip>
          <a:stretch>
            <a:fillRect/>
          </a:stretch>
        </p:blipFill>
        <p:spPr>
          <a:xfrm>
            <a:off x="2855531" y="844350"/>
            <a:ext cx="3437718" cy="888425"/>
          </a:xfrm>
          <a:prstGeom prst="rect">
            <a:avLst/>
          </a:prstGeom>
          <a:noFill/>
          <a:ln>
            <a:noFill/>
          </a:ln>
        </p:spPr>
      </p:pic>
      <p:pic>
        <p:nvPicPr>
          <p:cNvPr id="194" name="Google Shape;194;p22"/>
          <p:cNvPicPr preferRelativeResize="0"/>
          <p:nvPr/>
        </p:nvPicPr>
        <p:blipFill>
          <a:blip r:embed="rId4">
            <a:alphaModFix/>
          </a:blip>
          <a:stretch>
            <a:fillRect/>
          </a:stretch>
        </p:blipFill>
        <p:spPr>
          <a:xfrm rot="-1221970">
            <a:off x="2318782" y="1003223"/>
            <a:ext cx="439254" cy="570682"/>
          </a:xfrm>
          <a:prstGeom prst="rect">
            <a:avLst/>
          </a:prstGeom>
          <a:noFill/>
          <a:ln>
            <a:noFill/>
          </a:ln>
        </p:spPr>
      </p:pic>
      <p:pic>
        <p:nvPicPr>
          <p:cNvPr id="195" name="Google Shape;195;p22"/>
          <p:cNvPicPr preferRelativeResize="0"/>
          <p:nvPr/>
        </p:nvPicPr>
        <p:blipFill>
          <a:blip r:embed="rId4">
            <a:alphaModFix/>
          </a:blip>
          <a:stretch>
            <a:fillRect/>
          </a:stretch>
        </p:blipFill>
        <p:spPr>
          <a:xfrm flipH="1" rot="1221970">
            <a:off x="6366914" y="1003223"/>
            <a:ext cx="439254" cy="570682"/>
          </a:xfrm>
          <a:prstGeom prst="rect">
            <a:avLst/>
          </a:prstGeom>
          <a:noFill/>
          <a:ln>
            <a:noFill/>
          </a:ln>
        </p:spPr>
      </p:pic>
      <p:pic>
        <p:nvPicPr>
          <p:cNvPr id="196" name="Google Shape;196;p22"/>
          <p:cNvPicPr preferRelativeResize="0"/>
          <p:nvPr/>
        </p:nvPicPr>
        <p:blipFill rotWithShape="1">
          <a:blip r:embed="rId5">
            <a:alphaModFix/>
          </a:blip>
          <a:srcRect b="30353" l="-1870" r="1870" t="-1537"/>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5"/>
          <p:cNvSpPr txBox="1"/>
          <p:nvPr/>
        </p:nvSpPr>
        <p:spPr>
          <a:xfrm>
            <a:off x="0" y="2257350"/>
            <a:ext cx="9144000" cy="9699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None/>
            </a:pPr>
            <a:r>
              <a:rPr b="1" lang="en" sz="2900">
                <a:solidFill>
                  <a:srgbClr val="AE29A2"/>
                </a:solidFill>
                <a:latin typeface="Indie Flower"/>
                <a:ea typeface="Indie Flower"/>
                <a:cs typeface="Indie Flower"/>
                <a:sym typeface="Indie Flower"/>
              </a:rPr>
              <a:t>What are the important parts of </a:t>
            </a:r>
            <a:endParaRPr b="1" sz="2900">
              <a:solidFill>
                <a:srgbClr val="AE29A2"/>
              </a:solidFill>
              <a:latin typeface="Indie Flower"/>
              <a:ea typeface="Indie Flower"/>
              <a:cs typeface="Indie Flower"/>
              <a:sym typeface="Indie Flower"/>
            </a:endParaRPr>
          </a:p>
          <a:p>
            <a:pPr indent="0" lvl="0" marL="0" rtl="0" algn="ctr">
              <a:lnSpc>
                <a:spcPct val="110000"/>
              </a:lnSpc>
              <a:spcBef>
                <a:spcPts val="0"/>
              </a:spcBef>
              <a:spcAft>
                <a:spcPts val="0"/>
              </a:spcAft>
              <a:buClr>
                <a:srgbClr val="FF8855"/>
              </a:buClr>
              <a:buSzPts val="1600"/>
              <a:buFont typeface="Lato"/>
              <a:buNone/>
            </a:pPr>
            <a:r>
              <a:rPr b="1" lang="en" sz="2900">
                <a:solidFill>
                  <a:srgbClr val="AE29A2"/>
                </a:solidFill>
                <a:latin typeface="Indie Flower"/>
                <a:ea typeface="Indie Flower"/>
                <a:cs typeface="Indie Flower"/>
                <a:sym typeface="Indie Flower"/>
              </a:rPr>
              <a:t>an online news article?</a:t>
            </a:r>
            <a:endParaRPr b="1" sz="2400">
              <a:solidFill>
                <a:srgbClr val="44AA00"/>
              </a:solidFill>
              <a:latin typeface="Indie Flower"/>
              <a:ea typeface="Indie Flower"/>
              <a:cs typeface="Indie Flower"/>
              <a:sym typeface="Indie Flower"/>
            </a:endParaRPr>
          </a:p>
        </p:txBody>
      </p:sp>
      <p:sp>
        <p:nvSpPr>
          <p:cNvPr id="31" name="Google Shape;31;p5"/>
          <p:cNvSpPr txBox="1"/>
          <p:nvPr/>
        </p:nvSpPr>
        <p:spPr>
          <a:xfrm>
            <a:off x="0" y="1231400"/>
            <a:ext cx="9144000" cy="62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0000"/>
                </a:solidFill>
                <a:latin typeface="Rubik"/>
                <a:ea typeface="Rubik"/>
                <a:cs typeface="Rubik"/>
                <a:sym typeface="Rubik"/>
              </a:rPr>
              <a:t>Essential Question</a:t>
            </a:r>
            <a:endParaRPr sz="3000">
              <a:latin typeface="Rubik"/>
              <a:ea typeface="Rubik"/>
              <a:cs typeface="Rubik"/>
              <a:sym typeface="Rubik"/>
            </a:endParaRPr>
          </a:p>
        </p:txBody>
      </p:sp>
      <p:pic>
        <p:nvPicPr>
          <p:cNvPr id="32" name="Google Shape;32;p5"/>
          <p:cNvPicPr preferRelativeResize="0"/>
          <p:nvPr/>
        </p:nvPicPr>
        <p:blipFill rotWithShape="1">
          <a:blip r:embed="rId3">
            <a:alphaModFix/>
          </a:blip>
          <a:srcRect b="0" l="0" r="0" t="0"/>
          <a:stretch/>
        </p:blipFill>
        <p:spPr>
          <a:xfrm>
            <a:off x="1811950" y="2257352"/>
            <a:ext cx="246850" cy="320725"/>
          </a:xfrm>
          <a:prstGeom prst="rect">
            <a:avLst/>
          </a:prstGeom>
          <a:noFill/>
          <a:ln>
            <a:noFill/>
          </a:ln>
        </p:spPr>
      </p:pic>
      <p:pic>
        <p:nvPicPr>
          <p:cNvPr id="33" name="Google Shape;33;p5"/>
          <p:cNvPicPr preferRelativeResize="0"/>
          <p:nvPr/>
        </p:nvPicPr>
        <p:blipFill rotWithShape="1">
          <a:blip r:embed="rId3">
            <a:alphaModFix/>
          </a:blip>
          <a:srcRect b="0" l="0" r="0" t="0"/>
          <a:stretch/>
        </p:blipFill>
        <p:spPr>
          <a:xfrm rot="9899999">
            <a:off x="6290550" y="3152677"/>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6"/>
          <p:cNvSpPr txBox="1"/>
          <p:nvPr/>
        </p:nvSpPr>
        <p:spPr>
          <a:xfrm>
            <a:off x="0" y="5437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Learning Objectives</a:t>
            </a:r>
            <a:endParaRPr sz="3000">
              <a:latin typeface="Rubik"/>
              <a:ea typeface="Rubik"/>
              <a:cs typeface="Rubik"/>
              <a:sym typeface="Rubik"/>
            </a:endParaRPr>
          </a:p>
        </p:txBody>
      </p:sp>
      <p:sp>
        <p:nvSpPr>
          <p:cNvPr id="39" name="Google Shape;39;p6"/>
          <p:cNvSpPr txBox="1"/>
          <p:nvPr/>
        </p:nvSpPr>
        <p:spPr>
          <a:xfrm>
            <a:off x="2213400" y="1313600"/>
            <a:ext cx="6455400" cy="30048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0"/>
              </a:spcAft>
              <a:buClr>
                <a:srgbClr val="249910"/>
              </a:buClr>
              <a:buSzPts val="1920"/>
              <a:buFont typeface="Lato"/>
              <a:buNone/>
            </a:pPr>
            <a:r>
              <a:rPr lang="en" sz="2000">
                <a:latin typeface="Lato"/>
                <a:ea typeface="Lato"/>
                <a:cs typeface="Lato"/>
                <a:sym typeface="Lato"/>
              </a:rPr>
              <a:t>Understand the purposes of different parts of an online news page.</a:t>
            </a:r>
            <a:endParaRPr sz="2000">
              <a:latin typeface="Lato"/>
              <a:ea typeface="Lato"/>
              <a:cs typeface="Lato"/>
              <a:sym typeface="Lato"/>
            </a:endParaRPr>
          </a:p>
          <a:p>
            <a:pPr indent="0" lvl="0" marL="0" marR="0" rtl="0" algn="l">
              <a:lnSpc>
                <a:spcPct val="115000"/>
              </a:lnSpc>
              <a:spcBef>
                <a:spcPts val="1000"/>
              </a:spcBef>
              <a:spcAft>
                <a:spcPts val="0"/>
              </a:spcAft>
              <a:buClr>
                <a:srgbClr val="249910"/>
              </a:buClr>
              <a:buSzPts val="1920"/>
              <a:buFont typeface="Lato"/>
              <a:buNone/>
            </a:pPr>
            <a:br>
              <a:rPr lang="en" sz="2000">
                <a:latin typeface="Lato"/>
                <a:ea typeface="Lato"/>
                <a:cs typeface="Lato"/>
                <a:sym typeface="Lato"/>
              </a:rPr>
            </a:br>
            <a:r>
              <a:rPr lang="en" sz="2000">
                <a:latin typeface="Lato"/>
                <a:ea typeface="Lato"/>
                <a:cs typeface="Lato"/>
                <a:sym typeface="Lato"/>
              </a:rPr>
              <a:t>Identify the parts and structure of an online news article.</a:t>
            </a:r>
            <a:endParaRPr sz="2000">
              <a:latin typeface="Lato"/>
              <a:ea typeface="Lato"/>
              <a:cs typeface="Lato"/>
              <a:sym typeface="Lato"/>
            </a:endParaRPr>
          </a:p>
          <a:p>
            <a:pPr indent="0" lvl="0" marL="0" marR="0" rtl="0" algn="l">
              <a:lnSpc>
                <a:spcPct val="115000"/>
              </a:lnSpc>
              <a:spcBef>
                <a:spcPts val="1000"/>
              </a:spcBef>
              <a:spcAft>
                <a:spcPts val="1000"/>
              </a:spcAft>
              <a:buClr>
                <a:srgbClr val="249910"/>
              </a:buClr>
              <a:buSzPts val="1920"/>
              <a:buFont typeface="Lato"/>
              <a:buNone/>
            </a:pPr>
            <a:br>
              <a:rPr lang="en" sz="2000">
                <a:latin typeface="Lato"/>
                <a:ea typeface="Lato"/>
                <a:cs typeface="Lato"/>
                <a:sym typeface="Lato"/>
              </a:rPr>
            </a:br>
            <a:r>
              <a:rPr lang="en" sz="2000">
                <a:latin typeface="Lato"/>
                <a:ea typeface="Lato"/>
                <a:cs typeface="Lato"/>
                <a:sym typeface="Lato"/>
              </a:rPr>
              <a:t>Learn about things to watch out for when reading </a:t>
            </a:r>
            <a:br>
              <a:rPr lang="en" sz="2000">
                <a:latin typeface="Lato"/>
                <a:ea typeface="Lato"/>
                <a:cs typeface="Lato"/>
                <a:sym typeface="Lato"/>
              </a:rPr>
            </a:br>
            <a:r>
              <a:rPr lang="en" sz="2000">
                <a:latin typeface="Lato"/>
                <a:ea typeface="Lato"/>
                <a:cs typeface="Lato"/>
                <a:sym typeface="Lato"/>
              </a:rPr>
              <a:t>online news pages, such as sponsored content and advertisements.</a:t>
            </a:r>
            <a:endParaRPr sz="2000">
              <a:latin typeface="Lato"/>
              <a:ea typeface="Lato"/>
              <a:cs typeface="Lato"/>
              <a:sym typeface="Lato"/>
            </a:endParaRPr>
          </a:p>
        </p:txBody>
      </p:sp>
      <p:pic>
        <p:nvPicPr>
          <p:cNvPr id="40" name="Google Shape;40;p6"/>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41" name="Google Shape;41;p6"/>
          <p:cNvPicPr preferRelativeResize="0"/>
          <p:nvPr/>
        </p:nvPicPr>
        <p:blipFill>
          <a:blip r:embed="rId3">
            <a:alphaModFix/>
          </a:blip>
          <a:stretch>
            <a:fillRect/>
          </a:stretch>
        </p:blipFill>
        <p:spPr>
          <a:xfrm>
            <a:off x="1239213" y="3000954"/>
            <a:ext cx="473007" cy="473008"/>
          </a:xfrm>
          <a:prstGeom prst="rect">
            <a:avLst/>
          </a:prstGeom>
          <a:noFill/>
          <a:ln>
            <a:noFill/>
          </a:ln>
        </p:spPr>
      </p:pic>
      <p:sp>
        <p:nvSpPr>
          <p:cNvPr id="42" name="Google Shape;42;p6"/>
          <p:cNvSpPr/>
          <p:nvPr/>
        </p:nvSpPr>
        <p:spPr>
          <a:xfrm>
            <a:off x="1172975" y="1285275"/>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lang="en" sz="3000">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43" name="Google Shape;43;p6"/>
          <p:cNvSpPr/>
          <p:nvPr/>
        </p:nvSpPr>
        <p:spPr>
          <a:xfrm>
            <a:off x="1172975" y="2379624"/>
            <a:ext cx="605400" cy="621300"/>
          </a:xfrm>
          <a:prstGeom prst="ellipse">
            <a:avLst/>
          </a:prstGeom>
          <a:solidFill>
            <a:srgbClr val="683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44" name="Google Shape;44;p6"/>
          <p:cNvSpPr/>
          <p:nvPr/>
        </p:nvSpPr>
        <p:spPr>
          <a:xfrm>
            <a:off x="1172975" y="3473974"/>
            <a:ext cx="605400" cy="621300"/>
          </a:xfrm>
          <a:prstGeom prst="ellipse">
            <a:avLst/>
          </a:prstGeom>
          <a:solidFill>
            <a:srgbClr val="AE29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nvSpPr>
        <p:spPr>
          <a:xfrm>
            <a:off x="887850" y="2187300"/>
            <a:ext cx="7368300" cy="76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400">
                <a:latin typeface="Lato"/>
                <a:ea typeface="Lato"/>
                <a:cs typeface="Lato"/>
                <a:sym typeface="Lato"/>
              </a:rPr>
              <a:t>New information about </a:t>
            </a:r>
            <a:endParaRPr sz="2400">
              <a:latin typeface="Lato"/>
              <a:ea typeface="Lato"/>
              <a:cs typeface="Lato"/>
              <a:sym typeface="Lato"/>
            </a:endParaRPr>
          </a:p>
          <a:p>
            <a:pPr indent="0" lvl="0" marL="0" marR="0" rtl="0" algn="l">
              <a:lnSpc>
                <a:spcPct val="115000"/>
              </a:lnSpc>
              <a:spcBef>
                <a:spcPts val="0"/>
              </a:spcBef>
              <a:spcAft>
                <a:spcPts val="0"/>
              </a:spcAft>
              <a:buNone/>
            </a:pPr>
            <a:r>
              <a:rPr lang="en" sz="2400">
                <a:latin typeface="Lato"/>
                <a:ea typeface="Lato"/>
                <a:cs typeface="Lato"/>
                <a:sym typeface="Lato"/>
              </a:rPr>
              <a:t>recent or important events</a:t>
            </a:r>
            <a:endParaRPr sz="2400">
              <a:latin typeface="Lato"/>
              <a:ea typeface="Lato"/>
              <a:cs typeface="Lato"/>
              <a:sym typeface="Lato"/>
            </a:endParaRPr>
          </a:p>
        </p:txBody>
      </p:sp>
      <p:sp>
        <p:nvSpPr>
          <p:cNvPr id="50" name="Google Shape;50;p7"/>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News</a:t>
            </a:r>
            <a:endParaRPr sz="4000">
              <a:latin typeface="Rubik"/>
              <a:ea typeface="Rubik"/>
              <a:cs typeface="Rubik"/>
              <a:sym typeface="Rubik"/>
            </a:endParaRPr>
          </a:p>
        </p:txBody>
      </p:sp>
      <p:pic>
        <p:nvPicPr>
          <p:cNvPr id="51" name="Google Shape;51;p7"/>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sp>
        <p:nvSpPr>
          <p:cNvPr id="52" name="Google Shape;52;p7"/>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53" name="Google Shape;53;p7"/>
          <p:cNvPicPr preferRelativeResize="0"/>
          <p:nvPr/>
        </p:nvPicPr>
        <p:blipFill>
          <a:blip r:embed="rId4">
            <a:alphaModFix/>
          </a:blip>
          <a:stretch>
            <a:fillRect/>
          </a:stretch>
        </p:blipFill>
        <p:spPr>
          <a:xfrm>
            <a:off x="823950" y="1425300"/>
            <a:ext cx="1584250" cy="590550"/>
          </a:xfrm>
          <a:prstGeom prst="rect">
            <a:avLst/>
          </a:prstGeom>
          <a:noFill/>
          <a:ln>
            <a:noFill/>
          </a:ln>
        </p:spPr>
      </p:pic>
      <p:pic>
        <p:nvPicPr>
          <p:cNvPr id="54" name="Google Shape;54;p7"/>
          <p:cNvPicPr preferRelativeResize="0"/>
          <p:nvPr/>
        </p:nvPicPr>
        <p:blipFill>
          <a:blip r:embed="rId5">
            <a:alphaModFix/>
          </a:blip>
          <a:stretch>
            <a:fillRect/>
          </a:stretch>
        </p:blipFill>
        <p:spPr>
          <a:xfrm>
            <a:off x="5518775" y="1630500"/>
            <a:ext cx="1882500" cy="1882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8"/>
          <p:cNvPicPr preferRelativeResize="0"/>
          <p:nvPr/>
        </p:nvPicPr>
        <p:blipFill>
          <a:blip r:embed="rId3">
            <a:alphaModFix/>
          </a:blip>
          <a:stretch>
            <a:fillRect/>
          </a:stretch>
        </p:blipFill>
        <p:spPr>
          <a:xfrm>
            <a:off x="3373350" y="133425"/>
            <a:ext cx="3406275" cy="4406176"/>
          </a:xfrm>
          <a:prstGeom prst="rect">
            <a:avLst/>
          </a:prstGeom>
          <a:noFill/>
          <a:ln cap="flat" cmpd="sng" w="9525">
            <a:solidFill>
              <a:srgbClr val="999999"/>
            </a:solidFill>
            <a:prstDash val="solid"/>
            <a:miter lim="8000"/>
            <a:headEnd len="sm" w="sm" type="none"/>
            <a:tailEnd len="sm" w="sm" type="none"/>
          </a:ln>
        </p:spPr>
      </p:pic>
      <p:pic>
        <p:nvPicPr>
          <p:cNvPr id="60" name="Google Shape;60;p8"/>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61" name="Google Shape;61;p8"/>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9"/>
          <p:cNvSpPr/>
          <p:nvPr/>
        </p:nvSpPr>
        <p:spPr>
          <a:xfrm>
            <a:off x="507950" y="1503475"/>
            <a:ext cx="8190600" cy="3115800"/>
          </a:xfrm>
          <a:prstGeom prst="rect">
            <a:avLst/>
          </a:prstGeom>
          <a:noFill/>
          <a:ln>
            <a:noFill/>
          </a:ln>
        </p:spPr>
        <p:txBody>
          <a:bodyPr anchorCtr="0" anchor="t" bIns="182875" lIns="274300" spcFirstLastPara="1" rIns="182875" wrap="square" tIns="182875">
            <a:noAutofit/>
          </a:bodyPr>
          <a:lstStyle/>
          <a:p>
            <a:pPr indent="-345440" lvl="0" marL="342900" rtl="0" algn="l">
              <a:lnSpc>
                <a:spcPct val="115000"/>
              </a:lnSpc>
              <a:spcBef>
                <a:spcPts val="0"/>
              </a:spcBef>
              <a:spcAft>
                <a:spcPts val="0"/>
              </a:spcAft>
              <a:buSzPts val="1800"/>
              <a:buFont typeface="Lato"/>
              <a:buAutoNum type="arabicPeriod"/>
            </a:pPr>
            <a:r>
              <a:rPr lang="en" sz="1800">
                <a:latin typeface="Lato"/>
                <a:ea typeface="Lato"/>
                <a:cs typeface="Lato"/>
                <a:sym typeface="Lato"/>
              </a:rPr>
              <a:t>Your card</a:t>
            </a:r>
            <a:r>
              <a:rPr lang="en" sz="1800">
                <a:latin typeface="Lato"/>
                <a:ea typeface="Lato"/>
                <a:cs typeface="Lato"/>
                <a:sym typeface="Lato"/>
              </a:rPr>
              <a:t> says either the </a:t>
            </a:r>
            <a:r>
              <a:rPr b="1" lang="en" sz="1800">
                <a:latin typeface="Lato"/>
                <a:ea typeface="Lato"/>
                <a:cs typeface="Lato"/>
                <a:sym typeface="Lato"/>
              </a:rPr>
              <a:t>name</a:t>
            </a:r>
            <a:r>
              <a:rPr lang="en" sz="1800">
                <a:latin typeface="Lato"/>
                <a:ea typeface="Lato"/>
                <a:cs typeface="Lato"/>
                <a:sym typeface="Lato"/>
              </a:rPr>
              <a:t> of a part of a news article, the </a:t>
            </a:r>
            <a:r>
              <a:rPr b="1" lang="en" sz="1800">
                <a:latin typeface="Lato"/>
                <a:ea typeface="Lato"/>
                <a:cs typeface="Lato"/>
                <a:sym typeface="Lato"/>
              </a:rPr>
              <a:t>description</a:t>
            </a:r>
            <a:r>
              <a:rPr lang="en" sz="1800">
                <a:latin typeface="Lato"/>
                <a:ea typeface="Lato"/>
                <a:cs typeface="Lato"/>
                <a:sym typeface="Lato"/>
              </a:rPr>
              <a:t>, or the </a:t>
            </a:r>
            <a:r>
              <a:rPr b="1" lang="en" sz="1800">
                <a:latin typeface="Lato"/>
                <a:ea typeface="Lato"/>
                <a:cs typeface="Lato"/>
                <a:sym typeface="Lato"/>
              </a:rPr>
              <a:t>purpose</a:t>
            </a:r>
            <a:r>
              <a:rPr lang="en" sz="1800">
                <a:latin typeface="Lato"/>
                <a:ea typeface="Lato"/>
                <a:cs typeface="Lato"/>
                <a:sym typeface="Lato"/>
              </a:rPr>
              <a:t>.</a:t>
            </a:r>
            <a:endParaRPr sz="1800">
              <a:latin typeface="Lato"/>
              <a:ea typeface="Lato"/>
              <a:cs typeface="Lato"/>
              <a:sym typeface="Lato"/>
            </a:endParaRPr>
          </a:p>
          <a:p>
            <a:pPr indent="-345440" lvl="0" marL="342900" rtl="0" algn="l">
              <a:lnSpc>
                <a:spcPct val="115000"/>
              </a:lnSpc>
              <a:spcBef>
                <a:spcPts val="600"/>
              </a:spcBef>
              <a:spcAft>
                <a:spcPts val="0"/>
              </a:spcAft>
              <a:buSzPts val="1800"/>
              <a:buFont typeface="Lato"/>
              <a:buAutoNum type="arabicPeriod"/>
            </a:pPr>
            <a:r>
              <a:rPr lang="en" sz="1800">
                <a:latin typeface="Lato"/>
                <a:ea typeface="Lato"/>
                <a:cs typeface="Lato"/>
                <a:sym typeface="Lato"/>
              </a:rPr>
              <a:t>There is one of each type of card for each part of the article. </a:t>
            </a:r>
            <a:endParaRPr sz="1800">
              <a:latin typeface="Lato"/>
              <a:ea typeface="Lato"/>
              <a:cs typeface="Lato"/>
              <a:sym typeface="Lato"/>
            </a:endParaRPr>
          </a:p>
          <a:p>
            <a:pPr indent="-345440" lvl="0" marL="342900" rtl="0" algn="l">
              <a:lnSpc>
                <a:spcPct val="115000"/>
              </a:lnSpc>
              <a:spcBef>
                <a:spcPts val="600"/>
              </a:spcBef>
              <a:spcAft>
                <a:spcPts val="0"/>
              </a:spcAft>
              <a:buSzPts val="1800"/>
              <a:buFont typeface="Lato"/>
              <a:buAutoNum type="arabicPeriod"/>
            </a:pPr>
            <a:r>
              <a:rPr lang="en" sz="1800">
                <a:latin typeface="Lato"/>
                <a:ea typeface="Lato"/>
                <a:cs typeface="Lato"/>
                <a:sym typeface="Lato"/>
              </a:rPr>
              <a:t>Pair up with people and take turns reading your cards aloud to each other. Look for clues to help you decide if your cards belong in the same group.</a:t>
            </a:r>
            <a:endParaRPr sz="1800">
              <a:latin typeface="Lato"/>
              <a:ea typeface="Lato"/>
              <a:cs typeface="Lato"/>
              <a:sym typeface="Lato"/>
            </a:endParaRPr>
          </a:p>
          <a:p>
            <a:pPr indent="-345440" lvl="0" marL="342900" rtl="0" algn="l">
              <a:lnSpc>
                <a:spcPct val="115000"/>
              </a:lnSpc>
              <a:spcBef>
                <a:spcPts val="600"/>
              </a:spcBef>
              <a:spcAft>
                <a:spcPts val="600"/>
              </a:spcAft>
              <a:buSzPts val="1800"/>
              <a:buFont typeface="Lato"/>
              <a:buAutoNum type="arabicPeriod"/>
            </a:pPr>
            <a:r>
              <a:rPr lang="en" sz="1800">
                <a:latin typeface="Lato"/>
                <a:ea typeface="Lato"/>
                <a:cs typeface="Lato"/>
                <a:sym typeface="Lato"/>
              </a:rPr>
              <a:t>Once you've found your group of three, sit down together and get ready to read your information to the class.</a:t>
            </a:r>
            <a:endParaRPr sz="1800">
              <a:latin typeface="Lato"/>
              <a:ea typeface="Lato"/>
              <a:cs typeface="Lato"/>
              <a:sym typeface="Lato"/>
            </a:endParaRPr>
          </a:p>
        </p:txBody>
      </p:sp>
      <p:sp>
        <p:nvSpPr>
          <p:cNvPr id="67" name="Google Shape;67;p9"/>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Directions</a:t>
            </a:r>
            <a:endParaRPr sz="2400">
              <a:latin typeface="Rubik"/>
              <a:ea typeface="Rubik"/>
              <a:cs typeface="Rubik"/>
              <a:sym typeface="Rubik"/>
            </a:endParaRPr>
          </a:p>
        </p:txBody>
      </p:sp>
      <p:pic>
        <p:nvPicPr>
          <p:cNvPr id="68" name="Google Shape;68;p9"/>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69" name="Google Shape;69;p9"/>
          <p:cNvSpPr txBox="1"/>
          <p:nvPr/>
        </p:nvSpPr>
        <p:spPr>
          <a:xfrm>
            <a:off x="592200" y="200300"/>
            <a:ext cx="25038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ACTIVITY: MIX-'N'-MATCH</a:t>
            </a:r>
            <a:endParaRPr sz="1200">
              <a:latin typeface="Lato"/>
              <a:ea typeface="Lato"/>
              <a:cs typeface="Lato"/>
              <a:sym typeface="Lato"/>
            </a:endParaRPr>
          </a:p>
        </p:txBody>
      </p:sp>
      <p:pic>
        <p:nvPicPr>
          <p:cNvPr id="70" name="Google Shape;70;p9"/>
          <p:cNvPicPr preferRelativeResize="0"/>
          <p:nvPr/>
        </p:nvPicPr>
        <p:blipFill rotWithShape="1">
          <a:blip r:embed="rId4">
            <a:alphaModFix/>
          </a:blip>
          <a:srcRect b="39094" l="0" r="0" t="-4436"/>
          <a:stretch/>
        </p:blipFill>
        <p:spPr>
          <a:xfrm rot="-5400000">
            <a:off x="7559150" y="45601"/>
            <a:ext cx="1706649" cy="146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0"/>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76" name="Google Shape;76;p10"/>
          <p:cNvSpPr/>
          <p:nvPr/>
        </p:nvSpPr>
        <p:spPr>
          <a:xfrm>
            <a:off x="4908425" y="758900"/>
            <a:ext cx="3802800" cy="33411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200">
                <a:latin typeface="Rubik"/>
                <a:ea typeface="Rubik"/>
                <a:cs typeface="Rubik"/>
                <a:sym typeface="Rubik"/>
              </a:rPr>
              <a:t>Discuss:</a:t>
            </a:r>
            <a:endParaRPr sz="2200">
              <a:latin typeface="Rubik"/>
              <a:ea typeface="Rubik"/>
              <a:cs typeface="Rubik"/>
              <a:sym typeface="Rubik"/>
            </a:endParaRPr>
          </a:p>
          <a:p>
            <a:pPr indent="-358140" lvl="0" marL="342900" rtl="0" algn="l">
              <a:spcBef>
                <a:spcPts val="1000"/>
              </a:spcBef>
              <a:spcAft>
                <a:spcPts val="0"/>
              </a:spcAft>
              <a:buClr>
                <a:srgbClr val="000000"/>
              </a:buClr>
              <a:buSzPts val="2000"/>
              <a:buFont typeface="Lato"/>
              <a:buChar char="●"/>
            </a:pPr>
            <a:r>
              <a:rPr lang="en" sz="2000">
                <a:latin typeface="Lato"/>
                <a:ea typeface="Lato"/>
                <a:cs typeface="Lato"/>
                <a:sym typeface="Lato"/>
              </a:rPr>
              <a:t>What are some things to look out for when reading a news article online?</a:t>
            </a:r>
            <a:endParaRPr sz="2000">
              <a:latin typeface="Lato"/>
              <a:ea typeface="Lato"/>
              <a:cs typeface="Lato"/>
              <a:sym typeface="Lato"/>
            </a:endParaRPr>
          </a:p>
          <a:p>
            <a:pPr indent="-358140" lvl="0" marL="342900" rtl="0" algn="l">
              <a:spcBef>
                <a:spcPts val="1200"/>
              </a:spcBef>
              <a:spcAft>
                <a:spcPts val="1200"/>
              </a:spcAft>
              <a:buClr>
                <a:srgbClr val="000000"/>
              </a:buClr>
              <a:buSzPts val="2000"/>
              <a:buFont typeface="Lato"/>
              <a:buChar char="●"/>
            </a:pPr>
            <a:r>
              <a:rPr lang="en" sz="2000">
                <a:latin typeface="Lato"/>
                <a:ea typeface="Lato"/>
                <a:cs typeface="Lato"/>
                <a:sym typeface="Lato"/>
              </a:rPr>
              <a:t>How do you think knowing more about the parts of an online news article can help you?</a:t>
            </a:r>
            <a:endParaRPr sz="2000">
              <a:latin typeface="Lato"/>
              <a:ea typeface="Lato"/>
              <a:cs typeface="Lato"/>
              <a:sym typeface="Lato"/>
            </a:endParaRPr>
          </a:p>
        </p:txBody>
      </p:sp>
      <p:sp>
        <p:nvSpPr>
          <p:cNvPr id="77" name="Google Shape;77;p10"/>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pic>
        <p:nvPicPr>
          <p:cNvPr descr="Looking for a lesson plan on this topic? Visit https://www.commonsense.org/education/digital-citizenship/lesson/reading-news-online&#10;&#10;Kids find online news in lots of different ways. But studies show they're not very good at interpreting what they see. How can we help them get better? One way to start is by teaching your students about how online news articles are structured." id="78" name="Google Shape;78;p10" title="Reading News Online">
            <a:hlinkClick r:id="rId4"/>
          </p:cNvPr>
          <p:cNvPicPr preferRelativeResize="0"/>
          <p:nvPr/>
        </p:nvPicPr>
        <p:blipFill>
          <a:blip r:embed="rId5">
            <a:alphaModFix/>
          </a:blip>
          <a:stretch>
            <a:fillRect/>
          </a:stretch>
        </p:blipFill>
        <p:spPr>
          <a:xfrm>
            <a:off x="152400" y="714950"/>
            <a:ext cx="4572000" cy="3429000"/>
          </a:xfrm>
          <a:prstGeom prst="rect">
            <a:avLst/>
          </a:prstGeom>
          <a:noFill/>
          <a:ln>
            <a:noFill/>
          </a:ln>
        </p:spPr>
      </p:pic>
      <p:sp>
        <p:nvSpPr>
          <p:cNvPr id="79" name="Google Shape;79;p10"/>
          <p:cNvSpPr txBox="1"/>
          <p:nvPr/>
        </p:nvSpPr>
        <p:spPr>
          <a:xfrm>
            <a:off x="152400" y="4143950"/>
            <a:ext cx="4601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Lato"/>
                <a:ea typeface="Lato"/>
                <a:cs typeface="Lato"/>
                <a:sym typeface="Lato"/>
              </a:rPr>
              <a:t>To watch this video on the Common Sense Education site, click </a:t>
            </a:r>
            <a:r>
              <a:rPr b="1" lang="en" sz="700">
                <a:solidFill>
                  <a:srgbClr val="249910"/>
                </a:solidFill>
                <a:uFill>
                  <a:noFill/>
                </a:uFill>
                <a:latin typeface="Lato"/>
                <a:ea typeface="Lato"/>
                <a:cs typeface="Lato"/>
                <a:sym typeface="Lato"/>
                <a:hlinkClick r:id="rId6">
                  <a:extLst>
                    <a:ext uri="{A12FA001-AC4F-418D-AE19-62706E023703}">
                      <ahyp:hlinkClr val="tx"/>
                    </a:ext>
                  </a:extLst>
                </a:hlinkClick>
              </a:rPr>
              <a:t>here</a:t>
            </a:r>
            <a:r>
              <a:rPr lang="en" sz="700">
                <a:latin typeface="Lato"/>
                <a:ea typeface="Lato"/>
                <a:cs typeface="Lato"/>
                <a:sym typeface="Lato"/>
              </a:rPr>
              <a:t>.</a:t>
            </a:r>
            <a:endParaRPr sz="7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1"/>
          <p:cNvSpPr/>
          <p:nvPr/>
        </p:nvSpPr>
        <p:spPr>
          <a:xfrm>
            <a:off x="507950" y="1503475"/>
            <a:ext cx="8190600" cy="3115800"/>
          </a:xfrm>
          <a:prstGeom prst="rect">
            <a:avLst/>
          </a:prstGeom>
          <a:noFill/>
          <a:ln>
            <a:noFill/>
          </a:ln>
        </p:spPr>
        <p:txBody>
          <a:bodyPr anchorCtr="0" anchor="t" bIns="182875" lIns="274300" spcFirstLastPara="1" rIns="182875" wrap="square" tIns="182875">
            <a:noAutofit/>
          </a:bodyPr>
          <a:lstStyle/>
          <a:p>
            <a:pPr indent="0" lvl="0" marL="0" rtl="0" algn="l">
              <a:lnSpc>
                <a:spcPct val="115000"/>
              </a:lnSpc>
              <a:spcBef>
                <a:spcPts val="0"/>
              </a:spcBef>
              <a:spcAft>
                <a:spcPts val="600"/>
              </a:spcAft>
              <a:buNone/>
            </a:pPr>
            <a:r>
              <a:rPr lang="en" sz="1800">
                <a:latin typeface="Lato"/>
                <a:ea typeface="Lato"/>
                <a:cs typeface="Lato"/>
                <a:sym typeface="Lato"/>
              </a:rPr>
              <a:t>Work with your group to cut out each of the labels below and paste them onto your example article. Make sure that each part of the online news story is labeled correctly. Also, do your best to paste the labels so they don't completely cover any part of the example article.</a:t>
            </a:r>
            <a:endParaRPr sz="1800">
              <a:latin typeface="Lato"/>
              <a:ea typeface="Lato"/>
              <a:cs typeface="Lato"/>
              <a:sym typeface="Lato"/>
            </a:endParaRPr>
          </a:p>
        </p:txBody>
      </p:sp>
      <p:sp>
        <p:nvSpPr>
          <p:cNvPr id="85" name="Google Shape;85;p11"/>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Directions</a:t>
            </a:r>
            <a:endParaRPr sz="2400">
              <a:latin typeface="Rubik"/>
              <a:ea typeface="Rubik"/>
              <a:cs typeface="Rubik"/>
              <a:sym typeface="Rubik"/>
            </a:endParaRPr>
          </a:p>
        </p:txBody>
      </p:sp>
      <p:pic>
        <p:nvPicPr>
          <p:cNvPr id="86" name="Google Shape;86;p11"/>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87" name="Google Shape;87;p11"/>
          <p:cNvSpPr txBox="1"/>
          <p:nvPr/>
        </p:nvSpPr>
        <p:spPr>
          <a:xfrm>
            <a:off x="592200" y="200300"/>
            <a:ext cx="26817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ACTIVITY: LABEL A NEWS PAGE</a:t>
            </a:r>
            <a:endParaRPr sz="1200">
              <a:latin typeface="Lato"/>
              <a:ea typeface="Lato"/>
              <a:cs typeface="Lato"/>
              <a:sym typeface="Lato"/>
            </a:endParaRPr>
          </a:p>
        </p:txBody>
      </p:sp>
      <p:pic>
        <p:nvPicPr>
          <p:cNvPr id="88" name="Google Shape;88;p11"/>
          <p:cNvPicPr preferRelativeResize="0"/>
          <p:nvPr/>
        </p:nvPicPr>
        <p:blipFill rotWithShape="1">
          <a:blip r:embed="rId4">
            <a:alphaModFix/>
          </a:blip>
          <a:srcRect b="45516" l="25835" r="-21593" t="-9479"/>
          <a:stretch/>
        </p:blipFill>
        <p:spPr>
          <a:xfrm flipH="1">
            <a:off x="6511873" y="2515675"/>
            <a:ext cx="2632125" cy="2158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2"/>
          <p:cNvPicPr preferRelativeResize="0"/>
          <p:nvPr/>
        </p:nvPicPr>
        <p:blipFill>
          <a:blip r:embed="rId3">
            <a:alphaModFix/>
          </a:blip>
          <a:stretch>
            <a:fillRect/>
          </a:stretch>
        </p:blipFill>
        <p:spPr>
          <a:xfrm>
            <a:off x="5083750" y="133425"/>
            <a:ext cx="3406275" cy="4406176"/>
          </a:xfrm>
          <a:prstGeom prst="rect">
            <a:avLst/>
          </a:prstGeom>
          <a:noFill/>
          <a:ln cap="flat" cmpd="sng" w="12700">
            <a:solidFill>
              <a:srgbClr val="999999"/>
            </a:solidFill>
            <a:prstDash val="solid"/>
            <a:miter lim="8000"/>
            <a:headEnd len="sm" w="sm" type="none"/>
            <a:tailEnd len="sm" w="sm" type="none"/>
          </a:ln>
        </p:spPr>
      </p:pic>
      <p:sp>
        <p:nvSpPr>
          <p:cNvPr id="94" name="Google Shape;94;p12"/>
          <p:cNvSpPr txBox="1"/>
          <p:nvPr/>
        </p:nvSpPr>
        <p:spPr>
          <a:xfrm>
            <a:off x="194175" y="1111875"/>
            <a:ext cx="2057400" cy="70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rPr lang="en" sz="3000">
                <a:solidFill>
                  <a:srgbClr val="AE29A2"/>
                </a:solidFill>
                <a:latin typeface="Rubik"/>
                <a:ea typeface="Rubik"/>
                <a:cs typeface="Rubik"/>
                <a:sym typeface="Rubik"/>
              </a:rPr>
              <a:t>h</a:t>
            </a:r>
            <a:r>
              <a:rPr lang="en" sz="3000">
                <a:solidFill>
                  <a:srgbClr val="AE29A2"/>
                </a:solidFill>
                <a:latin typeface="Rubik"/>
                <a:ea typeface="Rubik"/>
                <a:cs typeface="Rubik"/>
                <a:sym typeface="Rubik"/>
              </a:rPr>
              <a:t>eadline</a:t>
            </a:r>
            <a:endParaRPr sz="3000">
              <a:solidFill>
                <a:srgbClr val="AE29A2"/>
              </a:solidFill>
              <a:latin typeface="Rubik"/>
              <a:ea typeface="Rubik"/>
              <a:cs typeface="Rubik"/>
              <a:sym typeface="Rubik"/>
            </a:endParaRPr>
          </a:p>
          <a:p>
            <a:pPr indent="0" lvl="0" marL="0" rtl="0" algn="l">
              <a:lnSpc>
                <a:spcPct val="115000"/>
              </a:lnSpc>
              <a:spcBef>
                <a:spcPts val="0"/>
              </a:spcBef>
              <a:spcAft>
                <a:spcPts val="0"/>
              </a:spcAft>
              <a:buNone/>
            </a:pPr>
            <a:r>
              <a:t/>
            </a:r>
            <a:endParaRPr>
              <a:latin typeface="Lato"/>
              <a:ea typeface="Lato"/>
              <a:cs typeface="Lato"/>
              <a:sym typeface="Lato"/>
            </a:endParaRPr>
          </a:p>
        </p:txBody>
      </p:sp>
      <p:sp>
        <p:nvSpPr>
          <p:cNvPr id="95" name="Google Shape;95;p12"/>
          <p:cNvSpPr txBox="1"/>
          <p:nvPr/>
        </p:nvSpPr>
        <p:spPr>
          <a:xfrm>
            <a:off x="194175" y="1988925"/>
            <a:ext cx="4321800" cy="19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Lato"/>
                <a:ea typeface="Lato"/>
                <a:cs typeface="Lato"/>
                <a:sym typeface="Lato"/>
              </a:rPr>
              <a:t>The </a:t>
            </a:r>
            <a:r>
              <a:rPr b="1" lang="en" sz="1600" u="sng">
                <a:latin typeface="Lato"/>
                <a:ea typeface="Lato"/>
                <a:cs typeface="Lato"/>
                <a:sym typeface="Lato"/>
              </a:rPr>
              <a:t>headline</a:t>
            </a:r>
            <a:r>
              <a:rPr lang="en" sz="1600">
                <a:latin typeface="Lato"/>
                <a:ea typeface="Lato"/>
                <a:cs typeface="Lato"/>
                <a:sym typeface="Lato"/>
              </a:rPr>
              <a:t> is the title of a news article. It's usually printed in big, bold letters near the top of the article.</a:t>
            </a:r>
            <a:endParaRPr sz="1600">
              <a:latin typeface="Lato"/>
              <a:ea typeface="Lato"/>
              <a:cs typeface="Lato"/>
              <a:sym typeface="Lato"/>
            </a:endParaRPr>
          </a:p>
          <a:p>
            <a:pPr indent="0" lvl="0" marL="0" rtl="0" algn="l">
              <a:lnSpc>
                <a:spcPct val="115000"/>
              </a:lnSpc>
              <a:spcBef>
                <a:spcPts val="0"/>
              </a:spcBef>
              <a:spcAft>
                <a:spcPts val="0"/>
              </a:spcAft>
              <a:buNone/>
            </a:pPr>
            <a:r>
              <a:t/>
            </a:r>
            <a:endParaRPr sz="1600">
              <a:latin typeface="Lato"/>
              <a:ea typeface="Lato"/>
              <a:cs typeface="Lato"/>
              <a:sym typeface="Lato"/>
            </a:endParaRPr>
          </a:p>
          <a:p>
            <a:pPr indent="0" lvl="0" marL="0" rtl="0" algn="l">
              <a:spcBef>
                <a:spcPts val="0"/>
              </a:spcBef>
              <a:spcAft>
                <a:spcPts val="0"/>
              </a:spcAft>
              <a:buNone/>
            </a:pPr>
            <a:r>
              <a:rPr lang="en" sz="1600">
                <a:latin typeface="Lato"/>
                <a:ea typeface="Lato"/>
                <a:cs typeface="Lato"/>
                <a:sym typeface="Lato"/>
              </a:rPr>
              <a:t>The </a:t>
            </a:r>
            <a:r>
              <a:rPr b="1" lang="en" sz="1600" u="sng">
                <a:latin typeface="Lato"/>
                <a:ea typeface="Lato"/>
                <a:cs typeface="Lato"/>
                <a:sym typeface="Lato"/>
              </a:rPr>
              <a:t>headline</a:t>
            </a:r>
            <a:r>
              <a:rPr lang="en" sz="1600">
                <a:latin typeface="Lato"/>
                <a:ea typeface="Lato"/>
                <a:cs typeface="Lato"/>
                <a:sym typeface="Lato"/>
              </a:rPr>
              <a:t> tells readers what the article is about before they start reading.</a:t>
            </a:r>
            <a:endParaRPr sz="1600">
              <a:latin typeface="Lato"/>
              <a:ea typeface="Lato"/>
              <a:cs typeface="Lato"/>
              <a:sym typeface="Lato"/>
            </a:endParaRPr>
          </a:p>
        </p:txBody>
      </p:sp>
      <p:cxnSp>
        <p:nvCxnSpPr>
          <p:cNvPr id="96" name="Google Shape;96;p12"/>
          <p:cNvCxnSpPr>
            <a:stCxn id="94" idx="3"/>
          </p:cNvCxnSpPr>
          <p:nvPr/>
        </p:nvCxnSpPr>
        <p:spPr>
          <a:xfrm flipH="1" rot="10800000">
            <a:off x="2251575" y="959925"/>
            <a:ext cx="2953500" cy="504600"/>
          </a:xfrm>
          <a:prstGeom prst="straightConnector1">
            <a:avLst/>
          </a:prstGeom>
          <a:noFill/>
          <a:ln cap="flat" cmpd="sng" w="9525">
            <a:solidFill>
              <a:srgbClr val="000000"/>
            </a:solidFill>
            <a:prstDash val="solid"/>
            <a:round/>
            <a:headEnd len="med" w="med" type="none"/>
            <a:tailEnd len="med" w="med" type="triangle"/>
          </a:ln>
        </p:spPr>
      </p:cxnSp>
      <p:pic>
        <p:nvPicPr>
          <p:cNvPr id="97" name="Google Shape;97;p12"/>
          <p:cNvPicPr preferRelativeResize="0"/>
          <p:nvPr/>
        </p:nvPicPr>
        <p:blipFill>
          <a:blip r:embed="rId4">
            <a:alphaModFix/>
          </a:blip>
          <a:stretch>
            <a:fillRect/>
          </a:stretch>
        </p:blipFill>
        <p:spPr>
          <a:xfrm>
            <a:off x="194071" y="190700"/>
            <a:ext cx="353368" cy="353400"/>
          </a:xfrm>
          <a:prstGeom prst="rect">
            <a:avLst/>
          </a:prstGeom>
          <a:noFill/>
          <a:ln>
            <a:noFill/>
          </a:ln>
        </p:spPr>
      </p:pic>
      <p:sp>
        <p:nvSpPr>
          <p:cNvPr id="98" name="Google Shape;98;p12"/>
          <p:cNvSpPr txBox="1"/>
          <p:nvPr/>
        </p:nvSpPr>
        <p:spPr>
          <a:xfrm>
            <a:off x="569575" y="190700"/>
            <a:ext cx="24327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