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87" r:id="rId5"/>
    <p:sldId id="257" r:id="rId6"/>
    <p:sldId id="258" r:id="rId7"/>
    <p:sldId id="264" r:id="rId8"/>
    <p:sldId id="268" r:id="rId9"/>
    <p:sldId id="269" r:id="rId10"/>
    <p:sldId id="270" r:id="rId11"/>
    <p:sldId id="260" r:id="rId12"/>
    <p:sldId id="261" r:id="rId13"/>
    <p:sldId id="262" r:id="rId14"/>
    <p:sldId id="271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17"/>
    <p:restoredTop sz="94754"/>
  </p:normalViewPr>
  <p:slideViewPr>
    <p:cSldViewPr snapToGrid="0" snapToObjects="1">
      <p:cViewPr varScale="1">
        <p:scale>
          <a:sx n="102" d="100"/>
          <a:sy n="102" d="100"/>
        </p:scale>
        <p:origin x="13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59A5-3084-4E01-A103-EE19DB01499D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AA77-DB64-4846-AAC0-E52D975FA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3C1F710-4FA1-4C12-857A-5D4A4BB1F6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989B12E-183F-4EFC-A334-ECCFE9A21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Could call on students to get up a role model a conflict that escalates according to visual shown here. </a:t>
            </a:r>
            <a:endParaRPr lang="en-GB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8F91B45-161B-49D9-9970-DB08E2270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D60512-EFC4-4356-BBA1-469F5ED62310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9283DFA-9CD0-482B-BF06-B7ACD311D8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8744220-E84F-4567-8D74-1C00A82C0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Have students refer to page 15-16 of their textbook to help them.</a:t>
            </a: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08F89E6-1735-4C53-8736-295386F80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0820DF-589E-4405-8576-D14451077D6C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AA77-DB64-4846-AAC0-E52D975FAB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8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88BF8-5530-475A-81D6-DA5F9F5B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5FE08-31EC-48D3-8BDF-052EAB44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CFE4E-3868-4B3C-9C37-F6BD775B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5C85E5-9CE8-44C5-9CD3-91202367D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625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9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1D96-F5B8-8248-80D2-AA9C2AAF5819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18A59-35A5-8C14-1A23-50EBD209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"/>
          <a:stretch/>
        </p:blipFill>
        <p:spPr>
          <a:xfrm>
            <a:off x="-13348" y="-4062"/>
            <a:ext cx="9289800" cy="686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E967B-7C25-46AA-B6C7-9CB006A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48" y="3993302"/>
            <a:ext cx="5002202" cy="649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C9140-8912-4AF5-82D3-6831F2A7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8" y="4617780"/>
            <a:ext cx="5002202" cy="493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253BEB-13B2-47E7-A03B-A68A12B1D682}"/>
              </a:ext>
            </a:extLst>
          </p:cNvPr>
          <p:cNvSpPr txBox="1"/>
          <p:nvPr/>
        </p:nvSpPr>
        <p:spPr>
          <a:xfrm>
            <a:off x="831954" y="4039805"/>
            <a:ext cx="45705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ASCS </a:t>
            </a:r>
            <a:r>
              <a:rPr lang="en-US" sz="3300" dirty="0" err="1">
                <a:solidFill>
                  <a:schemeClr val="bg1">
                    <a:lumMod val="95000"/>
                  </a:schemeClr>
                </a:solidFill>
              </a:rPr>
              <a:t>Nad</a:t>
            </a: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Al Sheba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2FD24-F0FF-4C6B-98C0-680C927AC304}"/>
              </a:ext>
            </a:extLst>
          </p:cNvPr>
          <p:cNvSpPr txBox="1"/>
          <p:nvPr/>
        </p:nvSpPr>
        <p:spPr>
          <a:xfrm>
            <a:off x="202477" y="4642582"/>
            <a:ext cx="45705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Having Difficult Conversations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7AA15-BAF3-41BB-B9F1-2683B3A0D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794" y="19740"/>
            <a:ext cx="3251814" cy="19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350963" y="4887913"/>
            <a:ext cx="6738937" cy="1063625"/>
            <a:chOff x="1351409" y="4887515"/>
            <a:chExt cx="6738601" cy="1064571"/>
          </a:xfrm>
        </p:grpSpPr>
        <p:sp>
          <p:nvSpPr>
            <p:cNvPr id="19" name="Rectangle 18"/>
            <p:cNvSpPr/>
            <p:nvPr/>
          </p:nvSpPr>
          <p:spPr>
            <a:xfrm>
              <a:off x="1351409" y="4887515"/>
              <a:ext cx="6738601" cy="106457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133878" y="5070001"/>
              <a:ext cx="53509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>
                  <a:cs typeface="Twinkl" charset="0"/>
                </a:rPr>
                <a:t>Have you tried any of these methods? </a:t>
              </a:r>
            </a:p>
            <a:p>
              <a:pPr eaLnBrk="1" hangingPunct="1"/>
              <a:r>
                <a:rPr lang="en-GB">
                  <a:cs typeface="Twinkl" charset="0"/>
                </a:rPr>
                <a:t>What happened?</a:t>
              </a:r>
              <a:endParaRPr lang="en-GB">
                <a:solidFill>
                  <a:srgbClr val="FF0000"/>
                </a:solidFill>
                <a:cs typeface="Twinkl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winkl" charset="0"/>
              </a:rPr>
              <a:t>Other Ways to Resolve Conflict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947738" y="1552575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>
                <a:cs typeface="Twinkl" charset="0"/>
              </a:rPr>
              <a:t>Compromise is when people agree to give up on a bit of something they might want in order to find a fair solution to a problem. If all the people in a conflict compromise a bit, you should be able to find a fair solution.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47738" y="34337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>
                <a:cs typeface="Twinkl" charset="0"/>
              </a:rPr>
              <a:t>Empathy is when you try to understand how another person is feeling. Use your imagination to think about how the other person is feeling. </a:t>
            </a:r>
          </a:p>
        </p:txBody>
      </p:sp>
      <p:sp>
        <p:nvSpPr>
          <p:cNvPr id="24" name="Oval 23"/>
          <p:cNvSpPr/>
          <p:nvPr/>
        </p:nvSpPr>
        <p:spPr>
          <a:xfrm>
            <a:off x="755650" y="4725988"/>
            <a:ext cx="1287463" cy="12858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Talk about it!</a:t>
            </a: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019300"/>
            <a:ext cx="30527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>
            <a:extLst>
              <a:ext uri="{FF2B5EF4-FFF2-40B4-BE49-F238E27FC236}">
                <a16:creationId xmlns:a16="http://schemas.microsoft.com/office/drawing/2014/main" id="{F5BB6215-6179-460F-BA12-A5FB22BC9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" y="805349"/>
            <a:ext cx="85693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4000" dirty="0">
                <a:solidFill>
                  <a:srgbClr val="00B050"/>
                </a:solidFill>
              </a:rPr>
              <a:t>ROLE PLAY ACITIVTY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sz="4000" dirty="0"/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4000" dirty="0"/>
              <a:t>In pairs, role play the scenarios: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400" b="0" dirty="0"/>
              <a:t>Scenario: You and your friend argue about a group project.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400" b="0" dirty="0"/>
              <a:t>Step 1: One person shares their feelings calmly.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400" b="0" dirty="0"/>
              <a:t>Step 2: The other listens and uses non-verbal cues (nodding, relaxed posture).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400" b="0" dirty="0"/>
              <a:t>Step 3: Work together to find a </a:t>
            </a:r>
            <a:r>
              <a:rPr lang="en-GB" altLang="en-US" sz="2400" b="0" dirty="0" err="1"/>
              <a:t>solution.Debrief</a:t>
            </a:r>
            <a:r>
              <a:rPr lang="en-GB" altLang="en-US" sz="2400" b="0" dirty="0"/>
              <a:t>: Discuss what worked and what didn’t.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A9C8-9046-4002-B4FE-9F13CA1F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Resolution Do’s and 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7621-E6D7-4684-A16E-BC2B818E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Do:</a:t>
            </a:r>
          </a:p>
          <a:p>
            <a:endParaRPr lang="en-US" dirty="0"/>
          </a:p>
          <a:p>
            <a:r>
              <a:rPr lang="en-US" dirty="0"/>
              <a:t>Listen actively.</a:t>
            </a:r>
          </a:p>
          <a:p>
            <a:endParaRPr lang="en-US" dirty="0"/>
          </a:p>
          <a:p>
            <a:r>
              <a:rPr lang="en-US" dirty="0"/>
              <a:t>Use "I" statements.</a:t>
            </a:r>
          </a:p>
          <a:p>
            <a:endParaRPr lang="en-US" dirty="0"/>
          </a:p>
          <a:p>
            <a:r>
              <a:rPr lang="en-US" dirty="0"/>
              <a:t>Stay calm and focused.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59241-C11A-CFAE-AFBF-82B1838D1FB2}"/>
              </a:ext>
            </a:extLst>
          </p:cNvPr>
          <p:cNvSpPr txBox="1"/>
          <p:nvPr/>
        </p:nvSpPr>
        <p:spPr>
          <a:xfrm>
            <a:off x="4572000" y="1600200"/>
            <a:ext cx="457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Don’t:</a:t>
            </a:r>
          </a:p>
          <a:p>
            <a:endParaRPr lang="en-US" sz="3200" dirty="0"/>
          </a:p>
          <a:p>
            <a:r>
              <a:rPr lang="en-US" sz="3200" dirty="0"/>
              <a:t>Interrupt or yell.</a:t>
            </a:r>
          </a:p>
          <a:p>
            <a:endParaRPr lang="en-US" sz="3200" dirty="0"/>
          </a:p>
          <a:p>
            <a:r>
              <a:rPr lang="en-US" sz="3200" dirty="0"/>
              <a:t>Blame others.</a:t>
            </a:r>
          </a:p>
          <a:p>
            <a:endParaRPr lang="en-US" sz="3200" dirty="0"/>
          </a:p>
          <a:p>
            <a:r>
              <a:rPr lang="en-US" sz="3200" dirty="0"/>
              <a:t>Ignore the problem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14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 rtlCol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dirty="0">
                <a:latin typeface="+mn-lt"/>
              </a:rPr>
              <a:t>What Is Conflict?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55651" y="1473200"/>
            <a:ext cx="3949700" cy="443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GB" sz="2400" dirty="0">
                <a:cs typeface="Twinkl" charset="0"/>
              </a:rPr>
              <a:t>Conflict is when people have a serious disagreement. It can last for a long time and be difficult to solve. Sometimes conflicts can involve physical violence.</a:t>
            </a:r>
          </a:p>
          <a:p>
            <a:pPr eaLnBrk="1" hangingPunct="1"/>
            <a:endParaRPr lang="en-GB" sz="2400" dirty="0">
              <a:cs typeface="Twinkl" charset="0"/>
            </a:endParaRPr>
          </a:p>
          <a:p>
            <a:pPr eaLnBrk="1" hangingPunct="1"/>
            <a:r>
              <a:rPr lang="en-GB" sz="2400" dirty="0">
                <a:cs typeface="Twinkl" charset="0"/>
              </a:rPr>
              <a:t>At some point in our lives, we all come in to conflict with people. Learning how to resolve (end) conflict is an important life skill.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1" y="2626296"/>
            <a:ext cx="384492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3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winkl" charset="0"/>
              </a:rPr>
              <a:t>What Causes Conflict?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1838" y="2475573"/>
            <a:ext cx="7289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Conflict can be caused by lots of things. Some of them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Sometimes not enough resources for us to have as much as we would like without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Different people have different interests and preferences that clash with each other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Interpreting the decisions of others as ‘unfair’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Disagree on what the right thing to do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Disagree on our interpretation of the facts about what happened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We let our emotions influence us to act in an unkind manner towards others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We feel ‘wronged’ by the other person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We let others influence us and they create a conflict between two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Twinkl" charset="0"/>
              </a:rPr>
              <a:t>stubbornness – refusing to see things from someone else’s point of view;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Past arguments that haven’t been sorted out.  </a:t>
            </a:r>
            <a:endParaRPr lang="en-GB" altLang="en-US" dirty="0"/>
          </a:p>
          <a:p>
            <a:pPr eaLnBrk="1" hangingPunct="1"/>
            <a:endParaRPr lang="en-GB" dirty="0">
              <a:cs typeface="Twink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46124" y="1546225"/>
            <a:ext cx="4487311" cy="822325"/>
            <a:chOff x="1545164" y="4880315"/>
            <a:chExt cx="6561667" cy="822697"/>
          </a:xfrm>
        </p:grpSpPr>
        <p:sp>
          <p:nvSpPr>
            <p:cNvPr id="5" name="Rectangle 4"/>
            <p:cNvSpPr/>
            <p:nvPr/>
          </p:nvSpPr>
          <p:spPr>
            <a:xfrm>
              <a:off x="1545164" y="4880315"/>
              <a:ext cx="6561667" cy="822697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150532" y="5112432"/>
              <a:ext cx="53509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dirty="0">
                  <a:cs typeface="Twinkl" charset="0"/>
                </a:rPr>
                <a:t>Why do you think conflict happens?</a:t>
              </a:r>
              <a:endParaRPr lang="en-GB" dirty="0">
                <a:solidFill>
                  <a:srgbClr val="FF0000"/>
                </a:solidFill>
                <a:cs typeface="Twink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7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E628367-64AB-4D73-B3C6-504B07EB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28E8C387-0C62-40C8-B915-8A52143A51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216025"/>
            <a:ext cx="3671888" cy="1814513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We can use these to identify steps in an argument or a conflict.</a:t>
            </a:r>
          </a:p>
        </p:txBody>
      </p:sp>
      <p:sp>
        <p:nvSpPr>
          <p:cNvPr id="16388" name="TextBox 15">
            <a:extLst>
              <a:ext uri="{FF2B5EF4-FFF2-40B4-BE49-F238E27FC236}">
                <a16:creationId xmlns:a16="http://schemas.microsoft.com/office/drawing/2014/main" id="{CE61DE72-7939-4680-8681-FAEA7887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93675"/>
            <a:ext cx="5040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>
                <a:solidFill>
                  <a:srgbClr val="FF0000"/>
                </a:solidFill>
              </a:rPr>
              <a:t>Conflict Escalator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9C110746-4B0D-4591-BF6F-315537BE0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0" dirty="0"/>
              <a:t>Behaviour that makes the argument worse leads to a step up.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C8CF81EC-A7F9-4800-8E3D-6D47DBF76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78513"/>
            <a:ext cx="932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0"/>
              <a:t>Anything that makes it better is a step down.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2C62FEA6-8264-44E1-BC19-1A9111D5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628775"/>
            <a:ext cx="565626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149DED8E-22C5-47DE-AD59-91C2234DDB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188913"/>
            <a:ext cx="8567738" cy="64182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sz="2400" dirty="0"/>
              <a:t>How could we prevent the movement up the conflict escalator?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sz="2400" dirty="0"/>
              <a:t>Or even step down the ladder</a:t>
            </a:r>
            <a:r>
              <a:rPr lang="en-GB" altLang="en-US" dirty="0"/>
              <a:t>?</a:t>
            </a:r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altLang="en-US" sz="2400" dirty="0"/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sz="2800" dirty="0"/>
              <a:t>Development Task 2 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dirty="0"/>
              <a:t>In pairs come up with two strategies you could use.</a:t>
            </a:r>
          </a:p>
        </p:txBody>
      </p:sp>
      <p:pic>
        <p:nvPicPr>
          <p:cNvPr id="22531" name="Picture 13">
            <a:extLst>
              <a:ext uri="{FF2B5EF4-FFF2-40B4-BE49-F238E27FC236}">
                <a16:creationId xmlns:a16="http://schemas.microsoft.com/office/drawing/2014/main" id="{1298D356-D74F-4D17-AAE1-019382E3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"/>
          <a:stretch>
            <a:fillRect/>
          </a:stretch>
        </p:blipFill>
        <p:spPr bwMode="auto">
          <a:xfrm>
            <a:off x="1908175" y="1557338"/>
            <a:ext cx="5040313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>
            <a:extLst>
              <a:ext uri="{FF2B5EF4-FFF2-40B4-BE49-F238E27FC236}">
                <a16:creationId xmlns:a16="http://schemas.microsoft.com/office/drawing/2014/main" id="{2FC9E63C-00E2-47BE-8944-5FCAE128F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90074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7">
            <a:extLst>
              <a:ext uri="{FF2B5EF4-FFF2-40B4-BE49-F238E27FC236}">
                <a16:creationId xmlns:a16="http://schemas.microsoft.com/office/drawing/2014/main" id="{33239BA8-7FDA-408E-A71F-94D9C4D91C2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55650" y="836613"/>
            <a:ext cx="8064500" cy="47529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  </a:t>
            </a:r>
            <a:r>
              <a:rPr lang="en-GB" altLang="en-US" dirty="0"/>
              <a:t>C         Cool off</a:t>
            </a:r>
          </a:p>
          <a:p>
            <a:pPr marL="0" indent="0" eaLnBrk="1" hangingPunct="1"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  A                        Agree to work it out</a:t>
            </a:r>
            <a:endParaRPr lang="en-GB" altLang="en-US" sz="1200" dirty="0"/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dirty="0"/>
              <a:t>  P                                    			Points of view on the      											problem are shared             				</a:t>
            </a:r>
            <a:endParaRPr lang="en-GB" altLang="en-US" sz="100" dirty="0"/>
          </a:p>
          <a:p>
            <a:pPr eaLnBrk="1" hangingPunct="1"/>
            <a:r>
              <a:rPr lang="en-GB" altLang="en-US" dirty="0"/>
              <a:t>  S                                                  		Solve the 							 									 problem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1063" y="2562225"/>
            <a:ext cx="7237412" cy="1403350"/>
          </a:xfrm>
          <a:prstGeom prst="rect">
            <a:avLst/>
          </a:prstGeom>
          <a:solidFill>
            <a:schemeClr val="bg1"/>
          </a:solidFill>
          <a:ln w="1905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Twinkl" charset="0"/>
              </a:rPr>
              <a:t>What are Difficult Conversations?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4063" y="1473200"/>
            <a:ext cx="7780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Definition: Conversations that feel awkward, emotional, or tense.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81063" y="2636838"/>
            <a:ext cx="802230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600" dirty="0">
                <a:cs typeface="Twinkl" charset="0"/>
              </a:rPr>
              <a:t>Examples:</a:t>
            </a:r>
          </a:p>
          <a:p>
            <a:pPr eaLnBrk="1" hangingPunct="1"/>
            <a:endParaRPr lang="en-GB" sz="1600" dirty="0">
              <a:cs typeface="Twinkl" charset="0"/>
            </a:endParaRPr>
          </a:p>
          <a:p>
            <a:pPr eaLnBrk="1" hangingPunct="1"/>
            <a:r>
              <a:rPr lang="en-GB" sz="1600" dirty="0">
                <a:cs typeface="Twinkl" charset="0"/>
              </a:rPr>
              <a:t>Telling a friend their </a:t>
            </a:r>
            <a:r>
              <a:rPr lang="en-GB" sz="1600" dirty="0" err="1">
                <a:cs typeface="Twinkl" charset="0"/>
              </a:rPr>
              <a:t>behavior</a:t>
            </a:r>
            <a:r>
              <a:rPr lang="en-GB" sz="1600" dirty="0">
                <a:cs typeface="Twinkl" charset="0"/>
              </a:rPr>
              <a:t> hurt your feelings.</a:t>
            </a:r>
          </a:p>
          <a:p>
            <a:pPr eaLnBrk="1" hangingPunct="1"/>
            <a:endParaRPr lang="en-GB" sz="1600" dirty="0">
              <a:cs typeface="Twinkl" charset="0"/>
            </a:endParaRPr>
          </a:p>
          <a:p>
            <a:pPr eaLnBrk="1" hangingPunct="1"/>
            <a:r>
              <a:rPr lang="en-GB" sz="1600" dirty="0">
                <a:cs typeface="Twinkl" charset="0"/>
              </a:rPr>
              <a:t>Asking a teacher for help with grades.</a:t>
            </a:r>
          </a:p>
          <a:p>
            <a:pPr eaLnBrk="1" hangingPunct="1"/>
            <a:endParaRPr lang="en-GB" dirty="0">
              <a:cs typeface="Twink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6613" y="5054600"/>
            <a:ext cx="7235825" cy="1157288"/>
          </a:xfrm>
          <a:prstGeom prst="rect">
            <a:avLst/>
          </a:prstGeom>
          <a:solidFill>
            <a:srgbClr val="E8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81063" y="5200650"/>
            <a:ext cx="73644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If you are feeling particularly angry, you might find it easier to express your feelings by writing the other person a letter. Remember to still use kind words in your letter. 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74700" y="5016501"/>
            <a:ext cx="7315200" cy="1238250"/>
            <a:chOff x="774701" y="5014192"/>
            <a:chExt cx="7315477" cy="1238708"/>
          </a:xfrm>
        </p:grpSpPr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774701" y="5014192"/>
              <a:ext cx="7315477" cy="1238708"/>
              <a:chOff x="774701" y="3949668"/>
              <a:chExt cx="7315477" cy="123870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74701" y="3949668"/>
                <a:ext cx="7315477" cy="1238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1350986" y="3998899"/>
                <a:ext cx="6739192" cy="1064019"/>
              </a:xfrm>
              <a:prstGeom prst="rect">
                <a:avLst/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133878" y="5245807"/>
              <a:ext cx="53509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dirty="0">
                  <a:cs typeface="Twinkl" charset="0"/>
                </a:rPr>
                <a:t>Key to Success: Focus on solving the problem, not blaming!</a:t>
              </a:r>
              <a:endParaRPr lang="en-GB" dirty="0">
                <a:solidFill>
                  <a:srgbClr val="FF0000"/>
                </a:solidFill>
                <a:cs typeface="Twink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4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Twinkl" charset="0"/>
              </a:rPr>
              <a:t>Tips for Handling Difficult Conversations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6569" y="2194348"/>
            <a:ext cx="892743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800" dirty="0">
                <a:cs typeface="Twinkl" charset="0"/>
              </a:rPr>
              <a:t>Pick the Right Time: Choose a moment when you’re both calm.</a:t>
            </a:r>
          </a:p>
          <a:p>
            <a:pPr algn="ctr" eaLnBrk="1" hangingPunct="1"/>
            <a:endParaRPr lang="en-GB" sz="2800" dirty="0">
              <a:cs typeface="Twinkl" charset="0"/>
            </a:endParaRPr>
          </a:p>
          <a:p>
            <a:pPr algn="ctr" eaLnBrk="1" hangingPunct="1"/>
            <a:r>
              <a:rPr lang="en-GB" sz="2800" dirty="0">
                <a:cs typeface="Twinkl" charset="0"/>
              </a:rPr>
              <a:t>Start with Kindness: Begin the conversation respectfully.</a:t>
            </a:r>
          </a:p>
          <a:p>
            <a:pPr algn="ctr" eaLnBrk="1" hangingPunct="1"/>
            <a:endParaRPr lang="en-GB" sz="2800" dirty="0">
              <a:cs typeface="Twinkl" charset="0"/>
            </a:endParaRPr>
          </a:p>
          <a:p>
            <a:pPr algn="ctr" eaLnBrk="1" hangingPunct="1"/>
            <a:r>
              <a:rPr lang="en-GB" sz="2800" dirty="0">
                <a:cs typeface="Twinkl" charset="0"/>
              </a:rPr>
              <a:t>Stay Focused: Talk about the issue, not past problems.</a:t>
            </a:r>
          </a:p>
          <a:p>
            <a:pPr algn="ctr" eaLnBrk="1" hangingPunct="1"/>
            <a:endParaRPr lang="en-GB" sz="2800" dirty="0">
              <a:cs typeface="Twinkl" charset="0"/>
            </a:endParaRPr>
          </a:p>
          <a:p>
            <a:pPr algn="ctr" eaLnBrk="1" hangingPunct="1"/>
            <a:r>
              <a:rPr lang="en-GB" sz="2800" dirty="0">
                <a:cs typeface="Twinkl" charset="0"/>
              </a:rPr>
              <a:t>Use Positive Body Language: Open posture, calm tone, and eye contact.</a:t>
            </a:r>
          </a:p>
        </p:txBody>
      </p:sp>
    </p:spTree>
    <p:extLst>
      <p:ext uri="{BB962C8B-B14F-4D97-AF65-F5344CB8AC3E}">
        <p14:creationId xmlns:p14="http://schemas.microsoft.com/office/powerpoint/2010/main" val="121006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b2b1f2-60e9-4873-a720-0da2f5bde98a">
      <UserInfo>
        <DisplayName/>
        <AccountId xsi:nil="true"/>
        <AccountType/>
      </UserInfo>
    </SharedWithUsers>
    <MediaLengthInSeconds xmlns="c219d832-1076-4c15-87a4-e4c3e333e237" xsi:nil="true"/>
    <TaxCatchAll xmlns="24b2b1f2-60e9-4873-a720-0da2f5bde98a" xsi:nil="true"/>
    <lcf76f155ced4ddcb4097134ff3c332f xmlns="c219d832-1076-4c15-87a4-e4c3e333e23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6" ma:contentTypeDescription="Create a new document." ma:contentTypeScope="" ma:versionID="2c8d2e1d067c9c9d7e172d65e12c708a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b012ba9f9dc633e7b947ede477b565df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e541be-4f37-4b9a-b471-5b1376dc29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580514-b8a0-4fbd-b699-9e632a843849}" ma:internalName="TaxCatchAll" ma:showField="CatchAllData" ma:web="24b2b1f2-60e9-4873-a720-0da2f5bde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EE68F7-FC10-4004-8090-99727BA495D1}">
  <ds:schemaRefs>
    <ds:schemaRef ds:uri="http://schemas.microsoft.com/office/2006/metadata/properties"/>
    <ds:schemaRef ds:uri="http://schemas.microsoft.com/office/infopath/2007/PartnerControls"/>
    <ds:schemaRef ds:uri="24b2b1f2-60e9-4873-a720-0da2f5bde98a"/>
    <ds:schemaRef ds:uri="c219d832-1076-4c15-87a4-e4c3e333e237"/>
  </ds:schemaRefs>
</ds:datastoreItem>
</file>

<file path=customXml/itemProps2.xml><?xml version="1.0" encoding="utf-8"?>
<ds:datastoreItem xmlns:ds="http://schemas.openxmlformats.org/officeDocument/2006/customXml" ds:itemID="{5BACE402-7ED4-4E09-8140-9CF8C820F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1AA219-61AB-4B33-9DFA-D4585BA70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9d832-1076-4c15-87a4-e4c3e333e237"/>
    <ds:schemaRef ds:uri="24b2b1f2-60e9-4873-a720-0da2f5bde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711</Words>
  <Application>Microsoft Macintosh PowerPoint</Application>
  <PresentationFormat>On-screen Show (4:3)</PresentationFormat>
  <Paragraphs>98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Twinkl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Conflict Resolution Do’s and Don’ts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Daania Fazal</dc:creator>
  <cp:lastModifiedBy>Mona Mohamed Arshe</cp:lastModifiedBy>
  <cp:revision>40</cp:revision>
  <dcterms:created xsi:type="dcterms:W3CDTF">2019-10-22T12:13:08Z</dcterms:created>
  <dcterms:modified xsi:type="dcterms:W3CDTF">2024-11-25T14:39:51Z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  <property fmtid="{D5CDD505-2E9C-101B-9397-08002B2CF9AE}" pid="3" name="Order">
    <vt:r8>706100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