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364280548" r:id="rId2"/>
  </p:sldMasterIdLst>
  <p:notesMasterIdLst>
    <p:notesMasterId r:id="rId19"/>
  </p:notesMasterIdLst>
  <p:sldIdLst>
    <p:sldId id="633" r:id="rId3"/>
    <p:sldId id="259" r:id="rId4"/>
    <p:sldId id="260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634" r:id="rId13"/>
    <p:sldId id="635" r:id="rId14"/>
    <p:sldId id="636" r:id="rId15"/>
    <p:sldId id="637" r:id="rId16"/>
    <p:sldId id="638" r:id="rId17"/>
    <p:sldId id="25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A1"/>
    <a:srgbClr val="3A5C71"/>
    <a:srgbClr val="18304D"/>
    <a:srgbClr val="FF5235"/>
    <a:srgbClr val="E1AA31"/>
    <a:srgbClr val="7C282F"/>
    <a:srgbClr val="41B7A6"/>
    <a:srgbClr val="C54755"/>
    <a:srgbClr val="2B827E"/>
    <a:srgbClr val="19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>
      <p:cViewPr varScale="1">
        <p:scale>
          <a:sx n="92" d="100"/>
          <a:sy n="92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CB94C-6C2C-6946-B22E-0E5029C1F276}" type="datetimeFigureOut">
              <a:rPr lang="en-AE" smtClean="0"/>
              <a:t>31/01/2024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4B33-C61D-6249-B70F-87C51E51085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95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246C95A-B783-4B2D-9703-63C6CC16407A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9DE03-1D81-4F04-9858-8E3B78F66A5C}"/>
              </a:ext>
            </a:extLst>
          </p:cNvPr>
          <p:cNvSpPr/>
          <p:nvPr userDrawn="1"/>
        </p:nvSpPr>
        <p:spPr>
          <a:xfrm>
            <a:off x="503239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29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0A0AF6-3400-4ADA-B1CA-AF229D503829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3C5EDA-290D-43E6-A110-778B17488795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A333B0-D139-494F-ABE7-98EED23728B9}"/>
              </a:ext>
            </a:extLst>
          </p:cNvPr>
          <p:cNvSpPr/>
          <p:nvPr userDrawn="1"/>
        </p:nvSpPr>
        <p:spPr>
          <a:xfrm>
            <a:off x="3336926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7DC3E0-2708-499E-BE59-E4C065D25388}"/>
              </a:ext>
            </a:extLst>
          </p:cNvPr>
          <p:cNvSpPr/>
          <p:nvPr userDrawn="1"/>
        </p:nvSpPr>
        <p:spPr>
          <a:xfrm>
            <a:off x="5915026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14B9F98-DDAB-43EF-8744-7FAB5A10E82A}"/>
              </a:ext>
            </a:extLst>
          </p:cNvPr>
          <p:cNvSpPr/>
          <p:nvPr userDrawn="1"/>
        </p:nvSpPr>
        <p:spPr>
          <a:xfrm>
            <a:off x="755651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9543F0F-EB9C-453C-AF01-6E183C4E879E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56AB050-AE91-42D4-A575-FC012DCC1223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C4528F-4C27-4C72-B0EE-B3ED69491208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C596B-5BF1-4154-88B6-29F2E45C4056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FA82E-3592-4E3B-8080-23E166944104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43D94-176E-462F-889C-3CA5714E7DED}"/>
              </a:ext>
            </a:extLst>
          </p:cNvPr>
          <p:cNvSpPr/>
          <p:nvPr userDrawn="1"/>
        </p:nvSpPr>
        <p:spPr>
          <a:xfrm>
            <a:off x="3752850" y="1514477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A8059-21ED-4891-AE6F-E7B118A5DE76}"/>
              </a:ext>
            </a:extLst>
          </p:cNvPr>
          <p:cNvSpPr/>
          <p:nvPr userDrawn="1"/>
        </p:nvSpPr>
        <p:spPr>
          <a:xfrm>
            <a:off x="6119814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2FFB7-A027-4259-BDD9-86DEDC08F265}"/>
              </a:ext>
            </a:extLst>
          </p:cNvPr>
          <p:cNvSpPr/>
          <p:nvPr userDrawn="1"/>
        </p:nvSpPr>
        <p:spPr>
          <a:xfrm>
            <a:off x="6119814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E5505-BB57-4109-B1CF-C93554266A5A}"/>
              </a:ext>
            </a:extLst>
          </p:cNvPr>
          <p:cNvSpPr/>
          <p:nvPr userDrawn="1"/>
        </p:nvSpPr>
        <p:spPr>
          <a:xfrm>
            <a:off x="6119814" y="1514477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98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F6CF307-13EB-415A-9115-7C3670D7EEDC}"/>
              </a:ext>
            </a:extLst>
          </p:cNvPr>
          <p:cNvSpPr/>
          <p:nvPr userDrawn="1"/>
        </p:nvSpPr>
        <p:spPr bwMode="auto">
          <a:xfrm>
            <a:off x="503239" y="2930527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DEB0D81-A971-4DE1-A527-8760BDADE644}"/>
              </a:ext>
            </a:extLst>
          </p:cNvPr>
          <p:cNvSpPr/>
          <p:nvPr userDrawn="1"/>
        </p:nvSpPr>
        <p:spPr bwMode="auto">
          <a:xfrm>
            <a:off x="503239" y="512765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6ED2F7-FAA7-4E96-824F-55E7EE862CC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5FED4A-9706-4DEC-AAA3-D44820C3402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786E5F1-C0D6-44B3-919A-E7052E866A18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35000" tIns="189000" rIns="189000" bIns="135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Statement 1 Lorem ipsum </a:t>
            </a:r>
            <a:r>
              <a:rPr lang="en-GB" sz="1350" dirty="0" err="1">
                <a:latin typeface="Twinkl Light" pitchFamily="2" charset="0"/>
              </a:rPr>
              <a:t>dolor</a:t>
            </a:r>
            <a:r>
              <a:rPr lang="en-GB" sz="1350" dirty="0">
                <a:latin typeface="Twinkl Light" pitchFamily="2" charset="0"/>
              </a:rPr>
              <a:t> sit </a:t>
            </a:r>
            <a:r>
              <a:rPr lang="en-GB" sz="1350" dirty="0" err="1">
                <a:latin typeface="Twinkl Light" pitchFamily="2" charset="0"/>
              </a:rPr>
              <a:t>amet</a:t>
            </a:r>
            <a:r>
              <a:rPr lang="en-GB" sz="1350" dirty="0">
                <a:latin typeface="Twinkl Light" pitchFamily="2" charset="0"/>
              </a:rPr>
              <a:t>, </a:t>
            </a:r>
            <a:r>
              <a:rPr lang="en-GB" sz="1350" dirty="0" err="1">
                <a:latin typeface="Twinkl Light" pitchFamily="2" charset="0"/>
              </a:rPr>
              <a:t>consectetur</a:t>
            </a:r>
            <a:r>
              <a:rPr lang="en-GB" sz="1350" dirty="0">
                <a:latin typeface="Twinkl Light" pitchFamily="2" charset="0"/>
              </a:rPr>
              <a:t> </a:t>
            </a:r>
            <a:r>
              <a:rPr lang="en-GB" sz="1350" dirty="0" err="1">
                <a:latin typeface="Twinkl Light" pitchFamily="2" charset="0"/>
              </a:rPr>
              <a:t>adipiscing</a:t>
            </a:r>
            <a:r>
              <a:rPr lang="en-GB" sz="1350" dirty="0">
                <a:latin typeface="Twinkl Light" pitchFamily="2" charset="0"/>
              </a:rPr>
              <a:t> </a:t>
            </a:r>
            <a:r>
              <a:rPr lang="en-GB" sz="1350" dirty="0" err="1">
                <a:latin typeface="Twinkl Light" pitchFamily="2" charset="0"/>
              </a:rPr>
              <a:t>elit</a:t>
            </a:r>
            <a:r>
              <a:rPr lang="en-GB" sz="1350" dirty="0">
                <a:latin typeface="Twinkl Light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200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76186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461FD-F54C-4511-AB47-93C3F0E645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3526" y="2078039"/>
            <a:ext cx="6067425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1800" b="1">
                <a:latin typeface="BPreplay" panose="02000503000000020004" pitchFamily="50" charset="0"/>
              </a:rPr>
              <a:t>Photoshop</a:t>
            </a:r>
            <a:r>
              <a:rPr lang="en-GB" altLang="en-US" sz="1800">
                <a:latin typeface="BPreplay" panose="02000503000000020004" pitchFamily="50" charset="0"/>
              </a:rPr>
              <a:t> using the </a:t>
            </a:r>
            <a:r>
              <a:rPr lang="en-GB" altLang="en-US" sz="1800" b="1">
                <a:latin typeface="BPreplay" panose="02000503000000020004" pitchFamily="50" charset="0"/>
              </a:rPr>
              <a:t>PowerPoint Actions</a:t>
            </a:r>
            <a:r>
              <a:rPr lang="en-GB" altLang="en-US" sz="1800"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eaLnBrk="1" hangingPunct="1">
              <a:defRPr/>
            </a:pPr>
            <a:endParaRPr lang="en-GB" altLang="en-US" sz="1800">
              <a:latin typeface="BPreplay" panose="02000503000000020004" pitchFamily="50" charset="0"/>
            </a:endParaRPr>
          </a:p>
          <a:p>
            <a:pPr algn="ctr" eaLnBrk="1" hangingPunct="1">
              <a:defRPr/>
            </a:pPr>
            <a:r>
              <a:rPr lang="en-GB" altLang="en-US" sz="1800"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1800" b="1">
                <a:latin typeface="BPreplay" panose="02000503000000020004" pitchFamily="50" charset="0"/>
              </a:rPr>
              <a:t>Master Slides</a:t>
            </a:r>
            <a:r>
              <a:rPr lang="en-GB" altLang="en-US" sz="180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5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09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45F691-AA09-457F-93BB-EAD2A68A2CBF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7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8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D39012-DCF3-461C-804D-456FD3F6C562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A8EE2-E4DA-4870-929E-9F051862C53F}"/>
              </a:ext>
            </a:extLst>
          </p:cNvPr>
          <p:cNvSpPr/>
          <p:nvPr userDrawn="1"/>
        </p:nvSpPr>
        <p:spPr>
          <a:xfrm>
            <a:off x="755651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8C34CB-6414-4F5E-92A3-A73F40A00F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22440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B18B57-1569-4C5B-8294-066B62A667F5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F38031-F63B-4CE0-A3F4-37DA13E20BB7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C4E545-4DAE-47DC-9517-C28B14F2C47C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265295-8669-4C5A-A420-08E080C8D75B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1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33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08D3B67-E985-464B-BD76-CCF565CAA045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406DB-CA31-41B3-AB8E-27062CEDAD86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37E7B-2390-4EE1-9118-73DD82C6CF2E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0DBBD-3EC8-496E-B214-747F15163436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D70E0-425D-4F49-9AE4-E6F21F8E2836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74D13-F599-4819-B89A-05923273D18D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8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C27E593-BF63-417C-B4A5-03B3B6ABB832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135CD-62E0-49DA-AA35-400C89E78B4F}"/>
              </a:ext>
            </a:extLst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1570B-704B-4969-915E-EA3608D2C108}"/>
              </a:ext>
            </a:extLst>
          </p:cNvPr>
          <p:cNvSpPr/>
          <p:nvPr userDrawn="1"/>
        </p:nvSpPr>
        <p:spPr>
          <a:xfrm>
            <a:off x="755651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8B507-385F-4AF7-B496-3E9BBAD2F3FB}"/>
              </a:ext>
            </a:extLst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6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3764F7F-24F0-4935-BE9F-9A6439B53875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297ED-299F-4FDA-AB87-86C9876A713D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36923-60E9-41AF-A659-58E9439B1797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64DFB-DE37-49D0-AB1E-85FFA57A9575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92C49-FA91-4322-88B0-61CC23B7CB96}"/>
              </a:ext>
            </a:extLst>
          </p:cNvPr>
          <p:cNvSpPr/>
          <p:nvPr userDrawn="1"/>
        </p:nvSpPr>
        <p:spPr>
          <a:xfrm>
            <a:off x="3683000" y="3067052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9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2446D9A-DC96-4CA2-9D31-757955A72F24}"/>
              </a:ext>
            </a:extLst>
          </p:cNvPr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13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487F4-BD5D-4158-9D0E-DA38D15C37C3}"/>
              </a:ext>
            </a:extLst>
          </p:cNvPr>
          <p:cNvSpPr/>
          <p:nvPr userDrawn="1"/>
        </p:nvSpPr>
        <p:spPr>
          <a:xfrm>
            <a:off x="4611689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0FD3E-05C4-44CF-8E88-AE98B61DBC32}"/>
              </a:ext>
            </a:extLst>
          </p:cNvPr>
          <p:cNvSpPr/>
          <p:nvPr userDrawn="1"/>
        </p:nvSpPr>
        <p:spPr>
          <a:xfrm>
            <a:off x="755651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A87-500C-46C9-98F2-C345EDA59D9E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2D60B-70CC-4D5A-AEE8-4098BE8DB9CF}"/>
              </a:ext>
            </a:extLst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1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280546" r:id="rId1"/>
    <p:sldLayoutId id="2364280547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ADE7BE-2DB1-4A60-8ADF-DD781D3583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BF5EB-4C20-4CD0-8F20-006EF8A97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5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64280549" r:id="rId1"/>
    <p:sldLayoutId id="2364280550" r:id="rId2"/>
    <p:sldLayoutId id="2364280551" r:id="rId3"/>
    <p:sldLayoutId id="2364280552" r:id="rId4"/>
    <p:sldLayoutId id="2364280553" r:id="rId5"/>
    <p:sldLayoutId id="2364280554" r:id="rId6"/>
    <p:sldLayoutId id="2364280555" r:id="rId7"/>
    <p:sldLayoutId id="2364280556" r:id="rId8"/>
    <p:sldLayoutId id="2364280557" r:id="rId9"/>
    <p:sldLayoutId id="2364280558" r:id="rId10"/>
    <p:sldLayoutId id="2364280559" r:id="rId11"/>
    <p:sldLayoutId id="23642805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Twinkl" pitchFamily="2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Sassoon Infant Md" panose="02000603050000020003" pitchFamily="50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Sassoon Infant Md" panose="02000603050000020003" pitchFamily="50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Sassoon Infant Md" panose="02000603050000020003" pitchFamily="50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mailto:Jon@th@nC@flickr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04A18503-3C3E-DD4C-8CA3-DB7C69B2B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30" b="173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35030" y="4756232"/>
            <a:ext cx="4993308" cy="641633"/>
          </a:xfrm>
          <a:prstGeom prst="rect">
            <a:avLst/>
          </a:prstGeom>
          <a:solidFill>
            <a:srgbClr val="262674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14B83-3FF2-9041-85AD-2446B911CC5C}"/>
              </a:ext>
            </a:extLst>
          </p:cNvPr>
          <p:cNvSpPr/>
          <p:nvPr/>
        </p:nvSpPr>
        <p:spPr>
          <a:xfrm>
            <a:off x="1935030" y="5296898"/>
            <a:ext cx="4993308" cy="484002"/>
          </a:xfrm>
          <a:prstGeom prst="rect">
            <a:avLst/>
          </a:prstGeom>
          <a:solidFill>
            <a:srgbClr val="C00000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2" name="AutoShape 2" descr="Image result for where are we? How do we get there?"/>
          <p:cNvSpPr>
            <a:spLocks noChangeAspect="1" noChangeArrowheads="1"/>
          </p:cNvSpPr>
          <p:nvPr/>
        </p:nvSpPr>
        <p:spPr bwMode="auto">
          <a:xfrm>
            <a:off x="1141041" y="24145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C25D03-DD4C-3F40-9A05-4C96A8B9C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10109"/>
          <a:stretch/>
        </p:blipFill>
        <p:spPr>
          <a:xfrm>
            <a:off x="6728543" y="12895"/>
            <a:ext cx="2419695" cy="1447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1228" y="5277289"/>
            <a:ext cx="499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Digital Safety Charter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4948" y="4784191"/>
            <a:ext cx="3913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ASCS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Nad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 Sheba</a:t>
            </a:r>
          </a:p>
        </p:txBody>
      </p:sp>
    </p:spTree>
    <p:extLst>
      <p:ext uri="{BB962C8B-B14F-4D97-AF65-F5344CB8AC3E}">
        <p14:creationId xmlns:p14="http://schemas.microsoft.com/office/powerpoint/2010/main" val="261738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3D9AAB91-5C66-4563-B763-3C4D7954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2"/>
            <a:ext cx="504110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prstClr val="white"/>
                </a:solidFill>
              </a:rPr>
              <a:t>The main thing to remember is: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</a:rPr>
              <a:t>Be smart and safe by making the right choices.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</a:rPr>
              <a:t>If you are ever unsure,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FFFF00"/>
                </a:solidFill>
                <a:latin typeface="Twinkl" pitchFamily="2" charset="0"/>
              </a:rPr>
              <a:t>ask for help and advice.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</a:rPr>
              <a:t>Do not deal with it alone!</a:t>
            </a: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0830B99E-55EF-4A0C-9FC7-5B0F254D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6" y="4331494"/>
            <a:ext cx="23919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FFFF00"/>
                </a:solidFill>
                <a:latin typeface="Twinkl" pitchFamily="2" charset="0"/>
              </a:rPr>
              <a:t>Happy Surfing</a:t>
            </a:r>
            <a:endParaRPr lang="en-GB" altLang="en-US" sz="2100">
              <a:solidFill>
                <a:srgbClr val="FFFF00"/>
              </a:solidFill>
            </a:endParaRP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23BD770E-A838-4AF9-9147-B73296D23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78" y="3007519"/>
            <a:ext cx="1271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78903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B39FA-DA6F-164D-97D0-188FD0EB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" y="1700808"/>
            <a:ext cx="7772400" cy="43939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18A3CE-F978-615F-9702-43BB6CA864A4}"/>
              </a:ext>
            </a:extLst>
          </p:cNvPr>
          <p:cNvCxnSpPr/>
          <p:nvPr/>
        </p:nvCxnSpPr>
        <p:spPr>
          <a:xfrm>
            <a:off x="39960" y="2204864"/>
            <a:ext cx="720080" cy="0"/>
          </a:xfrm>
          <a:prstGeom prst="straightConnector1">
            <a:avLst/>
          </a:prstGeom>
          <a:ln w="76200">
            <a:solidFill>
              <a:srgbClr val="183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217D30-E123-48EF-C44B-405DE6BD57D1}"/>
              </a:ext>
            </a:extLst>
          </p:cNvPr>
          <p:cNvCxnSpPr>
            <a:cxnSpLocks/>
          </p:cNvCxnSpPr>
          <p:nvPr/>
        </p:nvCxnSpPr>
        <p:spPr>
          <a:xfrm flipH="1">
            <a:off x="8136396" y="3284984"/>
            <a:ext cx="792088" cy="0"/>
          </a:xfrm>
          <a:prstGeom prst="straightConnector1">
            <a:avLst/>
          </a:prstGeom>
          <a:ln w="76200">
            <a:solidFill>
              <a:srgbClr val="183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45929-886A-C9AC-F190-0069F8425893}"/>
              </a:ext>
            </a:extLst>
          </p:cNvPr>
          <p:cNvCxnSpPr/>
          <p:nvPr/>
        </p:nvCxnSpPr>
        <p:spPr>
          <a:xfrm>
            <a:off x="39960" y="4437112"/>
            <a:ext cx="720080" cy="0"/>
          </a:xfrm>
          <a:prstGeom prst="straightConnector1">
            <a:avLst/>
          </a:prstGeom>
          <a:ln w="76200">
            <a:solidFill>
              <a:srgbClr val="196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4E527-93CE-8921-A5B9-B67A60317E82}"/>
              </a:ext>
            </a:extLst>
          </p:cNvPr>
          <p:cNvCxnSpPr>
            <a:cxnSpLocks/>
          </p:cNvCxnSpPr>
          <p:nvPr/>
        </p:nvCxnSpPr>
        <p:spPr>
          <a:xfrm flipH="1">
            <a:off x="8210713" y="5517232"/>
            <a:ext cx="724544" cy="0"/>
          </a:xfrm>
          <a:prstGeom prst="straightConnector1">
            <a:avLst/>
          </a:prstGeom>
          <a:ln w="76200">
            <a:solidFill>
              <a:srgbClr val="3A5C7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2129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9DC91C-7E08-DA0C-6D45-6E625409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768"/>
            <a:ext cx="7772400" cy="46414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D58FD-7913-0A56-D88A-6E5375519FDF}"/>
              </a:ext>
            </a:extLst>
          </p:cNvPr>
          <p:cNvCxnSpPr/>
          <p:nvPr/>
        </p:nvCxnSpPr>
        <p:spPr>
          <a:xfrm>
            <a:off x="39960" y="1916832"/>
            <a:ext cx="720080" cy="0"/>
          </a:xfrm>
          <a:prstGeom prst="straightConnector1">
            <a:avLst/>
          </a:prstGeom>
          <a:ln w="76200">
            <a:solidFill>
              <a:srgbClr val="2B827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334BF5-EC01-BC26-C4DE-C0B33E0EE11E}"/>
              </a:ext>
            </a:extLst>
          </p:cNvPr>
          <p:cNvCxnSpPr>
            <a:cxnSpLocks/>
          </p:cNvCxnSpPr>
          <p:nvPr/>
        </p:nvCxnSpPr>
        <p:spPr>
          <a:xfrm flipH="1">
            <a:off x="8102388" y="3068960"/>
            <a:ext cx="861864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83A4FA-AF08-FC4C-ABB9-A844E8690C2D}"/>
              </a:ext>
            </a:extLst>
          </p:cNvPr>
          <p:cNvCxnSpPr>
            <a:cxnSpLocks/>
          </p:cNvCxnSpPr>
          <p:nvPr/>
        </p:nvCxnSpPr>
        <p:spPr>
          <a:xfrm>
            <a:off x="39960" y="4221088"/>
            <a:ext cx="830324" cy="0"/>
          </a:xfrm>
          <a:prstGeom prst="straightConnector1">
            <a:avLst/>
          </a:prstGeom>
          <a:ln w="76200">
            <a:solidFill>
              <a:srgbClr val="C5475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EB88FC-D8A3-64A4-890E-279EDF2811C6}"/>
              </a:ext>
            </a:extLst>
          </p:cNvPr>
          <p:cNvCxnSpPr>
            <a:cxnSpLocks/>
          </p:cNvCxnSpPr>
          <p:nvPr/>
        </p:nvCxnSpPr>
        <p:spPr>
          <a:xfrm flipH="1">
            <a:off x="8048733" y="5332566"/>
            <a:ext cx="1039421" cy="0"/>
          </a:xfrm>
          <a:prstGeom prst="straightConnector1">
            <a:avLst/>
          </a:prstGeom>
          <a:ln w="76200">
            <a:solidFill>
              <a:srgbClr val="E1AA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D46163-539E-3141-B769-B46D2C24199B}"/>
              </a:ext>
            </a:extLst>
          </p:cNvPr>
          <p:cNvSpPr txBox="1"/>
          <p:nvPr/>
        </p:nvSpPr>
        <p:spPr>
          <a:xfrm>
            <a:off x="8419733" y="51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804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74530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734D52D-D86C-5EFA-AFBF-6AED67FD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" y="1412776"/>
            <a:ext cx="7772400" cy="47475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1065E3-4A0B-DE02-78CE-66F9983A4BB1}"/>
              </a:ext>
            </a:extLst>
          </p:cNvPr>
          <p:cNvCxnSpPr/>
          <p:nvPr/>
        </p:nvCxnSpPr>
        <p:spPr>
          <a:xfrm>
            <a:off x="168978" y="1988840"/>
            <a:ext cx="720080" cy="0"/>
          </a:xfrm>
          <a:prstGeom prst="straightConnector1">
            <a:avLst/>
          </a:prstGeom>
          <a:ln w="76200">
            <a:solidFill>
              <a:srgbClr val="FF52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5385BE-606B-334E-AC82-4B815ADC9CD2}"/>
              </a:ext>
            </a:extLst>
          </p:cNvPr>
          <p:cNvCxnSpPr>
            <a:cxnSpLocks/>
          </p:cNvCxnSpPr>
          <p:nvPr/>
        </p:nvCxnSpPr>
        <p:spPr>
          <a:xfrm flipH="1">
            <a:off x="8195048" y="3140968"/>
            <a:ext cx="864096" cy="0"/>
          </a:xfrm>
          <a:prstGeom prst="straightConnector1">
            <a:avLst/>
          </a:prstGeom>
          <a:ln w="76200">
            <a:solidFill>
              <a:srgbClr val="E1AA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6F5EF5-1BCF-41C7-D139-CF30FED68332}"/>
              </a:ext>
            </a:extLst>
          </p:cNvPr>
          <p:cNvCxnSpPr>
            <a:cxnSpLocks/>
          </p:cNvCxnSpPr>
          <p:nvPr/>
        </p:nvCxnSpPr>
        <p:spPr>
          <a:xfrm>
            <a:off x="39960" y="4365104"/>
            <a:ext cx="849098" cy="0"/>
          </a:xfrm>
          <a:prstGeom prst="straightConnector1">
            <a:avLst/>
          </a:prstGeom>
          <a:ln w="76200">
            <a:solidFill>
              <a:srgbClr val="7C28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18269E-7501-94F4-ADD5-71E08A5AE317}"/>
              </a:ext>
            </a:extLst>
          </p:cNvPr>
          <p:cNvCxnSpPr>
            <a:cxnSpLocks/>
          </p:cNvCxnSpPr>
          <p:nvPr/>
        </p:nvCxnSpPr>
        <p:spPr>
          <a:xfrm flipH="1">
            <a:off x="8279904" y="5445224"/>
            <a:ext cx="779240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23528" y="57501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F37366-390A-6922-6DF3-6B6DCE32B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0" y="1484784"/>
            <a:ext cx="8095064" cy="47982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E08EEB-7390-9FD2-7F0A-99039A148BBE}"/>
              </a:ext>
            </a:extLst>
          </p:cNvPr>
          <p:cNvCxnSpPr>
            <a:cxnSpLocks/>
          </p:cNvCxnSpPr>
          <p:nvPr/>
        </p:nvCxnSpPr>
        <p:spPr>
          <a:xfrm flipH="1">
            <a:off x="8188600" y="2060848"/>
            <a:ext cx="861864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7F5DD-0C26-3142-1812-22DF6FB25B86}"/>
              </a:ext>
            </a:extLst>
          </p:cNvPr>
          <p:cNvCxnSpPr/>
          <p:nvPr/>
        </p:nvCxnSpPr>
        <p:spPr>
          <a:xfrm>
            <a:off x="47450" y="3212976"/>
            <a:ext cx="720080" cy="0"/>
          </a:xfrm>
          <a:prstGeom prst="straightConnector1">
            <a:avLst/>
          </a:prstGeom>
          <a:ln w="76200">
            <a:solidFill>
              <a:srgbClr val="2B827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FCEEB3-FF06-ABCB-F109-7FD9A0612358}"/>
              </a:ext>
            </a:extLst>
          </p:cNvPr>
          <p:cNvCxnSpPr>
            <a:cxnSpLocks/>
          </p:cNvCxnSpPr>
          <p:nvPr/>
        </p:nvCxnSpPr>
        <p:spPr>
          <a:xfrm flipH="1">
            <a:off x="8188600" y="4366344"/>
            <a:ext cx="683568" cy="0"/>
          </a:xfrm>
          <a:prstGeom prst="straightConnector1">
            <a:avLst/>
          </a:prstGeom>
          <a:ln w="76200">
            <a:solidFill>
              <a:srgbClr val="3A5C7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944C3D-B1F7-6926-A969-BDB444BD5997}"/>
              </a:ext>
            </a:extLst>
          </p:cNvPr>
          <p:cNvCxnSpPr>
            <a:cxnSpLocks/>
          </p:cNvCxnSpPr>
          <p:nvPr/>
        </p:nvCxnSpPr>
        <p:spPr>
          <a:xfrm>
            <a:off x="0" y="5589240"/>
            <a:ext cx="888146" cy="0"/>
          </a:xfrm>
          <a:prstGeom prst="straightConnector1">
            <a:avLst/>
          </a:prstGeom>
          <a:ln w="76200">
            <a:solidFill>
              <a:srgbClr val="1961A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9A49FFF-EB63-79EE-F7F0-AF02AEC3D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5148064" cy="3300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179512" y="1142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Duty of Staff here at ASCS:</a:t>
            </a:r>
            <a:endParaRPr lang="en-AE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C519AF5-E4F7-7496-C0DD-80C54F8F7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345" r="3750" b="4416"/>
          <a:stretch/>
        </p:blipFill>
        <p:spPr>
          <a:xfrm>
            <a:off x="3651807" y="3845609"/>
            <a:ext cx="54006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974" y="0"/>
          <a:ext cx="7004026" cy="6877050"/>
          <a:chOff x="2139974" y="0"/>
          <a:chExt cx="7004026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48" y="7009"/>
            <a:ext cx="4864052" cy="6877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1AAFA-6E20-B35A-08B6-62B9C0DCBCD6}"/>
              </a:ext>
            </a:extLst>
          </p:cNvPr>
          <p:cNvSpPr txBox="1"/>
          <p:nvPr/>
        </p:nvSpPr>
        <p:spPr>
          <a:xfrm>
            <a:off x="467544" y="191683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3600" i="1" dirty="0"/>
              <a:t>We will each now sign the </a:t>
            </a:r>
            <a:r>
              <a:rPr lang="en-AE" sz="3600" b="1" i="1" dirty="0"/>
              <a:t>DIGITAL SAFETY CHARTER to be hung outside our classroom.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C648D6B4-0473-48F9-A39A-DAD03757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is amazing when used safely and correctly.</a:t>
            </a: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7DFA8736-AEEE-46A5-BC80-69011632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4071938"/>
            <a:ext cx="5041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simple rules that will help you make sure it stays amazing so that it plays a healthy part of your life.</a:t>
            </a:r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26703E4D-95A0-41B2-A6CD-B66F1A42D996}"/>
              </a:ext>
            </a:extLst>
          </p:cNvPr>
          <p:cNvGrpSpPr>
            <a:grpSpLocks/>
          </p:cNvGrpSpPr>
          <p:nvPr/>
        </p:nvGrpSpPr>
        <p:grpSpPr bwMode="auto">
          <a:xfrm>
            <a:off x="2138364" y="2590800"/>
            <a:ext cx="4793456" cy="1109663"/>
            <a:chOff x="503238" y="2000758"/>
            <a:chExt cx="7981950" cy="1846833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2BB640B8-B212-4815-9037-30E74937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2017713"/>
              <a:ext cx="181292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">
              <a:extLst>
                <a:ext uri="{FF2B5EF4-FFF2-40B4-BE49-F238E27FC236}">
                  <a16:creationId xmlns:a16="http://schemas.microsoft.com/office/drawing/2014/main" id="{416C365D-3781-4E9C-BA4A-E826D590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472" y="2017713"/>
              <a:ext cx="1708675" cy="170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">
              <a:extLst>
                <a:ext uri="{FF2B5EF4-FFF2-40B4-BE49-F238E27FC236}">
                  <a16:creationId xmlns:a16="http://schemas.microsoft.com/office/drawing/2014/main" id="{647A0AF3-A822-49A4-B06D-677EE003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456" y="2114831"/>
              <a:ext cx="1756986" cy="171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3">
              <a:extLst>
                <a:ext uri="{FF2B5EF4-FFF2-40B4-BE49-F238E27FC236}">
                  <a16:creationId xmlns:a16="http://schemas.microsoft.com/office/drawing/2014/main" id="{42CD459A-F881-4586-963A-F3F5AC44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51" y="2000758"/>
              <a:ext cx="1700437" cy="18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17D99AC7-B122-4C6E-865E-332B004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</p:txBody>
      </p:sp>
      <p:sp>
        <p:nvSpPr>
          <p:cNvPr id="18435" name="TextBox 21">
            <a:extLst>
              <a:ext uri="{FF2B5EF4-FFF2-40B4-BE49-F238E27FC236}">
                <a16:creationId xmlns:a16="http://schemas.microsoft.com/office/drawing/2014/main" id="{00CCD002-BC70-4901-A5B7-247958C4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9" y="5541169"/>
            <a:ext cx="2755106" cy="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75">
                <a:latin typeface="BPreplay" pitchFamily="50" charset="0"/>
              </a:rPr>
              <a:t>Photo courtesy of (</a:t>
            </a:r>
            <a:r>
              <a:rPr lang="en-GB" altLang="en-US" sz="375">
                <a:latin typeface="BPreplay" pitchFamily="50" charset="0"/>
                <a:hlinkClick r:id="rId2"/>
              </a:rPr>
              <a:t>Jon@th@nC@flickr.com</a:t>
            </a:r>
            <a:r>
              <a:rPr lang="en-GB" altLang="en-US" sz="375">
                <a:latin typeface="BPreplay" pitchFamily="50" charset="0"/>
              </a:rPr>
              <a:t> and forche.6</a:t>
            </a:r>
            <a:r>
              <a:rPr lang="en-GB" altLang="en-US" sz="375">
                <a:latin typeface="BPreplay" pitchFamily="50" charset="0"/>
                <a:hlinkClick r:id="rId2"/>
              </a:rPr>
              <a:t>@flickr.com</a:t>
            </a:r>
            <a:r>
              <a:rPr lang="en-GB" altLang="en-US" sz="375">
                <a:latin typeface="BPreplay" pitchFamily="50" charset="0"/>
              </a:rPr>
              <a:t>) - granted under creative commons licence – attribution</a:t>
            </a:r>
          </a:p>
        </p:txBody>
      </p:sp>
      <p:grpSp>
        <p:nvGrpSpPr>
          <p:cNvPr id="18436" name="Group 1">
            <a:extLst>
              <a:ext uri="{FF2B5EF4-FFF2-40B4-BE49-F238E27FC236}">
                <a16:creationId xmlns:a16="http://schemas.microsoft.com/office/drawing/2014/main" id="{45EEB8C9-2800-4D26-927C-72AAA9AF2D30}"/>
              </a:ext>
            </a:extLst>
          </p:cNvPr>
          <p:cNvGrpSpPr>
            <a:grpSpLocks/>
          </p:cNvGrpSpPr>
          <p:nvPr/>
        </p:nvGrpSpPr>
        <p:grpSpPr bwMode="auto">
          <a:xfrm>
            <a:off x="3725467" y="2351486"/>
            <a:ext cx="1693069" cy="321469"/>
            <a:chOff x="1927225" y="2414588"/>
            <a:chExt cx="5211763" cy="989012"/>
          </a:xfrm>
        </p:grpSpPr>
        <p:pic>
          <p:nvPicPr>
            <p:cNvPr id="18452" name="Picture 4">
              <a:extLst>
                <a:ext uri="{FF2B5EF4-FFF2-40B4-BE49-F238E27FC236}">
                  <a16:creationId xmlns:a16="http://schemas.microsoft.com/office/drawing/2014/main" id="{F412D213-66A7-4F69-A447-43E0FEAE7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5"/>
            <a:stretch>
              <a:fillRect/>
            </a:stretch>
          </p:blipFill>
          <p:spPr bwMode="auto">
            <a:xfrm>
              <a:off x="1927225" y="2414588"/>
              <a:ext cx="9874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8">
              <a:extLst>
                <a:ext uri="{FF2B5EF4-FFF2-40B4-BE49-F238E27FC236}">
                  <a16:creationId xmlns:a16="http://schemas.microsoft.com/office/drawing/2014/main" id="{3760D1E1-50CE-4ADA-9EA7-38E4EFE8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2414588"/>
              <a:ext cx="989012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">
              <a:extLst>
                <a:ext uri="{FF2B5EF4-FFF2-40B4-BE49-F238E27FC236}">
                  <a16:creationId xmlns:a16="http://schemas.microsoft.com/office/drawing/2014/main" id="{346CA076-2A7C-4787-A47D-23ACD251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">
              <a:extLst>
                <a:ext uri="{FF2B5EF4-FFF2-40B4-BE49-F238E27FC236}">
                  <a16:creationId xmlns:a16="http://schemas.microsoft.com/office/drawing/2014/main" id="{9D8B95AA-F753-4158-90C0-5DD29E20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TextBox 2">
            <a:extLst>
              <a:ext uri="{FF2B5EF4-FFF2-40B4-BE49-F238E27FC236}">
                <a16:creationId xmlns:a16="http://schemas.microsoft.com/office/drawing/2014/main" id="{60CFA93D-B015-48FC-A919-215B1B38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2049067"/>
            <a:ext cx="50411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50">
                <a:solidFill>
                  <a:prstClr val="white"/>
                </a:solidFill>
                <a:latin typeface="Twinkl" pitchFamily="2" charset="0"/>
              </a:rPr>
              <a:t>Do you use any of these and did you know the age restrictions</a:t>
            </a:r>
            <a:r>
              <a:rPr lang="en-GB" altLang="en-US" sz="135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93E27C00-5286-4247-ADCE-4C5FB476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0" y="3662364"/>
            <a:ext cx="423863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>
            <a:extLst>
              <a:ext uri="{FF2B5EF4-FFF2-40B4-BE49-F238E27FC236}">
                <a16:creationId xmlns:a16="http://schemas.microsoft.com/office/drawing/2014/main" id="{F90BB1C9-FAC0-4C04-9014-2D20AB7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3" y="3602832"/>
            <a:ext cx="464344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>
            <a:extLst>
              <a:ext uri="{FF2B5EF4-FFF2-40B4-BE49-F238E27FC236}">
                <a16:creationId xmlns:a16="http://schemas.microsoft.com/office/drawing/2014/main" id="{E917FC2E-3ECC-4A0E-9F58-B981ADB5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67" y="3495675"/>
            <a:ext cx="511969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">
            <a:extLst>
              <a:ext uri="{FF2B5EF4-FFF2-40B4-BE49-F238E27FC236}">
                <a16:creationId xmlns:a16="http://schemas.microsoft.com/office/drawing/2014/main" id="{72790026-E9AE-41E0-A654-8C26AF30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9" y="3406379"/>
            <a:ext cx="54649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">
            <a:extLst>
              <a:ext uri="{FF2B5EF4-FFF2-40B4-BE49-F238E27FC236}">
                <a16:creationId xmlns:a16="http://schemas.microsoft.com/office/drawing/2014/main" id="{4F4E01F1-DEC4-41C2-8885-FDE7D030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899" y="2862262"/>
            <a:ext cx="50411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Restrictions for Social Media Platforms</a:t>
            </a:r>
          </a:p>
        </p:txBody>
      </p:sp>
      <p:sp>
        <p:nvSpPr>
          <p:cNvPr id="18443" name="TextBox 2">
            <a:extLst>
              <a:ext uri="{FF2B5EF4-FFF2-40B4-BE49-F238E27FC236}">
                <a16:creationId xmlns:a16="http://schemas.microsoft.com/office/drawing/2014/main" id="{0444EFDD-FEA2-4F54-AD83-E8D9D963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072" y="449699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Twinkl" pitchFamily="2" charset="0"/>
              </a:rPr>
              <a:t>13</a:t>
            </a:r>
            <a:endParaRPr lang="en-GB" altLang="en-US" b="1">
              <a:solidFill>
                <a:prstClr val="white"/>
              </a:solidFill>
            </a:endParaRPr>
          </a:p>
        </p:txBody>
      </p:sp>
      <p:sp>
        <p:nvSpPr>
          <p:cNvPr id="18444" name="TextBox 2">
            <a:extLst>
              <a:ext uri="{FF2B5EF4-FFF2-40B4-BE49-F238E27FC236}">
                <a16:creationId xmlns:a16="http://schemas.microsoft.com/office/drawing/2014/main" id="{E7F20620-AB10-4B9C-BF78-357E4391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49699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Twinkl" pitchFamily="2" charset="0"/>
              </a:rPr>
              <a:t>14</a:t>
            </a:r>
            <a:endParaRPr lang="en-GB" altLang="en-US" b="1">
              <a:solidFill>
                <a:prstClr val="white"/>
              </a:solidFill>
            </a:endParaRPr>
          </a:p>
        </p:txBody>
      </p:sp>
      <p:sp>
        <p:nvSpPr>
          <p:cNvPr id="18445" name="TextBox 2">
            <a:extLst>
              <a:ext uri="{FF2B5EF4-FFF2-40B4-BE49-F238E27FC236}">
                <a16:creationId xmlns:a16="http://schemas.microsoft.com/office/drawing/2014/main" id="{F4AB997E-C08E-4091-B11E-CB606789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045" y="452556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Twinkl" pitchFamily="2" charset="0"/>
              </a:rPr>
              <a:t>16</a:t>
            </a:r>
            <a:endParaRPr lang="en-GB" altLang="en-US" b="1">
              <a:solidFill>
                <a:prstClr val="white"/>
              </a:solidFill>
            </a:endParaRPr>
          </a:p>
        </p:txBody>
      </p:sp>
      <p:sp>
        <p:nvSpPr>
          <p:cNvPr id="18446" name="TextBox 2">
            <a:extLst>
              <a:ext uri="{FF2B5EF4-FFF2-40B4-BE49-F238E27FC236}">
                <a16:creationId xmlns:a16="http://schemas.microsoft.com/office/drawing/2014/main" id="{8126034E-E123-417F-8AA8-36475A93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360" y="4519613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Twinkl" pitchFamily="2" charset="0"/>
              </a:rPr>
              <a:t>18</a:t>
            </a:r>
            <a:endParaRPr lang="en-GB" altLang="en-US" b="1">
              <a:solidFill>
                <a:prstClr val="white"/>
              </a:solidFill>
            </a:endParaRPr>
          </a:p>
        </p:txBody>
      </p:sp>
      <p:sp>
        <p:nvSpPr>
          <p:cNvPr id="18447" name="TextBox 2">
            <a:extLst>
              <a:ext uri="{FF2B5EF4-FFF2-40B4-BE49-F238E27FC236}">
                <a16:creationId xmlns:a16="http://schemas.microsoft.com/office/drawing/2014/main" id="{DC3D21B2-D2D7-442D-976C-4C3FFE74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235" y="4517232"/>
            <a:ext cx="106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winkl" pitchFamily="2" charset="0"/>
              </a:rPr>
              <a:t>(13 with parents’ permission)</a:t>
            </a:r>
            <a:endParaRPr lang="en-GB" altLang="en-US" sz="900">
              <a:solidFill>
                <a:prstClr val="white"/>
              </a:solidFill>
            </a:endParaRPr>
          </a:p>
        </p:txBody>
      </p:sp>
      <p:sp>
        <p:nvSpPr>
          <p:cNvPr id="18448" name="TextBox 2">
            <a:extLst>
              <a:ext uri="{FF2B5EF4-FFF2-40B4-BE49-F238E27FC236}">
                <a16:creationId xmlns:a16="http://schemas.microsoft.com/office/drawing/2014/main" id="{BE3CC903-DB7D-48BD-BF29-251BE667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3298031"/>
            <a:ext cx="70008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Google+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Tumblr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 Tok</a:t>
            </a:r>
          </a:p>
        </p:txBody>
      </p:sp>
      <p:sp>
        <p:nvSpPr>
          <p:cNvPr id="18449" name="TextBox 2">
            <a:extLst>
              <a:ext uri="{FF2B5EF4-FFF2-40B4-BE49-F238E27FC236}">
                <a16:creationId xmlns:a16="http://schemas.microsoft.com/office/drawing/2014/main" id="{A049819B-7E77-4FCD-B365-202714F2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4" y="3342086"/>
            <a:ext cx="154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winkl" pitchFamily="2" charset="0"/>
              </a:rPr>
              <a:t>LinkedIn</a:t>
            </a:r>
          </a:p>
        </p:txBody>
      </p:sp>
      <p:sp>
        <p:nvSpPr>
          <p:cNvPr id="18450" name="TextBox 2">
            <a:extLst>
              <a:ext uri="{FF2B5EF4-FFF2-40B4-BE49-F238E27FC236}">
                <a16:creationId xmlns:a16="http://schemas.microsoft.com/office/drawing/2014/main" id="{012DD01E-2855-44DD-B040-7AC26C7E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66" y="3267076"/>
            <a:ext cx="154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>
                <a:solidFill>
                  <a:prstClr val="white"/>
                </a:solidFill>
                <a:latin typeface="Twinkl" pitchFamily="2" charset="0"/>
              </a:rPr>
              <a:t>WhatsApp</a:t>
            </a:r>
          </a:p>
        </p:txBody>
      </p:sp>
      <p:sp>
        <p:nvSpPr>
          <p:cNvPr id="18451" name="TextBox 2">
            <a:extLst>
              <a:ext uri="{FF2B5EF4-FFF2-40B4-BE49-F238E27FC236}">
                <a16:creationId xmlns:a16="http://schemas.microsoft.com/office/drawing/2014/main" id="{E06286D2-9463-4D2D-97D6-40CAE7B7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3433763"/>
            <a:ext cx="1543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 dirty="0" err="1">
                <a:solidFill>
                  <a:prstClr val="white"/>
                </a:solidFill>
                <a:latin typeface="Twinkl" pitchFamily="2" charset="0"/>
              </a:rPr>
              <a:t>Youtube</a:t>
            </a:r>
            <a:endParaRPr lang="en-GB" altLang="en-US" sz="900" dirty="0">
              <a:solidFill>
                <a:prstClr val="white"/>
              </a:solidFill>
              <a:latin typeface="Twinkl" pitchFamily="2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900" dirty="0" err="1">
                <a:solidFill>
                  <a:prstClr val="white"/>
                </a:solidFill>
                <a:latin typeface="Twinkl" pitchFamily="2" charset="0"/>
              </a:rPr>
              <a:t>Tiktok</a:t>
            </a:r>
            <a:endParaRPr lang="en-GB" altLang="en-US" sz="900" dirty="0">
              <a:solidFill>
                <a:prstClr val="white"/>
              </a:solidFill>
              <a:latin typeface="Twinkl" pitchFamily="2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900" dirty="0">
              <a:solidFill>
                <a:prstClr val="white"/>
              </a:solidFill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7ECD2E27-7D17-40EC-87B1-B7719255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572817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Click Clever Click Safe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15875910-1547-4BDE-AAD2-D81624A2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329" y="2150269"/>
            <a:ext cx="4467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</a:rPr>
              <a:t>The ‘Click Clever Click Safe’ campaign has three simple rules to follow. Have a think about what each one could mean and then click on the picture to see if you are correct… </a:t>
            </a:r>
          </a:p>
        </p:txBody>
      </p:sp>
      <p:pic>
        <p:nvPicPr>
          <p:cNvPr id="19460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F1BBAF8A-2145-4B02-B5B9-24B578D7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4" y="3269456"/>
            <a:ext cx="46077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44C3B423-9BA1-4E40-89E9-1F576240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9" y="3253980"/>
            <a:ext cx="813197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E5652582-AD29-4BE3-B907-32DCB7A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16" y="3253978"/>
            <a:ext cx="8429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D684DA43-BF12-4456-8E7E-D5E49E71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108848"/>
            <a:ext cx="6107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 b="1">
                <a:solidFill>
                  <a:prstClr val="white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19464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5F1CF187-6144-4B34-A852-3D061F86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41" y="4115991"/>
            <a:ext cx="8941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 b="1">
                <a:solidFill>
                  <a:prstClr val="white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19465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016DA9C8-7E83-43CB-BB79-C028FD88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503" y="4108848"/>
            <a:ext cx="813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 b="1">
                <a:solidFill>
                  <a:prstClr val="white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17" name="Rectangle: Rounded Corners 16">
            <a:hlinkClick r:id="rId8" action="ppaction://hlinksldjump"/>
            <a:extLst>
              <a:ext uri="{FF2B5EF4-FFF2-40B4-BE49-F238E27FC236}">
                <a16:creationId xmlns:a16="http://schemas.microsoft.com/office/drawing/2014/main" id="{9EC791CC-E541-4D3F-AAAF-EABFC4700806}"/>
              </a:ext>
            </a:extLst>
          </p:cNvPr>
          <p:cNvSpPr/>
          <p:nvPr/>
        </p:nvSpPr>
        <p:spPr>
          <a:xfrm>
            <a:off x="2838450" y="4531519"/>
            <a:ext cx="3467100" cy="300038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>
                <a:solidFill>
                  <a:prstClr val="white"/>
                </a:solidFill>
                <a:latin typeface="Twinkl SemiBold" pitchFamily="2" charset="0"/>
              </a:rPr>
              <a:t>Next, find out about cyberbullying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D5AF115B-61D1-4E66-8E79-22454684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011D451A-4DF1-4404-9FAF-8D86A86B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2212181"/>
            <a:ext cx="49791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marL="257175" indent="-257175"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500">
                <a:solidFill>
                  <a:prstClr val="white"/>
                </a:solidFill>
              </a:rPr>
              <a:t>Really think twice about everything that you say online. Don’t give away your  real name, address or even which school you go to or which clubs you are in.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2ECA50B0-107D-4F7E-93E3-10366D2E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99" y="3065861"/>
            <a:ext cx="735806" cy="1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FF7E0B14-7D6E-47DA-B9B3-52E799FE190A}"/>
              </a:ext>
            </a:extLst>
          </p:cNvPr>
          <p:cNvSpPr/>
          <p:nvPr/>
        </p:nvSpPr>
        <p:spPr>
          <a:xfrm>
            <a:off x="2905126" y="4531519"/>
            <a:ext cx="3465910" cy="300038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D46401F-8F75-467B-9D9C-7E221123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6E9845EB-FBA4-4EF8-8036-81338473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7" y="2178844"/>
            <a:ext cx="3652838" cy="23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white"/>
                </a:solidFill>
              </a:rPr>
              <a:t>If something looks odd, it probably is!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white"/>
                </a:solidFill>
              </a:rPr>
              <a:t>Block and delete emails from anyone you don’t know.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white"/>
                </a:solidFill>
              </a:rPr>
              <a:t>Do not open any attachments from people you don’t know as it could be a nasty virus!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white"/>
                </a:solidFill>
              </a:rPr>
              <a:t>If anyone sends you a nasty email or message, don’t get into a discussion, just block them and then tell an adult. 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GB" altLang="en-US" sz="1200">
                <a:solidFill>
                  <a:prstClr val="white"/>
                </a:solidFill>
              </a:rPr>
              <a:t>This applies to all devices that use the Internet, e.g. Games consoles (Xbox or PlayStation) and tablets (iPad).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97AD5F88-B200-40CD-915E-4D16E5F9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60" y="2657476"/>
            <a:ext cx="1276350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898777E3-A030-45EF-9C9D-D352DD192788}"/>
              </a:ext>
            </a:extLst>
          </p:cNvPr>
          <p:cNvSpPr/>
          <p:nvPr/>
        </p:nvSpPr>
        <p:spPr>
          <a:xfrm>
            <a:off x="2905126" y="4531519"/>
            <a:ext cx="3465910" cy="300038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CCDE6721-8F70-49EA-9D06-8C033529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30A326BC-E5C9-4690-94BA-DFC7530E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7" y="2159794"/>
            <a:ext cx="3652838" cy="2203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defTabSz="685800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Flag up anything that is not right. </a:t>
            </a:r>
          </a:p>
          <a:p>
            <a:pPr marL="0" indent="0" defTabSz="685800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This means tell someone you trust – they might be able to help get something done about it.</a:t>
            </a:r>
          </a:p>
          <a:p>
            <a:pPr marL="0" indent="0" defTabSz="685800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These things might include: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Cyberbullying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Someone asking to meet you in real life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Anything that upsets or worries you</a:t>
            </a:r>
          </a:p>
          <a:p>
            <a:pPr marL="214313" indent="-214313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  <a:latin typeface="Twinkl" pitchFamily="50" charset="0"/>
              </a:rPr>
              <a:t>Anything you think might be illegal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E3EECF1B-2E02-44C4-9400-01B669A5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17" y="2591991"/>
            <a:ext cx="155852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FF618448-D855-43E7-8CFD-7A2963DF9B2D}"/>
              </a:ext>
            </a:extLst>
          </p:cNvPr>
          <p:cNvSpPr/>
          <p:nvPr/>
        </p:nvSpPr>
        <p:spPr>
          <a:xfrm>
            <a:off x="2905126" y="4531519"/>
            <a:ext cx="3465910" cy="300038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CCEC4773-70C9-45E7-8307-8F554DDE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Cyber Bullying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98E74761-D301-4D02-83AD-87815976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30" y="2165748"/>
            <a:ext cx="5116115" cy="23360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algn="ctr" defTabSz="685800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GB" altLang="en-US" sz="1350" dirty="0">
                <a:solidFill>
                  <a:prstClr val="white"/>
                </a:solidFill>
              </a:rPr>
              <a:t>Cyberbullying is no different to bullying in real life. You don’t need to put up with it!</a:t>
            </a: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350" dirty="0">
              <a:solidFill>
                <a:prstClr val="white"/>
              </a:solidFill>
            </a:endParaRP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</a:rPr>
              <a:t>If someone says something that upsets you, tell someone you trust about it, such as a teacher or parent and block the bully.</a:t>
            </a:r>
          </a:p>
          <a:p>
            <a:pPr marL="0" indent="0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350" dirty="0">
              <a:solidFill>
                <a:prstClr val="white"/>
              </a:solidFill>
            </a:endParaRP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</a:rPr>
              <a:t>Remember that typing something nasty in a message to someone is just as upsetting as saying it to their face. Think before you send!</a:t>
            </a:r>
          </a:p>
          <a:p>
            <a:pPr marL="0" indent="0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350" dirty="0">
              <a:solidFill>
                <a:prstClr val="white"/>
              </a:solidFill>
            </a:endParaRP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dirty="0">
                <a:solidFill>
                  <a:prstClr val="white"/>
                </a:solidFill>
              </a:rPr>
              <a:t>Keep evidence to show your trusted adult. You might even need to do a screenshot.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D339170F-103F-40E5-9E69-C3662EDA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602581"/>
            <a:ext cx="50411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>
                <a:solidFill>
                  <a:prstClr val="white"/>
                </a:solidFill>
                <a:latin typeface="Twinkl SemiBold" pitchFamily="2" charset="0"/>
              </a:rPr>
              <a:t>Meeting People Offline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D9ED2B26-4FBA-4E69-B2A8-72BDDD45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185" y="2140744"/>
            <a:ext cx="533280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white"/>
                </a:solidFill>
              </a:rPr>
              <a:t>Never meet anyone from the Internet without an adult with you as this is very dangerous!</a:t>
            </a: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prstClr val="white"/>
              </a:solidFill>
            </a:endParaRP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white"/>
                </a:solidFill>
              </a:rPr>
              <a:t>Remember, people may not be who they say they are… anyone can upload a photo of someone else and call themselves by a different name with a made-up profile of their age and interests.</a:t>
            </a: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prstClr val="white"/>
              </a:solidFill>
            </a:endParaRPr>
          </a:p>
          <a:p>
            <a:pPr marL="257175" indent="-257175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white"/>
                </a:solidFill>
              </a:rPr>
              <a:t>Talk to a trusted adult about it if anyone has asked you to meet them in real life.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626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BPreplay</vt:lpstr>
      <vt:lpstr>Calibri</vt:lpstr>
      <vt:lpstr>Cavolini</vt:lpstr>
      <vt:lpstr>Century Gothic</vt:lpstr>
      <vt:lpstr>Sassoon Infant Md</vt:lpstr>
      <vt:lpstr>Sassoon Infant Rg</vt:lpstr>
      <vt:lpstr>Times New Roman</vt:lpstr>
      <vt:lpstr>Twinkl</vt:lpstr>
      <vt:lpstr>Twinkl Light</vt:lpstr>
      <vt:lpstr>Twinkl SemiBold</vt:lpstr>
      <vt:lpstr>Theme24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ASCSNAS Social Worker</cp:lastModifiedBy>
  <cp:revision>4</cp:revision>
  <dcterms:created xsi:type="dcterms:W3CDTF">2023-02-01T15:11:13Z</dcterms:created>
  <dcterms:modified xsi:type="dcterms:W3CDTF">2024-01-31T11:22:30Z</dcterms:modified>
  <cp:category/>
</cp:coreProperties>
</file>