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72" r:id="rId3"/>
    <p:sldId id="265" r:id="rId4"/>
    <p:sldId id="285" r:id="rId5"/>
    <p:sldId id="286"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79" autoAdjust="0"/>
  </p:normalViewPr>
  <p:slideViewPr>
    <p:cSldViewPr snapToGrid="0">
      <p:cViewPr varScale="1">
        <p:scale>
          <a:sx n="72" d="100"/>
          <a:sy n="72" d="100"/>
        </p:scale>
        <p:origin x="1224" y="5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07/10/2022</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GOALS: We are learning... </a:t>
            </a:r>
          </a:p>
          <a:p>
            <a:r>
              <a:rPr lang="en-US" dirty="0"/>
              <a:t>• to look at how you deal with different feelings and things that you can do to help manage difficult feelings.</a:t>
            </a:r>
          </a:p>
          <a:p>
            <a:r>
              <a:rPr lang="en-US" dirty="0"/>
              <a:t> • to define different feelings such as angry, embarrassed, worried, excited, surprised, sad. </a:t>
            </a:r>
          </a:p>
          <a:p>
            <a:r>
              <a:rPr lang="en-US" dirty="0"/>
              <a:t>• to identify and discuss how they’d feel if they were involved in a variety of scenarios </a:t>
            </a:r>
          </a:p>
          <a:p>
            <a:r>
              <a:rPr lang="en-US" dirty="0"/>
              <a:t>• to demonstrate the ability to listen to and appreciate the opinions and feelings of others.</a:t>
            </a:r>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these six faces (use flashcards, only need angry, embarrassed, worried, excited, surprised, and sad). Consider adding a flashcard that is blank so that students can add their own feeling if any of the six emotions identified don’t work. What feeling do you think each of these faces is showing? (They are angry, embarrassed, worried, excited, surprised, and sad) Have you ever felt any of these feelings before? When? </a:t>
            </a:r>
          </a:p>
          <a:p>
            <a:r>
              <a:rPr lang="en-US" dirty="0"/>
              <a:t>Today, I’m going to share some short stories with you and you’re going to think about how you’d feel if you were in each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situation and have a volunteer bring up the scenario to the matching emotion on the board, feel free to discuss as a class why it belongs to that emotion</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79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match game. When students find a match they name the emotion.</a:t>
            </a:r>
            <a:endParaRPr lang="en-AE" dirty="0"/>
          </a:p>
        </p:txBody>
      </p:sp>
      <p:sp>
        <p:nvSpPr>
          <p:cNvPr id="4" name="Slide Number Placeholder 3"/>
          <p:cNvSpPr>
            <a:spLocks noGrp="1"/>
          </p:cNvSpPr>
          <p:nvPr>
            <p:ph type="sldNum" sz="quarter" idx="5"/>
          </p:nvPr>
        </p:nvSpPr>
        <p:spPr/>
        <p:txBody>
          <a:bodyPr/>
          <a:lstStyle/>
          <a:p>
            <a:fld id="{53E10C22-D0BD-4050-8C45-5EA71357DAC1}" type="slidenum">
              <a:rPr lang="en-AE" smtClean="0"/>
              <a:t>6</a:t>
            </a:fld>
            <a:endParaRPr lang="en-AE"/>
          </a:p>
        </p:txBody>
      </p:sp>
    </p:spTree>
    <p:extLst>
      <p:ext uri="{BB962C8B-B14F-4D97-AF65-F5344CB8AC3E}">
        <p14:creationId xmlns:p14="http://schemas.microsoft.com/office/powerpoint/2010/main" val="203286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07/10/2022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07/10/2022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07/10/2022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07/10/2022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07/10/2022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07/10/2022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07/10/2022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07/10/2022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07/10/2022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Identifying Types of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6" name="Picture 2" descr="Smiley, Emoticon, Anger, Angry, Anxiety, Emo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340" y="974988"/>
            <a:ext cx="3759387" cy="211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5383" y="2843587"/>
            <a:ext cx="10965901" cy="1708160"/>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Describe different feelings.</a:t>
            </a: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Describe different strategies to help with different feelings.</a:t>
            </a: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Identify strategies that will help me and my feelings.</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615383" y="724205"/>
            <a:ext cx="10602492" cy="1077218"/>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League Spartan" panose="00000800000000000000" pitchFamily="50" charset="0"/>
                <a:ea typeface="+mn-ea"/>
                <a:cs typeface="+mn-cs"/>
              </a:rPr>
              <a:t>We are learning to recognise and describe different feelings in ourselves and others</a:t>
            </a:r>
            <a:endParaRPr kumimoji="0" lang="en-GB" sz="9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89" y="61399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82077" y="2183073"/>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238715"/>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Feelings: personal reflections</a:t>
            </a:r>
          </a:p>
        </p:txBody>
      </p:sp>
      <p:sp>
        <p:nvSpPr>
          <p:cNvPr id="8" name="TextBox 7"/>
          <p:cNvSpPr txBox="1"/>
          <p:nvPr/>
        </p:nvSpPr>
        <p:spPr>
          <a:xfrm>
            <a:off x="780474" y="1703557"/>
            <a:ext cx="4705011"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Cloud Callout 3"/>
          <p:cNvSpPr/>
          <p:nvPr/>
        </p:nvSpPr>
        <p:spPr>
          <a:xfrm>
            <a:off x="2851638" y="1826054"/>
            <a:ext cx="6488723" cy="4108582"/>
          </a:xfrm>
          <a:prstGeom prst="cloudCallout">
            <a:avLst>
              <a:gd name="adj1" fmla="val -64620"/>
              <a:gd name="adj2" fmla="val 51256"/>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68821" y="2384066"/>
            <a:ext cx="512277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League Spartan" panose="020B0604020202020204" charset="0"/>
                <a:ea typeface="Lato" panose="020B0604020202020204" charset="0"/>
                <a:cs typeface="Lato" panose="020B0604020202020204" charset="0"/>
              </a:rPr>
              <a:t>What feeling do you think each of these faces is showing? </a:t>
            </a:r>
            <a:endParaRPr kumimoji="0" lang="en-GB" sz="4800" b="1" i="0" u="none" strike="noStrike" kern="1200" cap="none" spc="0" normalizeH="0" baseline="0" noProof="0" dirty="0">
              <a:ln>
                <a:noFill/>
              </a:ln>
              <a:solidFill>
                <a:prstClr val="white"/>
              </a:solidFill>
              <a:effectLst/>
              <a:uLnTx/>
              <a:uFillTx/>
              <a:latin typeface="League Spartan" panose="020B0604020202020204" charset="0"/>
              <a:ea typeface="Lato" panose="020B0604020202020204" charset="0"/>
              <a:cs typeface="Lato" panose="020B060402020202020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361" y="499869"/>
            <a:ext cx="1085850" cy="1085850"/>
          </a:xfrm>
          <a:prstGeom prst="rect">
            <a:avLst/>
          </a:prstGeom>
        </p:spPr>
      </p:pic>
      <p:pic>
        <p:nvPicPr>
          <p:cNvPr id="5" name="Picture 4">
            <a:extLst>
              <a:ext uri="{FF2B5EF4-FFF2-40B4-BE49-F238E27FC236}">
                <a16:creationId xmlns:a16="http://schemas.microsoft.com/office/drawing/2014/main" id="{A19A81FB-1E23-2A6C-E25C-C0C1AC9A530E}"/>
              </a:ext>
            </a:extLst>
          </p:cNvPr>
          <p:cNvPicPr>
            <a:picLocks noChangeAspect="1"/>
          </p:cNvPicPr>
          <p:nvPr/>
        </p:nvPicPr>
        <p:blipFill>
          <a:blip r:embed="rId4"/>
          <a:stretch>
            <a:fillRect/>
          </a:stretch>
        </p:blipFill>
        <p:spPr>
          <a:xfrm>
            <a:off x="10054734" y="1595734"/>
            <a:ext cx="1587858" cy="1458929"/>
          </a:xfrm>
          <a:prstGeom prst="rect">
            <a:avLst/>
          </a:prstGeom>
        </p:spPr>
      </p:pic>
      <p:pic>
        <p:nvPicPr>
          <p:cNvPr id="11" name="Picture 10">
            <a:extLst>
              <a:ext uri="{FF2B5EF4-FFF2-40B4-BE49-F238E27FC236}">
                <a16:creationId xmlns:a16="http://schemas.microsoft.com/office/drawing/2014/main" id="{479F408B-8E0E-F351-C6FE-5C4A722C7E10}"/>
              </a:ext>
            </a:extLst>
          </p:cNvPr>
          <p:cNvPicPr>
            <a:picLocks noChangeAspect="1"/>
          </p:cNvPicPr>
          <p:nvPr/>
        </p:nvPicPr>
        <p:blipFill>
          <a:blip r:embed="rId5"/>
          <a:stretch>
            <a:fillRect/>
          </a:stretch>
        </p:blipFill>
        <p:spPr>
          <a:xfrm>
            <a:off x="9766517" y="3454503"/>
            <a:ext cx="1634615" cy="1634615"/>
          </a:xfrm>
          <a:prstGeom prst="rect">
            <a:avLst/>
          </a:prstGeom>
        </p:spPr>
      </p:pic>
      <p:pic>
        <p:nvPicPr>
          <p:cNvPr id="13" name="Picture 12">
            <a:extLst>
              <a:ext uri="{FF2B5EF4-FFF2-40B4-BE49-F238E27FC236}">
                <a16:creationId xmlns:a16="http://schemas.microsoft.com/office/drawing/2014/main" id="{087D5382-2B30-ABE1-AEC2-CCFCA2AD3DE5}"/>
              </a:ext>
            </a:extLst>
          </p:cNvPr>
          <p:cNvPicPr>
            <a:picLocks noChangeAspect="1"/>
          </p:cNvPicPr>
          <p:nvPr/>
        </p:nvPicPr>
        <p:blipFill>
          <a:blip r:embed="rId6"/>
          <a:stretch>
            <a:fillRect/>
          </a:stretch>
        </p:blipFill>
        <p:spPr>
          <a:xfrm>
            <a:off x="8449731" y="5191817"/>
            <a:ext cx="1359045" cy="1359045"/>
          </a:xfrm>
          <a:prstGeom prst="rect">
            <a:avLst/>
          </a:prstGeom>
        </p:spPr>
      </p:pic>
      <p:pic>
        <p:nvPicPr>
          <p:cNvPr id="15" name="Picture 14">
            <a:extLst>
              <a:ext uri="{FF2B5EF4-FFF2-40B4-BE49-F238E27FC236}">
                <a16:creationId xmlns:a16="http://schemas.microsoft.com/office/drawing/2014/main" id="{15A0208F-390D-BCA5-126E-2D0342D8548C}"/>
              </a:ext>
            </a:extLst>
          </p:cNvPr>
          <p:cNvPicPr>
            <a:picLocks noChangeAspect="1"/>
          </p:cNvPicPr>
          <p:nvPr/>
        </p:nvPicPr>
        <p:blipFill>
          <a:blip r:embed="rId7"/>
          <a:stretch>
            <a:fillRect/>
          </a:stretch>
        </p:blipFill>
        <p:spPr>
          <a:xfrm>
            <a:off x="216335" y="4154633"/>
            <a:ext cx="1540461" cy="1617836"/>
          </a:xfrm>
          <a:prstGeom prst="rect">
            <a:avLst/>
          </a:prstGeom>
        </p:spPr>
      </p:pic>
      <p:pic>
        <p:nvPicPr>
          <p:cNvPr id="17" name="Picture 16">
            <a:extLst>
              <a:ext uri="{FF2B5EF4-FFF2-40B4-BE49-F238E27FC236}">
                <a16:creationId xmlns:a16="http://schemas.microsoft.com/office/drawing/2014/main" id="{5721D322-5E18-B40E-53DA-4CE67239546F}"/>
              </a:ext>
            </a:extLst>
          </p:cNvPr>
          <p:cNvPicPr>
            <a:picLocks noChangeAspect="1"/>
          </p:cNvPicPr>
          <p:nvPr/>
        </p:nvPicPr>
        <p:blipFill>
          <a:blip r:embed="rId8"/>
          <a:stretch>
            <a:fillRect/>
          </a:stretch>
        </p:blipFill>
        <p:spPr>
          <a:xfrm>
            <a:off x="1442366" y="2780742"/>
            <a:ext cx="1312846" cy="1312846"/>
          </a:xfrm>
          <a:prstGeom prst="rect">
            <a:avLst/>
          </a:prstGeom>
        </p:spPr>
      </p:pic>
      <p:pic>
        <p:nvPicPr>
          <p:cNvPr id="19" name="Picture 18">
            <a:extLst>
              <a:ext uri="{FF2B5EF4-FFF2-40B4-BE49-F238E27FC236}">
                <a16:creationId xmlns:a16="http://schemas.microsoft.com/office/drawing/2014/main" id="{34CF4D5E-2A1C-8B29-EEA3-9394EA34A24F}"/>
              </a:ext>
            </a:extLst>
          </p:cNvPr>
          <p:cNvPicPr>
            <a:picLocks noChangeAspect="1"/>
          </p:cNvPicPr>
          <p:nvPr/>
        </p:nvPicPr>
        <p:blipFill>
          <a:blip r:embed="rId9"/>
          <a:stretch>
            <a:fillRect/>
          </a:stretch>
        </p:blipFill>
        <p:spPr>
          <a:xfrm>
            <a:off x="592822" y="1085531"/>
            <a:ext cx="1467152" cy="1617836"/>
          </a:xfrm>
          <a:prstGeom prst="rect">
            <a:avLst/>
          </a:prstGeom>
        </p:spPr>
      </p:pic>
    </p:spTree>
    <p:extLst>
      <p:ext uri="{BB962C8B-B14F-4D97-AF65-F5344CB8AC3E}">
        <p14:creationId xmlns:p14="http://schemas.microsoft.com/office/powerpoint/2010/main" val="5766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61" y="345334"/>
            <a:ext cx="10515600" cy="1325563"/>
          </a:xfrm>
        </p:spPr>
        <p:txBody>
          <a:bodyPr/>
          <a:lstStyle/>
          <a:p>
            <a:r>
              <a:rPr lang="en-GB" dirty="0">
                <a:solidFill>
                  <a:srgbClr val="95519E"/>
                </a:solidFill>
                <a:latin typeface="League Spartan" panose="020B0604020202020204" charset="0"/>
              </a:rPr>
              <a:t>Recognising feelings</a:t>
            </a:r>
          </a:p>
        </p:txBody>
      </p:sp>
      <p:pic>
        <p:nvPicPr>
          <p:cNvPr id="11" name="Picture 10"/>
          <p:cNvPicPr>
            <a:picLocks noChangeAspect="1"/>
          </p:cNvPicPr>
          <p:nvPr/>
        </p:nvPicPr>
        <p:blipFill>
          <a:blip r:embed="rId3"/>
          <a:stretch>
            <a:fillRect/>
          </a:stretch>
        </p:blipFill>
        <p:spPr>
          <a:xfrm>
            <a:off x="10374923" y="5856023"/>
            <a:ext cx="758638" cy="832791"/>
          </a:xfrm>
          <a:prstGeom prst="rect">
            <a:avLst/>
          </a:prstGeom>
        </p:spPr>
      </p:pic>
      <p:pic>
        <p:nvPicPr>
          <p:cNvPr id="12" name="Picture 11"/>
          <p:cNvPicPr>
            <a:picLocks noChangeAspect="1"/>
          </p:cNvPicPr>
          <p:nvPr/>
        </p:nvPicPr>
        <p:blipFill>
          <a:blip r:embed="rId4"/>
          <a:stretch>
            <a:fillRect/>
          </a:stretch>
        </p:blipFill>
        <p:spPr>
          <a:xfrm>
            <a:off x="11205279" y="5520520"/>
            <a:ext cx="847417" cy="12619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324" y="93976"/>
            <a:ext cx="1085850" cy="1085850"/>
          </a:xfrm>
          <a:prstGeom prst="rect">
            <a:avLst/>
          </a:prstGeom>
        </p:spPr>
      </p:pic>
      <p:pic>
        <p:nvPicPr>
          <p:cNvPr id="4" name="Picture 3">
            <a:extLst>
              <a:ext uri="{FF2B5EF4-FFF2-40B4-BE49-F238E27FC236}">
                <a16:creationId xmlns:a16="http://schemas.microsoft.com/office/drawing/2014/main" id="{3DC0EA93-E109-4CAD-8E50-672F669BCD08}"/>
              </a:ext>
            </a:extLst>
          </p:cNvPr>
          <p:cNvPicPr>
            <a:picLocks noChangeAspect="1"/>
          </p:cNvPicPr>
          <p:nvPr/>
        </p:nvPicPr>
        <p:blipFill>
          <a:blip r:embed="rId6"/>
          <a:stretch>
            <a:fillRect/>
          </a:stretch>
        </p:blipFill>
        <p:spPr>
          <a:xfrm>
            <a:off x="553264" y="1450963"/>
            <a:ext cx="4397878" cy="3721897"/>
          </a:xfrm>
          <a:prstGeom prst="rect">
            <a:avLst/>
          </a:prstGeom>
        </p:spPr>
      </p:pic>
      <p:pic>
        <p:nvPicPr>
          <p:cNvPr id="8" name="Picture 7">
            <a:extLst>
              <a:ext uri="{FF2B5EF4-FFF2-40B4-BE49-F238E27FC236}">
                <a16:creationId xmlns:a16="http://schemas.microsoft.com/office/drawing/2014/main" id="{BF551232-7939-C860-983A-07BFC7C49B9D}"/>
              </a:ext>
            </a:extLst>
          </p:cNvPr>
          <p:cNvPicPr>
            <a:picLocks noChangeAspect="1"/>
          </p:cNvPicPr>
          <p:nvPr/>
        </p:nvPicPr>
        <p:blipFill>
          <a:blip r:embed="rId7"/>
          <a:stretch>
            <a:fillRect/>
          </a:stretch>
        </p:blipFill>
        <p:spPr>
          <a:xfrm>
            <a:off x="7404990" y="736880"/>
            <a:ext cx="3810000" cy="2575032"/>
          </a:xfrm>
          <a:prstGeom prst="rect">
            <a:avLst/>
          </a:prstGeom>
        </p:spPr>
      </p:pic>
      <p:pic>
        <p:nvPicPr>
          <p:cNvPr id="14" name="Picture 13">
            <a:extLst>
              <a:ext uri="{FF2B5EF4-FFF2-40B4-BE49-F238E27FC236}">
                <a16:creationId xmlns:a16="http://schemas.microsoft.com/office/drawing/2014/main" id="{A8618BB6-2917-DDEE-A07D-06593D30760A}"/>
              </a:ext>
            </a:extLst>
          </p:cNvPr>
          <p:cNvPicPr>
            <a:picLocks noChangeAspect="1"/>
          </p:cNvPicPr>
          <p:nvPr/>
        </p:nvPicPr>
        <p:blipFill>
          <a:blip r:embed="rId8"/>
          <a:stretch>
            <a:fillRect/>
          </a:stretch>
        </p:blipFill>
        <p:spPr>
          <a:xfrm>
            <a:off x="3639648" y="3546089"/>
            <a:ext cx="3933825" cy="2999678"/>
          </a:xfrm>
          <a:prstGeom prst="rect">
            <a:avLst/>
          </a:prstGeom>
        </p:spPr>
      </p:pic>
    </p:spTree>
    <p:extLst>
      <p:ext uri="{BB962C8B-B14F-4D97-AF65-F5344CB8AC3E}">
        <p14:creationId xmlns:p14="http://schemas.microsoft.com/office/powerpoint/2010/main" val="115346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E46B-66A1-D003-0B2F-73826BA17B46}"/>
              </a:ext>
            </a:extLst>
          </p:cNvPr>
          <p:cNvSpPr>
            <a:spLocks noGrp="1"/>
          </p:cNvSpPr>
          <p:nvPr>
            <p:ph type="title"/>
          </p:nvPr>
        </p:nvSpPr>
        <p:spPr>
          <a:xfrm>
            <a:off x="838200" y="365126"/>
            <a:ext cx="10515600" cy="928416"/>
          </a:xfrm>
        </p:spPr>
        <p:txBody>
          <a:bodyPr/>
          <a:lstStyle/>
          <a:p>
            <a:pPr algn="ctr"/>
            <a:r>
              <a:rPr lang="en-US" dirty="0">
                <a:solidFill>
                  <a:srgbClr val="7030A0"/>
                </a:solidFill>
              </a:rPr>
              <a:t> </a:t>
            </a:r>
            <a:r>
              <a:rPr lang="en-US" sz="5400" b="1" dirty="0">
                <a:solidFill>
                  <a:srgbClr val="7030A0"/>
                </a:solidFill>
              </a:rPr>
              <a:t>My Feelings Wheel</a:t>
            </a:r>
            <a:endParaRPr lang="en-AE" b="1" dirty="0">
              <a:solidFill>
                <a:srgbClr val="7030A0"/>
              </a:solidFill>
            </a:endParaRPr>
          </a:p>
        </p:txBody>
      </p:sp>
      <p:sp>
        <p:nvSpPr>
          <p:cNvPr id="3" name="Footer Placeholder 2">
            <a:extLst>
              <a:ext uri="{FF2B5EF4-FFF2-40B4-BE49-F238E27FC236}">
                <a16:creationId xmlns:a16="http://schemas.microsoft.com/office/drawing/2014/main" id="{32AB10D4-F71C-CD68-C177-09869A2CB119}"/>
              </a:ext>
            </a:extLst>
          </p:cNvPr>
          <p:cNvSpPr>
            <a:spLocks noGrp="1"/>
          </p:cNvSpPr>
          <p:nvPr>
            <p:ph type="ftr" sz="quarter" idx="11"/>
          </p:nvPr>
        </p:nvSpPr>
        <p:spPr/>
        <p:txBody>
          <a:bodyPr/>
          <a:lstStyle/>
          <a:p>
            <a:r>
              <a:rPr lang="en-GB"/>
              <a:t>© PSHE Association 2018   </a:t>
            </a:r>
            <a:endParaRPr lang="en-GB" dirty="0"/>
          </a:p>
        </p:txBody>
      </p:sp>
      <p:sp>
        <p:nvSpPr>
          <p:cNvPr id="4" name="Slide Number Placeholder 3">
            <a:extLst>
              <a:ext uri="{FF2B5EF4-FFF2-40B4-BE49-F238E27FC236}">
                <a16:creationId xmlns:a16="http://schemas.microsoft.com/office/drawing/2014/main" id="{6C6B457F-FA32-C3A4-35C7-0C71D4F30FA5}"/>
              </a:ext>
            </a:extLst>
          </p:cNvPr>
          <p:cNvSpPr>
            <a:spLocks noGrp="1"/>
          </p:cNvSpPr>
          <p:nvPr>
            <p:ph type="sldNum" sz="quarter" idx="12"/>
          </p:nvPr>
        </p:nvSpPr>
        <p:spPr/>
        <p:txBody>
          <a:bodyPr/>
          <a:lstStyle/>
          <a:p>
            <a:fld id="{2D651D86-383D-45DB-A701-76B5BFCFE28F}" type="slidenum">
              <a:rPr lang="en-GB" smtClean="0"/>
              <a:t>5</a:t>
            </a:fld>
            <a:endParaRPr lang="en-GB" dirty="0"/>
          </a:p>
        </p:txBody>
      </p:sp>
      <p:pic>
        <p:nvPicPr>
          <p:cNvPr id="6" name="Picture 5">
            <a:extLst>
              <a:ext uri="{FF2B5EF4-FFF2-40B4-BE49-F238E27FC236}">
                <a16:creationId xmlns:a16="http://schemas.microsoft.com/office/drawing/2014/main" id="{4E587FD3-D2BC-BDBB-0319-15AB3E2CAC32}"/>
              </a:ext>
            </a:extLst>
          </p:cNvPr>
          <p:cNvPicPr>
            <a:picLocks noChangeAspect="1"/>
          </p:cNvPicPr>
          <p:nvPr/>
        </p:nvPicPr>
        <p:blipFill>
          <a:blip r:embed="rId2"/>
          <a:stretch>
            <a:fillRect/>
          </a:stretch>
        </p:blipFill>
        <p:spPr>
          <a:xfrm>
            <a:off x="1503207" y="1690688"/>
            <a:ext cx="4038949" cy="3728805"/>
          </a:xfrm>
          <a:prstGeom prst="rect">
            <a:avLst/>
          </a:prstGeom>
        </p:spPr>
      </p:pic>
      <p:sp>
        <p:nvSpPr>
          <p:cNvPr id="7" name="TextBox 6">
            <a:extLst>
              <a:ext uri="{FF2B5EF4-FFF2-40B4-BE49-F238E27FC236}">
                <a16:creationId xmlns:a16="http://schemas.microsoft.com/office/drawing/2014/main" id="{D7B1533A-DA25-BC7F-CDFD-212505B03934}"/>
              </a:ext>
            </a:extLst>
          </p:cNvPr>
          <p:cNvSpPr txBox="1"/>
          <p:nvPr/>
        </p:nvSpPr>
        <p:spPr>
          <a:xfrm>
            <a:off x="5932449" y="1851102"/>
            <a:ext cx="5274527" cy="2123658"/>
          </a:xfrm>
          <a:prstGeom prst="rect">
            <a:avLst/>
          </a:prstGeom>
          <a:noFill/>
        </p:spPr>
        <p:txBody>
          <a:bodyPr wrap="square" rtlCol="0">
            <a:spAutoFit/>
          </a:bodyPr>
          <a:lstStyle/>
          <a:p>
            <a:r>
              <a:rPr lang="en-US" sz="4400" b="1" dirty="0">
                <a:solidFill>
                  <a:srgbClr val="C00000"/>
                </a:solidFill>
              </a:rPr>
              <a:t>Let’s … Try </a:t>
            </a:r>
          </a:p>
          <a:p>
            <a:endParaRPr lang="en-US" sz="4400" b="1" dirty="0">
              <a:solidFill>
                <a:srgbClr val="C00000"/>
              </a:solidFill>
            </a:endParaRPr>
          </a:p>
          <a:p>
            <a:r>
              <a:rPr lang="en-US" sz="4400" b="1" dirty="0">
                <a:solidFill>
                  <a:srgbClr val="C00000"/>
                </a:solidFill>
              </a:rPr>
              <a:t>         I Feel ……   I Will </a:t>
            </a:r>
            <a:endParaRPr lang="en-AE" sz="4400" b="1" dirty="0">
              <a:solidFill>
                <a:srgbClr val="C00000"/>
              </a:solidFill>
            </a:endParaRPr>
          </a:p>
        </p:txBody>
      </p:sp>
    </p:spTree>
    <p:extLst>
      <p:ext uri="{BB962C8B-B14F-4D97-AF65-F5344CB8AC3E}">
        <p14:creationId xmlns:p14="http://schemas.microsoft.com/office/powerpoint/2010/main" val="369532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37AC-E1E5-7711-C0D8-AFA7A2BA19BC}"/>
              </a:ext>
            </a:extLst>
          </p:cNvPr>
          <p:cNvSpPr>
            <a:spLocks noGrp="1"/>
          </p:cNvSpPr>
          <p:nvPr>
            <p:ph type="title"/>
          </p:nvPr>
        </p:nvSpPr>
        <p:spPr>
          <a:xfrm>
            <a:off x="838200" y="944988"/>
            <a:ext cx="10515600" cy="1325563"/>
          </a:xfrm>
        </p:spPr>
        <p:txBody>
          <a:bodyPr/>
          <a:lstStyle/>
          <a:p>
            <a:pPr algn="ctr"/>
            <a:r>
              <a:rPr lang="en-US" dirty="0"/>
              <a:t>Match the emotions </a:t>
            </a:r>
            <a:endParaRPr lang="en-AE" dirty="0"/>
          </a:p>
        </p:txBody>
      </p:sp>
      <p:sp>
        <p:nvSpPr>
          <p:cNvPr id="3" name="Footer Placeholder 2">
            <a:extLst>
              <a:ext uri="{FF2B5EF4-FFF2-40B4-BE49-F238E27FC236}">
                <a16:creationId xmlns:a16="http://schemas.microsoft.com/office/drawing/2014/main" id="{B7D17D08-C0D0-0832-6A7D-123BDE8C518C}"/>
              </a:ext>
            </a:extLst>
          </p:cNvPr>
          <p:cNvSpPr>
            <a:spLocks noGrp="1"/>
          </p:cNvSpPr>
          <p:nvPr>
            <p:ph type="ftr" sz="quarter" idx="11"/>
          </p:nvPr>
        </p:nvSpPr>
        <p:spPr/>
        <p:txBody>
          <a:bodyPr/>
          <a:lstStyle/>
          <a:p>
            <a:r>
              <a:rPr lang="en-GB"/>
              <a:t>© PSHE Association 2018   </a:t>
            </a:r>
            <a:endParaRPr lang="en-GB" dirty="0"/>
          </a:p>
        </p:txBody>
      </p:sp>
      <p:sp>
        <p:nvSpPr>
          <p:cNvPr id="4" name="Slide Number Placeholder 3">
            <a:extLst>
              <a:ext uri="{FF2B5EF4-FFF2-40B4-BE49-F238E27FC236}">
                <a16:creationId xmlns:a16="http://schemas.microsoft.com/office/drawing/2014/main" id="{8E18DF2E-D05B-8463-DB28-13F17E8C8214}"/>
              </a:ext>
            </a:extLst>
          </p:cNvPr>
          <p:cNvSpPr>
            <a:spLocks noGrp="1"/>
          </p:cNvSpPr>
          <p:nvPr>
            <p:ph type="sldNum" sz="quarter" idx="12"/>
          </p:nvPr>
        </p:nvSpPr>
        <p:spPr/>
        <p:txBody>
          <a:bodyPr/>
          <a:lstStyle/>
          <a:p>
            <a:fld id="{2D651D86-383D-45DB-A701-76B5BFCFE28F}" type="slidenum">
              <a:rPr lang="en-GB" smtClean="0"/>
              <a:t>6</a:t>
            </a:fld>
            <a:endParaRPr lang="en-GB" dirty="0"/>
          </a:p>
        </p:txBody>
      </p:sp>
      <p:pic>
        <p:nvPicPr>
          <p:cNvPr id="8" name="Picture 7">
            <a:extLst>
              <a:ext uri="{FF2B5EF4-FFF2-40B4-BE49-F238E27FC236}">
                <a16:creationId xmlns:a16="http://schemas.microsoft.com/office/drawing/2014/main" id="{E3244256-9BCF-2B99-D253-CBC1DC3FEEEC}"/>
              </a:ext>
            </a:extLst>
          </p:cNvPr>
          <p:cNvPicPr>
            <a:picLocks noChangeAspect="1"/>
          </p:cNvPicPr>
          <p:nvPr/>
        </p:nvPicPr>
        <p:blipFill>
          <a:blip r:embed="rId3"/>
          <a:stretch>
            <a:fillRect/>
          </a:stretch>
        </p:blipFill>
        <p:spPr>
          <a:xfrm>
            <a:off x="3517496" y="1886350"/>
            <a:ext cx="4645196" cy="4235670"/>
          </a:xfrm>
          <a:prstGeom prst="rect">
            <a:avLst/>
          </a:prstGeom>
        </p:spPr>
      </p:pic>
      <p:pic>
        <p:nvPicPr>
          <p:cNvPr id="9" name="Picture 8">
            <a:extLst>
              <a:ext uri="{FF2B5EF4-FFF2-40B4-BE49-F238E27FC236}">
                <a16:creationId xmlns:a16="http://schemas.microsoft.com/office/drawing/2014/main" id="{F6B8B720-4746-C749-BEFD-5E000187E4A1}"/>
              </a:ext>
            </a:extLst>
          </p:cNvPr>
          <p:cNvPicPr>
            <a:picLocks noChangeAspect="1"/>
          </p:cNvPicPr>
          <p:nvPr/>
        </p:nvPicPr>
        <p:blipFill>
          <a:blip r:embed="rId4"/>
          <a:stretch>
            <a:fillRect/>
          </a:stretch>
        </p:blipFill>
        <p:spPr>
          <a:xfrm>
            <a:off x="582431" y="229220"/>
            <a:ext cx="2127316" cy="2302106"/>
          </a:xfrm>
          <a:prstGeom prst="rect">
            <a:avLst/>
          </a:prstGeom>
        </p:spPr>
      </p:pic>
    </p:spTree>
    <p:extLst>
      <p:ext uri="{BB962C8B-B14F-4D97-AF65-F5344CB8AC3E}">
        <p14:creationId xmlns:p14="http://schemas.microsoft.com/office/powerpoint/2010/main" val="3194223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351</Words>
  <Application>Microsoft Office PowerPoint</Application>
  <PresentationFormat>Widescreen</PresentationFormat>
  <Paragraphs>39</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Gill Sans MT</vt:lpstr>
      <vt:lpstr>Lato</vt:lpstr>
      <vt:lpstr>League Spartan</vt:lpstr>
      <vt:lpstr>Open Sans Light</vt:lpstr>
      <vt:lpstr>1_Office Theme</vt:lpstr>
      <vt:lpstr>PowerPoint Presentation</vt:lpstr>
      <vt:lpstr>PowerPoint Presentation</vt:lpstr>
      <vt:lpstr>PowerPoint Presentation</vt:lpstr>
      <vt:lpstr>Recognising feelings</vt:lpstr>
      <vt:lpstr> My Feelings Wheel</vt:lpstr>
      <vt:lpstr>Match the emotions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2</cp:revision>
  <dcterms:created xsi:type="dcterms:W3CDTF">2022-10-02T11:16:17Z</dcterms:created>
  <dcterms:modified xsi:type="dcterms:W3CDTF">2022-10-07T06:28:27Z</dcterms:modified>
</cp:coreProperties>
</file>