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Indie Flower" panose="02000000000000000000" pitchFamily="2" charset="0"/>
      <p:regular r:id="rId21"/>
    </p:embeddedFont>
    <p:embeddedFont>
      <p:font typeface="Kalam" panose="02000000000000000000" pitchFamily="2" charset="77"/>
      <p:regular r:id="rId22"/>
      <p:bold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Rubik" pitchFamily="2" charset="-79"/>
      <p:regular r:id="rId28"/>
      <p:bold r:id="rId29"/>
      <p:italic r:id="rId30"/>
      <p:boldItalic r:id="rId31"/>
    </p:embeddedFont>
    <p:embeddedFont>
      <p:font typeface="Rubik Medium" pitchFamily="2" charset="-79"/>
      <p:regular r:id="rId32"/>
      <p:bold r:id="rId33"/>
      <p:italic r:id="rId34"/>
      <p:boldItalic r:id="rId35"/>
    </p:embeddedFont>
    <p:embeddedFont>
      <p:font typeface="Source Serif Pro" panose="02040603050405020204" pitchFamily="18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3"/>
  </p:normalViewPr>
  <p:slideViewPr>
    <p:cSldViewPr snapToGrid="0">
      <p:cViewPr varScale="1">
        <p:scale>
          <a:sx n="115" d="100"/>
          <a:sy n="115" d="100"/>
        </p:scale>
        <p:origin x="10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cbe908a3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cbe908a3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79ec02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e79ec02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e1a6c2900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e1a6c2900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ca489465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ca489465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7916525c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77916525c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ca489465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7ca489465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ca489465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7ca489465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ca489465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7ca489465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e1a6c2900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2e1a6c2900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e1a6c290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e1a6c290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e1a6c290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e1a6c290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e1a6c2900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e1a6c2900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7916525c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77916525c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e1a6c290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e1a6c290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7916525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7916525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8146849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8146849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7916525c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7916525c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+ Directions">
  <p:cSld name="CUSTOM_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s Only">
  <p:cSld name="CUSTOM_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2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CUSTOM_4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4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14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3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4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5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6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CUSTOM_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ocabulary">
  <p:cSld name="CUSTOM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12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.org/education/videos/ai-explained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8.jpg"/><Relationship Id="rId4" Type="http://schemas.openxmlformats.org/officeDocument/2006/relationships/hyperlink" Target="http://www.youtube.com/watch?v=b0KaGBOU4Y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/>
          </a:blip>
          <a:srcRect l="17321" r="22618"/>
          <a:stretch/>
        </p:blipFill>
        <p:spPr>
          <a:xfrm>
            <a:off x="3642750" y="-3074"/>
            <a:ext cx="55012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/>
          <p:nvPr/>
        </p:nvSpPr>
        <p:spPr>
          <a:xfrm>
            <a:off x="-150" y="-3075"/>
            <a:ext cx="3642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2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7"/>
          <p:cNvPicPr preferRelativeResize="0"/>
          <p:nvPr/>
        </p:nvPicPr>
        <p:blipFill rotWithShape="1">
          <a:blip r:embed="rId5">
            <a:alphaModFix/>
          </a:blip>
          <a:srcRect l="15823" t="45025" r="-1867" b="-10698"/>
          <a:stretch/>
        </p:blipFill>
        <p:spPr>
          <a:xfrm>
            <a:off x="0" y="0"/>
            <a:ext cx="2842051" cy="16585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/>
          <p:nvPr/>
        </p:nvSpPr>
        <p:spPr>
          <a:xfrm>
            <a:off x="238125" y="1319650"/>
            <a:ext cx="3393000" cy="29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Source Serif Pro"/>
                <a:ea typeface="Source Serif Pro"/>
                <a:cs typeface="Source Serif Pro"/>
                <a:sym typeface="Source Serif Pro"/>
              </a:rPr>
              <a:t>What Is AI?</a:t>
            </a:r>
            <a:endParaRPr sz="35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238125" y="312250"/>
            <a:ext cx="2876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GRADES 8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7" name="Google Shape;77;p17" descr="alt=&quot;&quot;" title="alt=&quot;&quot;"/>
          <p:cNvPicPr preferRelativeResize="0"/>
          <p:nvPr/>
        </p:nvPicPr>
        <p:blipFill rotWithShape="1">
          <a:blip r:embed="rId6">
            <a:alphaModFix/>
          </a:blip>
          <a:srcRect l="15935" t="10827" r="15935" b="10827"/>
          <a:stretch/>
        </p:blipFill>
        <p:spPr>
          <a:xfrm rot="214571">
            <a:off x="5731577" y="134642"/>
            <a:ext cx="1139039" cy="123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 descr="alt=&quot;&quot;" title="alt=&quot;&quot;"/>
          <p:cNvPicPr preferRelativeResize="0"/>
          <p:nvPr/>
        </p:nvPicPr>
        <p:blipFill rotWithShape="1">
          <a:blip r:embed="rId6">
            <a:alphaModFix/>
          </a:blip>
          <a:srcRect l="15935" t="10827" r="15935" b="10827"/>
          <a:stretch/>
        </p:blipFill>
        <p:spPr>
          <a:xfrm rot="1008803">
            <a:off x="6398553" y="1254176"/>
            <a:ext cx="841667" cy="90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 descr="alt=&quot;&quot;" title="alt=&quot;&quot;"/>
          <p:cNvPicPr preferRelativeResize="0"/>
          <p:nvPr/>
        </p:nvPicPr>
        <p:blipFill rotWithShape="1">
          <a:blip r:embed="rId6">
            <a:alphaModFix/>
          </a:blip>
          <a:srcRect l="15935" t="10827" r="15935" b="10827"/>
          <a:stretch/>
        </p:blipFill>
        <p:spPr>
          <a:xfrm rot="-150428">
            <a:off x="5636285" y="1550181"/>
            <a:ext cx="636555" cy="68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l="5364" r="5373"/>
          <a:stretch/>
        </p:blipFill>
        <p:spPr>
          <a:xfrm rot="420656">
            <a:off x="767721" y="1650401"/>
            <a:ext cx="2773108" cy="304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 rotWithShape="1">
          <a:blip r:embed="rId4">
            <a:alphaModFix/>
          </a:blip>
          <a:srcRect l="1380" r="1380"/>
          <a:stretch/>
        </p:blipFill>
        <p:spPr>
          <a:xfrm rot="175627">
            <a:off x="5359348" y="18325"/>
            <a:ext cx="3026878" cy="30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/>
          <p:nvPr/>
        </p:nvSpPr>
        <p:spPr>
          <a:xfrm>
            <a:off x="1865475" y="857000"/>
            <a:ext cx="5413200" cy="3068400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>
            <a:noFill/>
          </a:ln>
          <a:effectLst>
            <a:outerShdw blurRad="200025" dist="76200" dir="558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2003825" y="1872575"/>
            <a:ext cx="5223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latin typeface="Kalam"/>
                <a:ea typeface="Kalam"/>
                <a:cs typeface="Kalam"/>
                <a:sym typeface="Kalam"/>
              </a:rPr>
              <a:t>Generative AI</a:t>
            </a:r>
            <a:endParaRPr sz="23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Lato"/>
                <a:ea typeface="Lato"/>
                <a:cs typeface="Lato"/>
                <a:sym typeface="Lato"/>
              </a:rPr>
              <a:t>a type of AI that can create content, including text, images, and audio</a:t>
            </a:r>
            <a:endParaRPr sz="20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772325" y="1139825"/>
            <a:ext cx="55995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Key Vocabulary</a:t>
            </a:r>
            <a:endParaRPr sz="30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5">
            <a:alphaModFix/>
          </a:blip>
          <a:srcRect t="1996" b="1996"/>
          <a:stretch/>
        </p:blipFill>
        <p:spPr>
          <a:xfrm rot="4">
            <a:off x="3223648" y="2184412"/>
            <a:ext cx="2619918" cy="3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 descr="alt=&quot;&quot;" title="alt=&quot;&quot;"/>
          <p:cNvPicPr preferRelativeResize="0"/>
          <p:nvPr/>
        </p:nvPicPr>
        <p:blipFill rotWithShape="1">
          <a:blip r:embed="rId6">
            <a:alphaModFix/>
          </a:blip>
          <a:srcRect l="22883" r="22889"/>
          <a:stretch/>
        </p:blipFill>
        <p:spPr>
          <a:xfrm>
            <a:off x="2378775" y="353525"/>
            <a:ext cx="785926" cy="13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/>
        </p:nvSpPr>
        <p:spPr>
          <a:xfrm>
            <a:off x="889300" y="967950"/>
            <a:ext cx="47295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Given what you know, do you think generative AI will be </a:t>
            </a:r>
            <a:r>
              <a:rPr lang="en" sz="2400" b="1">
                <a:latin typeface="Kalam"/>
                <a:ea typeface="Kalam"/>
                <a:cs typeface="Kalam"/>
                <a:sym typeface="Kalam"/>
              </a:rPr>
              <a:t>more helpful</a:t>
            </a:r>
            <a:r>
              <a:rPr lang="en" sz="2400" b="1">
                <a:latin typeface="Lato"/>
                <a:ea typeface="Lato"/>
                <a:cs typeface="Lato"/>
                <a:sym typeface="Lato"/>
              </a:rPr>
              <a:t> or </a:t>
            </a:r>
            <a:r>
              <a:rPr lang="en" sz="2400" b="1">
                <a:latin typeface="Kalam"/>
                <a:ea typeface="Kalam"/>
                <a:cs typeface="Kalam"/>
                <a:sym typeface="Kalam"/>
              </a:rPr>
              <a:t>more harmful</a:t>
            </a:r>
            <a:r>
              <a:rPr lang="en" sz="2400" b="1">
                <a:latin typeface="Lato"/>
                <a:ea typeface="Lato"/>
                <a:cs typeface="Lato"/>
                <a:sym typeface="Lato"/>
              </a:rPr>
              <a:t> to society?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Pick the side that you agree with the most. Be sure to have at least one reason to support your opinion.</a:t>
            </a: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889300" y="3239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TAKE A STAND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 rotWithShape="1">
          <a:blip r:embed="rId4">
            <a:alphaModFix/>
          </a:blip>
          <a:srcRect l="3470" r="3480"/>
          <a:stretch/>
        </p:blipFill>
        <p:spPr>
          <a:xfrm>
            <a:off x="255875" y="256700"/>
            <a:ext cx="569850" cy="5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/>
          <p:nvPr/>
        </p:nvSpPr>
        <p:spPr>
          <a:xfrm>
            <a:off x="6085600" y="1492800"/>
            <a:ext cx="2211900" cy="2157900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>
            <a:noFill/>
          </a:ln>
          <a:effectLst>
            <a:outerShdw blurRad="200025" dist="76200" dir="558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125000" y="1623747"/>
            <a:ext cx="2133100" cy="1896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/>
        </p:nvSpPr>
        <p:spPr>
          <a:xfrm>
            <a:off x="889300" y="3239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REFLECT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 descr="alt=&quot;&quot;&#10;" title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75" y="275150"/>
            <a:ext cx="660251" cy="6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150" y="750925"/>
            <a:ext cx="9144000" cy="1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Lato"/>
                <a:ea typeface="Lato"/>
                <a:cs typeface="Lato"/>
                <a:sym typeface="Lato"/>
              </a:rPr>
              <a:t>How could generative </a:t>
            </a:r>
            <a:br>
              <a:rPr lang="en" sz="3000" b="1">
                <a:latin typeface="Lato"/>
                <a:ea typeface="Lato"/>
                <a:cs typeface="Lato"/>
                <a:sym typeface="Lato"/>
              </a:rPr>
            </a:br>
            <a:r>
              <a:rPr lang="en" sz="3000" b="1">
                <a:latin typeface="Lato"/>
                <a:ea typeface="Lato"/>
                <a:cs typeface="Lato"/>
                <a:sym typeface="Lato"/>
              </a:rPr>
              <a:t>AI be harmful to society?</a:t>
            </a:r>
            <a:endParaRPr sz="3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3847052" y="2600425"/>
            <a:ext cx="1449900" cy="1414500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>
            <a:noFill/>
          </a:ln>
          <a:effectLst>
            <a:outerShdw blurRad="200025" dist="76200" dir="558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813" y="2716400"/>
            <a:ext cx="1330375" cy="11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/>
        </p:nvSpPr>
        <p:spPr>
          <a:xfrm>
            <a:off x="889300" y="970050"/>
            <a:ext cx="8090100" cy="3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How could generative AI be harmful to society?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 b="1">
                <a:latin typeface="Lato"/>
                <a:ea typeface="Lato"/>
                <a:cs typeface="Lato"/>
                <a:sym typeface="Lato"/>
              </a:rPr>
              <a:t>Misinformation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 It could be used to create fake articles, videos, or images that are convincing and can be shared easily.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 b="1">
                <a:latin typeface="Lato"/>
                <a:ea typeface="Lato"/>
                <a:cs typeface="Lato"/>
                <a:sym typeface="Lato"/>
              </a:rPr>
              <a:t>Plagiarism and copyright issues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 It might have learned using data without permission, or it might not give credit to its sources.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 b="1">
                <a:latin typeface="Lato"/>
                <a:ea typeface="Lato"/>
                <a:cs typeface="Lato"/>
                <a:sym typeface="Lato"/>
              </a:rPr>
              <a:t>Bias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 It might be trained on biased or incomplete information.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Lato"/>
              <a:buChar char="●"/>
            </a:pPr>
            <a:r>
              <a:rPr lang="en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Other harms</a:t>
            </a: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Impersonation, cyberbullying, privacy threats, etc.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889300" y="3239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REFLECT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29"/>
          <p:cNvPicPr preferRelativeResize="0"/>
          <p:nvPr/>
        </p:nvPicPr>
        <p:blipFill rotWithShape="1">
          <a:blip r:embed="rId3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 descr="alt=&quot;&quot;&#10;" title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75" y="275150"/>
            <a:ext cx="660251" cy="62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/>
        </p:nvSpPr>
        <p:spPr>
          <a:xfrm>
            <a:off x="889300" y="3239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REFLECT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 rotWithShape="1">
          <a:blip r:embed="rId3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 descr="alt=&quot;&quot;&#10;" title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75" y="275150"/>
            <a:ext cx="660251" cy="6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150" y="750925"/>
            <a:ext cx="9144000" cy="1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Lato"/>
                <a:ea typeface="Lato"/>
                <a:cs typeface="Lato"/>
                <a:sym typeface="Lato"/>
              </a:rPr>
              <a:t>How could generative AI </a:t>
            </a:r>
            <a:br>
              <a:rPr lang="en" sz="3000" b="1">
                <a:latin typeface="Lato"/>
                <a:ea typeface="Lato"/>
                <a:cs typeface="Lato"/>
                <a:sym typeface="Lato"/>
              </a:rPr>
            </a:br>
            <a:r>
              <a:rPr lang="en" sz="3000" b="1">
                <a:latin typeface="Lato"/>
                <a:ea typeface="Lato"/>
                <a:cs typeface="Lato"/>
                <a:sym typeface="Lato"/>
              </a:rPr>
              <a:t>be helpful to society?</a:t>
            </a:r>
            <a:endParaRPr sz="3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30"/>
          <p:cNvSpPr/>
          <p:nvPr/>
        </p:nvSpPr>
        <p:spPr>
          <a:xfrm>
            <a:off x="3847052" y="2600425"/>
            <a:ext cx="1449900" cy="1414500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>
            <a:noFill/>
          </a:ln>
          <a:effectLst>
            <a:outerShdw blurRad="200025" dist="76200" dir="558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0712" y="2728625"/>
            <a:ext cx="1302875" cy="11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/>
        </p:nvSpPr>
        <p:spPr>
          <a:xfrm>
            <a:off x="889300" y="3239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REFLECT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 descr="alt=&quot;&quot;&#10;" title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75" y="275150"/>
            <a:ext cx="660251" cy="6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/>
        </p:nvSpPr>
        <p:spPr>
          <a:xfrm>
            <a:off x="889300" y="970050"/>
            <a:ext cx="8090100" cy="3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How could generative AI be helpful to society? 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Efficiency</a:t>
            </a: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People could use it to be more productive in their jobs (data entry, writing, analyzing information, etc.)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Creativity</a:t>
            </a: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Could produce high-quality creative content, including art, music, and writing.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Learning</a:t>
            </a: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It can help people learn new skills.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Other helpful contributions?</a:t>
            </a: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/>
          <p:nvPr/>
        </p:nvSpPr>
        <p:spPr>
          <a:xfrm>
            <a:off x="75" y="0"/>
            <a:ext cx="9144000" cy="4655400"/>
          </a:xfrm>
          <a:prstGeom prst="rect">
            <a:avLst/>
          </a:prstGeom>
          <a:solidFill>
            <a:srgbClr val="F1E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1301425" y="138500"/>
            <a:ext cx="6495877" cy="4378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/>
          <p:nvPr/>
        </p:nvSpPr>
        <p:spPr>
          <a:xfrm>
            <a:off x="1865475" y="793488"/>
            <a:ext cx="5413200" cy="3068400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>
            <a:noFill/>
          </a:ln>
          <a:effectLst>
            <a:outerShdw blurRad="200025" dist="76200" dir="558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32"/>
          <p:cNvPicPr preferRelativeResize="0"/>
          <p:nvPr/>
        </p:nvPicPr>
        <p:blipFill rotWithShape="1">
          <a:blip r:embed="rId4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/>
        </p:nvSpPr>
        <p:spPr>
          <a:xfrm>
            <a:off x="1865475" y="793500"/>
            <a:ext cx="54132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Balancing the potential benefits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latin typeface="Lato"/>
                <a:ea typeface="Lato"/>
                <a:cs typeface="Lato"/>
                <a:sym typeface="Lato"/>
              </a:rPr>
              <a:t>and drawbacks of a new technology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latin typeface="Lato"/>
                <a:ea typeface="Lato"/>
                <a:cs typeface="Lato"/>
                <a:sym typeface="Lato"/>
              </a:rPr>
              <a:t>can be tricky. When it comes to AI and generative AI, we must </a:t>
            </a:r>
            <a:r>
              <a:rPr lang="en" sz="2000" b="1">
                <a:latin typeface="Kalam"/>
                <a:ea typeface="Kalam"/>
                <a:cs typeface="Kalam"/>
                <a:sym typeface="Kalam"/>
              </a:rPr>
              <a:t>think critically </a:t>
            </a:r>
            <a:br>
              <a:rPr lang="en" sz="2000" b="1">
                <a:latin typeface="Kalam"/>
                <a:ea typeface="Kalam"/>
                <a:cs typeface="Kalam"/>
                <a:sym typeface="Kalam"/>
              </a:rPr>
            </a:br>
            <a:r>
              <a:rPr lang="en" sz="2000" b="1">
                <a:latin typeface="Kalam"/>
                <a:ea typeface="Kalam"/>
                <a:cs typeface="Kalam"/>
                <a:sym typeface="Kalam"/>
              </a:rPr>
              <a:t>about its impacts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and remember that we're each in control of how we use it.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889300" y="323900"/>
            <a:ext cx="19692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CLOSING REFLECTION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p32"/>
          <p:cNvPicPr preferRelativeResize="0"/>
          <p:nvPr/>
        </p:nvPicPr>
        <p:blipFill rotWithShape="1">
          <a:blip r:embed="rId5">
            <a:alphaModFix/>
          </a:blip>
          <a:srcRect l="3470" r="3480"/>
          <a:stretch/>
        </p:blipFill>
        <p:spPr>
          <a:xfrm>
            <a:off x="250825" y="237150"/>
            <a:ext cx="579950" cy="5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/>
          <p:nvPr/>
        </p:nvSpPr>
        <p:spPr>
          <a:xfrm>
            <a:off x="-287" y="0"/>
            <a:ext cx="9144000" cy="51435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33" descr="Hand drawn sentence that says, &quot;We can thrive in a digital world&quot;." title="We can thrive in a digital world"/>
          <p:cNvPicPr preferRelativeResize="0"/>
          <p:nvPr/>
        </p:nvPicPr>
        <p:blipFill rotWithShape="1">
          <a:blip r:embed="rId3">
            <a:alphaModFix/>
          </a:blip>
          <a:srcRect l="1370" r="-1370"/>
          <a:stretch/>
        </p:blipFill>
        <p:spPr>
          <a:xfrm>
            <a:off x="2076199" y="1390050"/>
            <a:ext cx="4991026" cy="17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950" y="4411325"/>
            <a:ext cx="3179525" cy="3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l="5364" r="5373"/>
          <a:stretch/>
        </p:blipFill>
        <p:spPr>
          <a:xfrm rot="420656">
            <a:off x="767721" y="1650401"/>
            <a:ext cx="2773108" cy="304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 rotWithShape="1">
          <a:blip r:embed="rId4">
            <a:alphaModFix/>
          </a:blip>
          <a:srcRect l="10181" t="3707" r="2497" b="16395"/>
          <a:stretch/>
        </p:blipFill>
        <p:spPr>
          <a:xfrm>
            <a:off x="5826050" y="230500"/>
            <a:ext cx="2664599" cy="238822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1865475" y="857000"/>
            <a:ext cx="5413200" cy="3068400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>
            <a:noFill/>
          </a:ln>
          <a:effectLst>
            <a:outerShdw blurRad="200025" dist="76200" dir="558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/>
          <p:nvPr/>
        </p:nvSpPr>
        <p:spPr>
          <a:xfrm>
            <a:off x="2284525" y="2284175"/>
            <a:ext cx="47307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What is </a:t>
            </a:r>
            <a:r>
              <a:rPr lang="en" sz="2400" b="1">
                <a:latin typeface="Kalam"/>
                <a:ea typeface="Kalam"/>
                <a:cs typeface="Kalam"/>
                <a:sym typeface="Kalam"/>
              </a:rPr>
              <a:t>artificial intelligence</a:t>
            </a:r>
            <a:r>
              <a:rPr lang="en" sz="2400">
                <a:latin typeface="Kalam"/>
                <a:ea typeface="Kalam"/>
                <a:cs typeface="Kalam"/>
                <a:sym typeface="Kalam"/>
              </a:rPr>
              <a:t>,</a:t>
            </a:r>
            <a:r>
              <a:rPr lang="en" sz="2400" b="1">
                <a:latin typeface="Lato"/>
                <a:ea typeface="Lato"/>
                <a:cs typeface="Lato"/>
                <a:sym typeface="Lato"/>
              </a:rPr>
              <a:t> and what are its potential benefits and drawbacks? </a:t>
            </a:r>
            <a:endParaRPr sz="2400" b="1">
              <a:solidFill>
                <a:srgbClr val="0070F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p18" descr="alt=&quot;&quot;" title="alt=&quot;&quot;"/>
          <p:cNvPicPr preferRelativeResize="0"/>
          <p:nvPr/>
        </p:nvPicPr>
        <p:blipFill rotWithShape="1">
          <a:blip r:embed="rId5">
            <a:alphaModFix/>
          </a:blip>
          <a:srcRect l="15935" t="10827" r="15935" b="10827"/>
          <a:stretch/>
        </p:blipFill>
        <p:spPr>
          <a:xfrm>
            <a:off x="2284525" y="640350"/>
            <a:ext cx="798625" cy="86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1772325" y="1551425"/>
            <a:ext cx="55995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Essential Question</a:t>
            </a:r>
            <a:endParaRPr sz="30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 descr="alt=&quot;&quot;" title="alt=&quot;&quot;"/>
          <p:cNvPicPr preferRelativeResize="0"/>
          <p:nvPr/>
        </p:nvPicPr>
        <p:blipFill rotWithShape="1">
          <a:blip r:embed="rId4">
            <a:alphaModFix/>
          </a:blip>
          <a:srcRect l="592" r="583"/>
          <a:stretch/>
        </p:blipFill>
        <p:spPr>
          <a:xfrm>
            <a:off x="100623" y="108512"/>
            <a:ext cx="824200" cy="78417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1729500" y="1174175"/>
            <a:ext cx="6791400" cy="28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Define what </a:t>
            </a:r>
            <a:r>
              <a:rPr lang="en" sz="2400" b="1">
                <a:latin typeface="Kalam"/>
                <a:ea typeface="Kalam"/>
                <a:cs typeface="Kalam"/>
                <a:sym typeface="Kalam"/>
              </a:rPr>
              <a:t>artificial intelligence</a:t>
            </a:r>
            <a:r>
              <a:rPr lang="en" sz="2400" b="1">
                <a:latin typeface="Lato"/>
                <a:ea typeface="Lato"/>
                <a:cs typeface="Lato"/>
                <a:sym typeface="Lato"/>
              </a:rPr>
              <a:t> (AI) is.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Understand what makes </a:t>
            </a:r>
            <a:r>
              <a:rPr lang="en" sz="2400" b="1">
                <a:latin typeface="Kalam"/>
                <a:ea typeface="Kalam"/>
                <a:cs typeface="Kalam"/>
                <a:sym typeface="Kalam"/>
              </a:rPr>
              <a:t>generative AI</a:t>
            </a:r>
            <a:r>
              <a:rPr lang="en" sz="2400" b="1">
                <a:latin typeface="Lato"/>
                <a:ea typeface="Lato"/>
                <a:cs typeface="Lato"/>
                <a:sym typeface="Lato"/>
              </a:rPr>
              <a:t> unique.  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Reflect on the </a:t>
            </a:r>
            <a:r>
              <a:rPr lang="en" sz="2400" b="1">
                <a:latin typeface="Kalam"/>
                <a:ea typeface="Kalam"/>
                <a:cs typeface="Kalam"/>
                <a:sym typeface="Kalam"/>
              </a:rPr>
              <a:t>benefits and drawbacks</a:t>
            </a:r>
            <a:r>
              <a:rPr lang="en" sz="2400" b="1">
                <a:latin typeface="Lato"/>
                <a:ea typeface="Lato"/>
                <a:cs typeface="Lato"/>
                <a:sym typeface="Lato"/>
              </a:rPr>
              <a:t> of generative AI.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889300" y="323900"/>
            <a:ext cx="2660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LEARNING OBJECTIVES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5605" y="1250367"/>
            <a:ext cx="556375" cy="5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600" y="2188850"/>
            <a:ext cx="556375" cy="61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4825" y="3149375"/>
            <a:ext cx="637875" cy="59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969650" y="1250475"/>
            <a:ext cx="5565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1</a:t>
            </a:r>
            <a:endParaRPr sz="2600" b="1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969650" y="2199925"/>
            <a:ext cx="5565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endParaRPr sz="2600" b="1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969650" y="3149075"/>
            <a:ext cx="5565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3</a:t>
            </a:r>
            <a:endParaRPr sz="2600" b="1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889300" y="323900"/>
            <a:ext cx="27426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WARM-UP POLL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p20" descr="alt=&quot;&quot;" title="alt=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151" y="288950"/>
            <a:ext cx="423300" cy="4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889300" y="1647000"/>
            <a:ext cx="3766200" cy="1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Have you ever heard about artificial intelligence, or AI?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6085600" y="1492800"/>
            <a:ext cx="2211900" cy="2157900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>
            <a:noFill/>
          </a:ln>
          <a:effectLst>
            <a:outerShdw blurRad="200025" dist="76200" dir="558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5600" y="1492789"/>
            <a:ext cx="2211901" cy="209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889300" y="323900"/>
            <a:ext cx="27426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FOLLOW-UP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0" name="Google Shape;120;p21" descr="alt=&quot;&quot;" title="alt=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151" y="288950"/>
            <a:ext cx="423300" cy="4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 rot="563808">
            <a:off x="7245333" y="1718049"/>
            <a:ext cx="733138" cy="11634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889300" y="1132950"/>
            <a:ext cx="4793700" cy="2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Where have you heard </a:t>
            </a:r>
            <a:br>
              <a:rPr lang="en" sz="3000">
                <a:latin typeface="Lato"/>
                <a:ea typeface="Lato"/>
                <a:cs typeface="Lato"/>
                <a:sym typeface="Lato"/>
              </a:rPr>
            </a:br>
            <a:r>
              <a:rPr lang="en" sz="3000">
                <a:latin typeface="Lato"/>
                <a:ea typeface="Lato"/>
                <a:cs typeface="Lato"/>
                <a:sym typeface="Lato"/>
              </a:rPr>
              <a:t>or seen AI?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What are some examples of things you think AI can do?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6085600" y="1492800"/>
            <a:ext cx="2211900" cy="2157900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>
            <a:noFill/>
          </a:ln>
          <a:effectLst>
            <a:outerShdw blurRad="200025" dist="76200" dir="558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5">
            <a:alphaModFix/>
          </a:blip>
          <a:srcRect l="-10" r="10"/>
          <a:stretch/>
        </p:blipFill>
        <p:spPr>
          <a:xfrm rot="281645" flipH="1">
            <a:off x="6265625" y="1699012"/>
            <a:ext cx="1963750" cy="17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874650" y="3239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WATCH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Google Shape;131;p22" descr="alt=&quot;&quot;" title="alt=&quot;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25" y="265425"/>
            <a:ext cx="470350" cy="4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874650" y="1081650"/>
            <a:ext cx="7248300" cy="29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We're going to watch a video that explains what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AI is. And we'll learn about a specific kind of AI that is quite popular right now, called </a:t>
            </a:r>
            <a:r>
              <a:rPr lang="en" sz="2400" b="1">
                <a:latin typeface="Kalam"/>
                <a:ea typeface="Kalam"/>
                <a:cs typeface="Kalam"/>
                <a:sym typeface="Kalam"/>
              </a:rPr>
              <a:t>generative AI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Complete the active viewing guide as you watch the video. 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305625" y="3906900"/>
            <a:ext cx="45720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To watch the video on the Common Sense Education website, </a:t>
            </a:r>
            <a:r>
              <a:rPr lang="en" sz="800" b="1">
                <a:solidFill>
                  <a:srgbClr val="423FE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p23" descr="What is AI and how does it work? And is generative AI the same thing? (Spoiler alert: it's not!) &#10;We'll break it down for you and have you considering benefits and drawbacks of this rapidly evolving technology.&quot;" title="AI Explaine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625" y="1236600"/>
            <a:ext cx="4747200" cy="26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874650" y="3239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WATCH 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5230475" y="1236700"/>
            <a:ext cx="3630900" cy="2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What is artificial intelligence?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How does artificial intelligence learn?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What makes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latin typeface="Lato"/>
                <a:ea typeface="Lato"/>
                <a:cs typeface="Lato"/>
                <a:sym typeface="Lato"/>
              </a:rPr>
              <a:t>"generative AI" unique?</a:t>
            </a: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6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 descr="alt=&quot;&quot;" title="alt=&quot;&quot;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5625" y="265425"/>
            <a:ext cx="470350" cy="4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l="5364" r="5373"/>
          <a:stretch/>
        </p:blipFill>
        <p:spPr>
          <a:xfrm rot="420656">
            <a:off x="767721" y="1650401"/>
            <a:ext cx="2773108" cy="304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 rotWithShape="1">
          <a:blip r:embed="rId4">
            <a:alphaModFix/>
          </a:blip>
          <a:srcRect l="1380" r="1380"/>
          <a:stretch/>
        </p:blipFill>
        <p:spPr>
          <a:xfrm rot="175627">
            <a:off x="5359348" y="18325"/>
            <a:ext cx="3026878" cy="30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/>
          <p:nvPr/>
        </p:nvSpPr>
        <p:spPr>
          <a:xfrm>
            <a:off x="1865475" y="857000"/>
            <a:ext cx="5413200" cy="3068400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>
            <a:noFill/>
          </a:ln>
          <a:effectLst>
            <a:outerShdw blurRad="200025" dist="76200" dir="558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2003825" y="1872575"/>
            <a:ext cx="5223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latin typeface="Kalam"/>
                <a:ea typeface="Kalam"/>
                <a:cs typeface="Kalam"/>
                <a:sym typeface="Kalam"/>
              </a:rPr>
              <a:t>Artificial Intelligence</a:t>
            </a:r>
            <a:r>
              <a:rPr lang="en" sz="23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3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Lato"/>
                <a:ea typeface="Lato"/>
                <a:cs typeface="Lato"/>
                <a:sym typeface="Lato"/>
              </a:rPr>
              <a:t>a computer program that can perform tasks that typically require human intelligence</a:t>
            </a: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1772325" y="1139825"/>
            <a:ext cx="55995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Key Vocabulary</a:t>
            </a:r>
            <a:endParaRPr sz="30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5">
            <a:alphaModFix/>
          </a:blip>
          <a:srcRect t="1996" b="1996"/>
          <a:stretch/>
        </p:blipFill>
        <p:spPr>
          <a:xfrm rot="-3">
            <a:off x="2654173" y="2184860"/>
            <a:ext cx="3738030" cy="393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 descr="alt=&quot;&quot;" title="alt=&quot;&quot;"/>
          <p:cNvPicPr preferRelativeResize="0"/>
          <p:nvPr/>
        </p:nvPicPr>
        <p:blipFill rotWithShape="1">
          <a:blip r:embed="rId6">
            <a:alphaModFix/>
          </a:blip>
          <a:srcRect l="22883" r="22889"/>
          <a:stretch/>
        </p:blipFill>
        <p:spPr>
          <a:xfrm>
            <a:off x="2378775" y="353525"/>
            <a:ext cx="785926" cy="13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>
            <a:off x="75" y="-12"/>
            <a:ext cx="9144000" cy="4655400"/>
          </a:xfrm>
          <a:prstGeom prst="rect">
            <a:avLst/>
          </a:prstGeom>
          <a:solidFill>
            <a:srgbClr val="FFEA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425" y="138500"/>
            <a:ext cx="6495876" cy="43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/>
          <p:nvPr/>
        </p:nvSpPr>
        <p:spPr>
          <a:xfrm>
            <a:off x="1865475" y="793488"/>
            <a:ext cx="5413200" cy="3068400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>
            <a:noFill/>
          </a:ln>
          <a:effectLst>
            <a:outerShdw blurRad="200025" dist="76200" dir="558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5"/>
          <p:cNvSpPr txBox="1"/>
          <p:nvPr/>
        </p:nvSpPr>
        <p:spPr>
          <a:xfrm>
            <a:off x="1865475" y="793488"/>
            <a:ext cx="54132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Artificial intelligence learns by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analyzing </a:t>
            </a:r>
            <a:r>
              <a:rPr lang="en" sz="2400" b="1">
                <a:latin typeface="Kalam"/>
                <a:ea typeface="Kalam"/>
                <a:cs typeface="Kalam"/>
                <a:sym typeface="Kalam"/>
              </a:rPr>
              <a:t>data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, or information.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The more data you feed to an AI, the more accurate it can become at completing a task.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889300" y="323900"/>
            <a:ext cx="19692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EXPLAIN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4">
            <a:alphaModFix/>
          </a:blip>
          <a:srcRect t="2803" b="2812"/>
          <a:stretch/>
        </p:blipFill>
        <p:spPr>
          <a:xfrm>
            <a:off x="3" y="0"/>
            <a:ext cx="1081596" cy="10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5">
            <a:alphaModFix/>
          </a:blip>
          <a:srcRect l="5737" r="5728"/>
          <a:stretch/>
        </p:blipFill>
        <p:spPr>
          <a:xfrm>
            <a:off x="280863" y="240663"/>
            <a:ext cx="519875" cy="5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Macintosh PowerPoint</Application>
  <PresentationFormat>On-screen Show (16:9)</PresentationFormat>
  <Paragraphs>57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Rubik Medium</vt:lpstr>
      <vt:lpstr>Source Serif Pro</vt:lpstr>
      <vt:lpstr>Indie Flower</vt:lpstr>
      <vt:lpstr>Kalam</vt:lpstr>
      <vt:lpstr>Lato</vt:lpstr>
      <vt:lpstr>Rubik</vt:lpstr>
      <vt:lpstr>Arial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Mona Mohamed Arshe</cp:lastModifiedBy>
  <cp:revision>1</cp:revision>
  <dcterms:modified xsi:type="dcterms:W3CDTF">2023-12-28T09:57:54Z</dcterms:modified>
</cp:coreProperties>
</file>