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88" r:id="rId2"/>
    <p:sldId id="289" r:id="rId3"/>
    <p:sldId id="272" r:id="rId4"/>
    <p:sldId id="283" r:id="rId5"/>
    <p:sldId id="266" r:id="rId6"/>
    <p:sldId id="28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79" autoAdjust="0"/>
  </p:normalViewPr>
  <p:slideViewPr>
    <p:cSldViewPr snapToGrid="0">
      <p:cViewPr varScale="1">
        <p:scale>
          <a:sx n="89" d="100"/>
          <a:sy n="89" d="100"/>
        </p:scale>
        <p:origin x="1398" y="9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AFFD0-43AE-47E3-A88E-663AA7CADEF0}" type="datetimeFigureOut">
              <a:rPr lang="en-AE" smtClean="0"/>
              <a:t>13/05/2025</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10C22-D0BD-4050-8C45-5EA71357DAC1}" type="slidenum">
              <a:rPr lang="en-AE" smtClean="0"/>
              <a:t>‹#›</a:t>
            </a:fld>
            <a:endParaRPr lang="en-AE"/>
          </a:p>
        </p:txBody>
      </p:sp>
    </p:spTree>
    <p:extLst>
      <p:ext uri="{BB962C8B-B14F-4D97-AF65-F5344CB8AC3E}">
        <p14:creationId xmlns:p14="http://schemas.microsoft.com/office/powerpoint/2010/main" val="360640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using the following questions to co-develop success criteria with your students:</a:t>
            </a:r>
          </a:p>
          <a:p>
            <a:r>
              <a:rPr lang="en-US" dirty="0"/>
              <a:t>“How will we know we are achieving our learning goals? What will that look like/sound like?”</a:t>
            </a:r>
          </a:p>
          <a:p>
            <a:r>
              <a:rPr lang="en-US" dirty="0"/>
              <a:t>Sample success criteria to help guide you</a:t>
            </a:r>
          </a:p>
          <a:p>
            <a:r>
              <a:rPr lang="en-US" dirty="0"/>
              <a:t>• I can determine what ‘strong’ feelings are. </a:t>
            </a:r>
          </a:p>
          <a:p>
            <a:r>
              <a:rPr lang="en-US" dirty="0"/>
              <a:t>• I can identify ways that can help me through ‘strong’ feelings. </a:t>
            </a:r>
          </a:p>
          <a:p>
            <a:r>
              <a:rPr lang="en-US" dirty="0"/>
              <a:t>• I can tell when someone may be having ‘strong’ feelings.</a:t>
            </a:r>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Gather students and tell them that today we are going to be talking about feelings. Tell them that they will be looking at the way feelings make you feel but they are not just any feelings, they are the strong feelings that may make them feel uncomfortable.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Talk with them about how that the ‘strong feelings’ tend to make us react or not react in ways we would like to sometimes. Recognize also that students may feel strong feelings in response to things in their life or in the world which are unjust. Examples could include racial inequities, police brutality, lack of access to clean drinking water in some Canadian communities. Strong feelings are completely legitimate in response to these issues.</a:t>
            </a:r>
            <a:endParaRPr lang="en-GB" b="1"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253986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Suggested Teacher prompt: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might you experience strong feelings in your day-to-day lives?” [SEL 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Possible Student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start a new grade in September.”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 have to social distance from my friends or when I have to wear a mask.”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someone won’t play with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 have a fight with my friend.”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Suggested Teacher prompt: (Ontario Curriculum, Health and Physical Education, 2019, p151)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some of the feelings you have in these situations? What do you do to help manage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feelings?” [SEL 1.1, 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Possible Student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“Excited! Also, a little scared.”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“Sad, lonely.”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“Frustrated, angry.”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“Sometimes, I just take some time by myself.”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“Sometimes I talk with a teacher or another person. Or I might give it a bit of time, then try to talk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my friend about it.”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313950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394416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13/05/2025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1069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13/05/2025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270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13/05/2025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41043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280142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90896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4031553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13/05/2025</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30808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13/05/2025</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57528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13/05/2025</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7997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13/05/2025</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90651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34845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13/05/2025</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50524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13/05/2025</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2702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788307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3337" y="3661353"/>
            <a:ext cx="1009649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latin typeface="League Spartan" panose="00000800000000000000" pitchFamily="50" charset="0"/>
              </a:rPr>
              <a:t>Lesson :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dirty="0">
                <a:solidFill>
                  <a:srgbClr val="95519E"/>
                </a:solidFill>
                <a:latin typeface="League Spartan" panose="00000800000000000000" pitchFamily="50" charset="0"/>
              </a:rPr>
              <a:t>Stressful Feelings</a:t>
            </a: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pic>
        <p:nvPicPr>
          <p:cNvPr id="3" name="Picture 2">
            <a:extLst>
              <a:ext uri="{FF2B5EF4-FFF2-40B4-BE49-F238E27FC236}">
                <a16:creationId xmlns:a16="http://schemas.microsoft.com/office/drawing/2014/main" id="{BCBA4247-38D3-06FF-DB37-89E777227954}"/>
              </a:ext>
            </a:extLst>
          </p:cNvPr>
          <p:cNvPicPr>
            <a:picLocks noChangeAspect="1"/>
          </p:cNvPicPr>
          <p:nvPr/>
        </p:nvPicPr>
        <p:blipFill>
          <a:blip r:embed="rId3"/>
          <a:srcRect b="7781"/>
          <a:stretch/>
        </p:blipFill>
        <p:spPr>
          <a:xfrm>
            <a:off x="1695545" y="532191"/>
            <a:ext cx="8481189" cy="3129161"/>
          </a:xfrm>
          <a:prstGeom prst="rect">
            <a:avLst/>
          </a:prstGeom>
        </p:spPr>
      </p:pic>
    </p:spTree>
    <p:extLst>
      <p:ext uri="{BB962C8B-B14F-4D97-AF65-F5344CB8AC3E}">
        <p14:creationId xmlns:p14="http://schemas.microsoft.com/office/powerpoint/2010/main" val="154177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9B9F33B-F0CC-4410-85D0-1B957DF4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1" y="365125"/>
            <a:ext cx="539336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i="1" kern="1200" dirty="0">
                <a:solidFill>
                  <a:srgbClr val="7030A0"/>
                </a:solidFill>
                <a:latin typeface="+mj-lt"/>
                <a:ea typeface="+mj-ea"/>
                <a:cs typeface="+mj-cs"/>
              </a:rPr>
              <a:t>Minds On.......</a:t>
            </a:r>
          </a:p>
        </p:txBody>
      </p:sp>
      <p:sp>
        <p:nvSpPr>
          <p:cNvPr id="2057" name="Freeform: Shape 2056">
            <a:extLst>
              <a:ext uri="{FF2B5EF4-FFF2-40B4-BE49-F238E27FC236}">
                <a16:creationId xmlns:a16="http://schemas.microsoft.com/office/drawing/2014/main" id="{55CB1B7E-4B0B-4E99-9560-9667270DA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p:cNvSpPr txBox="1"/>
          <p:nvPr/>
        </p:nvSpPr>
        <p:spPr>
          <a:xfrm>
            <a:off x="699216" y="2549694"/>
            <a:ext cx="6024665"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What do you notice about the feelings.?</a:t>
            </a:r>
          </a:p>
          <a:p>
            <a:pPr>
              <a:lnSpc>
                <a:spcPct val="90000"/>
              </a:lnSpc>
              <a:spcAft>
                <a:spcPts val="600"/>
              </a:spcAft>
            </a:pPr>
            <a:r>
              <a:rPr lang="en-US" dirty="0"/>
              <a:t>                                                                                                                                                                                         </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What did you do and why?</a:t>
            </a:r>
          </a:p>
        </p:txBody>
      </p:sp>
      <p:sp>
        <p:nvSpPr>
          <p:cNvPr id="2059" name="Oval 2058">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631" y="2700688"/>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196DE3D2-178D-4017-842D-87C88CE92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881"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63" name="Straight Connector 2062">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55865" y="1026771"/>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65" name="Arc 2064">
            <a:extLst>
              <a:ext uri="{FF2B5EF4-FFF2-40B4-BE49-F238E27FC236}">
                <a16:creationId xmlns:a16="http://schemas.microsoft.com/office/drawing/2014/main" id="{034ACCCC-54D4-4F78-9B85-4A34FEBAA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54998">
            <a:off x="6055857" y="4209253"/>
            <a:ext cx="3868217" cy="3868217"/>
          </a:xfrm>
          <a:prstGeom prst="arc">
            <a:avLst>
              <a:gd name="adj1" fmla="val 16200000"/>
              <a:gd name="adj2" fmla="val 20479261"/>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67" name="Freeform: Shape 2066">
            <a:extLst>
              <a:ext uri="{FF2B5EF4-FFF2-40B4-BE49-F238E27FC236}">
                <a16:creationId xmlns:a16="http://schemas.microsoft.com/office/drawing/2014/main" id="{72413CFE-8B8A-45C9-B7BA-CF49986D4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 name="Footer Placeholder 3">
            <a:extLst>
              <a:ext uri="{FF2B5EF4-FFF2-40B4-BE49-F238E27FC236}">
                <a16:creationId xmlns:a16="http://schemas.microsoft.com/office/drawing/2014/main" id="{A44A55F9-2810-4A71-B79E-8FDA0249A348}"/>
              </a:ext>
            </a:extLst>
          </p:cNvPr>
          <p:cNvSpPr>
            <a:spLocks noGrp="1"/>
          </p:cNvSpPr>
          <p:nvPr>
            <p:ph type="ftr" sz="quarter" idx="11"/>
          </p:nvPr>
        </p:nvSpPr>
        <p:spPr>
          <a:xfrm>
            <a:off x="3665692" y="6356350"/>
            <a:ext cx="2565869" cy="365125"/>
          </a:xfrm>
        </p:spPr>
        <p:txBody>
          <a:bodyPr vert="horz" lIns="91440" tIns="45720" rIns="91440" bIns="45720" rtlCol="0" anchor="ctr">
            <a:normAutofit/>
          </a:bodyPr>
          <a:lstStyle/>
          <a:p>
            <a:pPr algn="r">
              <a:spcAft>
                <a:spcPts val="600"/>
              </a:spcAft>
            </a:pPr>
            <a:r>
              <a:rPr lang="en-US" sz="1200" kern="1200" dirty="0">
                <a:solidFill>
                  <a:schemeClr val="tx1">
                    <a:tint val="75000"/>
                  </a:schemeClr>
                </a:solidFill>
                <a:latin typeface="+mn-lt"/>
                <a:ea typeface="+mn-ea"/>
                <a:cs typeface="+mn-cs"/>
              </a:rPr>
              <a:t>© PSHE Association 2021 	 </a:t>
            </a:r>
          </a:p>
        </p:txBody>
      </p:sp>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algn="r">
              <a:spcAft>
                <a:spcPts val="600"/>
              </a:spcAft>
            </a:pPr>
            <a:fld id="{2D651D86-383D-45DB-A701-76B5BFCFE28F}" type="slidenum">
              <a:rPr lang="en-US" sz="1200" smtClean="0">
                <a:solidFill>
                  <a:schemeClr val="tx1">
                    <a:tint val="75000"/>
                  </a:schemeClr>
                </a:solidFill>
                <a:latin typeface="+mn-lt"/>
                <a:ea typeface="+mn-ea"/>
                <a:cs typeface="+mn-cs"/>
              </a:rPr>
              <a:pPr algn="r">
                <a:spcAft>
                  <a:spcPts val="600"/>
                </a:spcAft>
              </a:pPr>
              <a:t>2</a:t>
            </a:fld>
            <a:endParaRPr lang="en-US" sz="1200">
              <a:solidFill>
                <a:schemeClr val="tx1">
                  <a:tint val="75000"/>
                </a:schemeClr>
              </a:solidFill>
              <a:latin typeface="+mn-lt"/>
              <a:ea typeface="+mn-ea"/>
              <a:cs typeface="+mn-cs"/>
            </a:endParaRPr>
          </a:p>
        </p:txBody>
      </p:sp>
      <p:pic>
        <p:nvPicPr>
          <p:cNvPr id="6" name="Picture 5">
            <a:extLst>
              <a:ext uri="{FF2B5EF4-FFF2-40B4-BE49-F238E27FC236}">
                <a16:creationId xmlns:a16="http://schemas.microsoft.com/office/drawing/2014/main" id="{85219CA3-A25C-BD95-3716-849DE6314D4F}"/>
              </a:ext>
            </a:extLst>
          </p:cNvPr>
          <p:cNvPicPr>
            <a:picLocks noChangeAspect="1"/>
          </p:cNvPicPr>
          <p:nvPr/>
        </p:nvPicPr>
        <p:blipFill>
          <a:blip r:embed="rId3"/>
          <a:stretch>
            <a:fillRect/>
          </a:stretch>
        </p:blipFill>
        <p:spPr>
          <a:xfrm rot="5400000">
            <a:off x="6173966" y="806657"/>
            <a:ext cx="6320865" cy="5221035"/>
          </a:xfrm>
          <a:prstGeom prst="rect">
            <a:avLst/>
          </a:prstGeom>
        </p:spPr>
      </p:pic>
    </p:spTree>
    <p:extLst>
      <p:ext uri="{BB962C8B-B14F-4D97-AF65-F5344CB8AC3E}">
        <p14:creationId xmlns:p14="http://schemas.microsoft.com/office/powerpoint/2010/main" val="289630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61486" y="1267723"/>
            <a:ext cx="10965901" cy="3186450"/>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I will be able to: </a:t>
            </a:r>
          </a:p>
          <a:p>
            <a:pPr lvl="3"/>
            <a:endParaRPr lang="en-GB" sz="28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lnSpc>
                <a:spcPct val="150000"/>
              </a:lnSpc>
              <a:buSzPct val="202000"/>
              <a:buBlip>
                <a:blip r:embed="rId3"/>
              </a:buBlip>
            </a:pPr>
            <a:r>
              <a:rPr lang="en-US" sz="2400" dirty="0"/>
              <a:t> To be able to define what a strong feeling is and what students can do to help themselves through the feelings.                                                                                     Know what strong feelings are and how they can cope with them using strategies. </a:t>
            </a: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781788" y="544329"/>
            <a:ext cx="9585369" cy="400110"/>
          </a:xfrm>
          <a:prstGeom prst="rect">
            <a:avLst/>
          </a:prstGeom>
          <a:solidFill>
            <a:schemeClr val="bg1"/>
          </a:solidFill>
        </p:spPr>
        <p:txBody>
          <a:bodyPr wrap="square" rtlCol="0">
            <a:spAutoFit/>
          </a:bodyPr>
          <a:lstStyle/>
          <a:p>
            <a:pPr lvl="3"/>
            <a:endParaRPr lang="en-GB" sz="20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1559" y="619633"/>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781788" y="4655889"/>
            <a:ext cx="1451953" cy="1657782"/>
          </a:xfrm>
          <a:prstGeom prst="rect">
            <a:avLst/>
          </a:prstGeom>
        </p:spPr>
      </p:pic>
      <p:sp>
        <p:nvSpPr>
          <p:cNvPr id="8" name="Footer Placeholder 3">
            <a:extLst>
              <a:ext uri="{FF2B5EF4-FFF2-40B4-BE49-F238E27FC236}">
                <a16:creationId xmlns:a16="http://schemas.microsoft.com/office/drawing/2014/main" id="{12FF9187-F8C2-43E3-8AF6-FB87652DC0B7}"/>
              </a:ext>
            </a:extLst>
          </p:cNvPr>
          <p:cNvSpPr>
            <a:spLocks noGrp="1"/>
          </p:cNvSpPr>
          <p:nvPr>
            <p:ph type="ftr" sz="quarter" idx="11"/>
          </p:nvPr>
        </p:nvSpPr>
        <p:spPr>
          <a:xfrm>
            <a:off x="-4413" y="6479918"/>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c 16">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p:cNvSpPr txBox="1"/>
          <p:nvPr/>
        </p:nvSpPr>
        <p:spPr>
          <a:xfrm>
            <a:off x="892817" y="1370171"/>
            <a:ext cx="4425551"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a:solidFill>
                  <a:srgbClr val="FFFFFF"/>
                </a:solidFill>
                <a:latin typeface="+mj-lt"/>
                <a:ea typeface="+mj-ea"/>
                <a:cs typeface="+mj-cs"/>
              </a:rPr>
              <a:t>“When might you experience strong feelings in your day-to-day lives?”</a:t>
            </a:r>
          </a:p>
        </p:txBody>
      </p:sp>
      <p:sp>
        <p:nvSpPr>
          <p:cNvPr id="19" name="Oval 18">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p:cNvPicPr>
            <a:picLocks noChangeAspect="1"/>
          </p:cNvPicPr>
          <p:nvPr/>
        </p:nvPicPr>
        <p:blipFill>
          <a:blip r:embed="rId3"/>
          <a:stretch>
            <a:fillRect/>
          </a:stretch>
        </p:blipFill>
        <p:spPr>
          <a:xfrm>
            <a:off x="6591343" y="270180"/>
            <a:ext cx="2025252"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
        <p:nvSpPr>
          <p:cNvPr id="10" name="Footer Placeholder 3">
            <a:extLst>
              <a:ext uri="{FF2B5EF4-FFF2-40B4-BE49-F238E27FC236}">
                <a16:creationId xmlns:a16="http://schemas.microsoft.com/office/drawing/2014/main" id="{8BA5B408-1211-4703-A237-4BD177F8809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200" kern="1200">
                <a:solidFill>
                  <a:srgbClr val="FFFFFF"/>
                </a:solidFill>
                <a:latin typeface="+mn-lt"/>
                <a:ea typeface="+mn-ea"/>
                <a:cs typeface="+mn-cs"/>
              </a:rPr>
              <a:t>© PSHE Association 2021 	 </a:t>
            </a:r>
          </a:p>
        </p:txBody>
      </p:sp>
      <p:pic>
        <p:nvPicPr>
          <p:cNvPr id="3" name="Picture 2">
            <a:extLst>
              <a:ext uri="{FF2B5EF4-FFF2-40B4-BE49-F238E27FC236}">
                <a16:creationId xmlns:a16="http://schemas.microsoft.com/office/drawing/2014/main" id="{99F6D3F0-7468-6860-90A6-56A9C8099A99}"/>
              </a:ext>
            </a:extLst>
          </p:cNvPr>
          <p:cNvPicPr>
            <a:picLocks noChangeAspect="1"/>
          </p:cNvPicPr>
          <p:nvPr/>
        </p:nvPicPr>
        <p:blipFill>
          <a:blip r:embed="rId4"/>
          <a:stretch>
            <a:fillRect/>
          </a:stretch>
        </p:blipFill>
        <p:spPr>
          <a:xfrm>
            <a:off x="8809612" y="3884066"/>
            <a:ext cx="2844576"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
        <p:nvSpPr>
          <p:cNvPr id="2" name="Slide Number Placeholder 1"/>
          <p:cNvSpPr>
            <a:spLocks noGrp="1"/>
          </p:cNvSpPr>
          <p:nvPr>
            <p:ph type="sldNum" sz="quarter" idx="12"/>
          </p:nvPr>
        </p:nvSpPr>
        <p:spPr>
          <a:xfrm>
            <a:off x="8610600" y="6356350"/>
            <a:ext cx="2743200" cy="365125"/>
          </a:xfrm>
          <a:prstGeom prst="rect">
            <a:avLst/>
          </a:prstGeom>
        </p:spPr>
        <p:txBody>
          <a:bodyPr vert="horz" wrap="none" lIns="91440" tIns="45720" rIns="91440" bIns="45720" rtlCol="0" anchor="ctr">
            <a:normAutofit/>
          </a:bodyPr>
          <a:lstStyle/>
          <a:p>
            <a:pPr algn="r">
              <a:spcAft>
                <a:spcPts val="600"/>
              </a:spcAft>
            </a:pPr>
            <a:fld id="{2D651D86-383D-45DB-A701-76B5BFCFE28F}" type="slidenum">
              <a:rPr lang="en-US" sz="1200">
                <a:solidFill>
                  <a:prstClr val="black">
                    <a:tint val="75000"/>
                  </a:prstClr>
                </a:solidFill>
                <a:latin typeface="+mn-lt"/>
                <a:ea typeface="+mn-ea"/>
                <a:cs typeface="+mn-cs"/>
              </a:rPr>
              <a:pPr algn="r">
                <a:spcAft>
                  <a:spcPts val="600"/>
                </a:spcAft>
              </a:pPr>
              <a:t>4</a:t>
            </a:fld>
            <a:endParaRPr lang="en-US" sz="1200">
              <a:solidFill>
                <a:prstClr val="black">
                  <a:tint val="75000"/>
                </a:prstClr>
              </a:solidFill>
              <a:latin typeface="+mn-lt"/>
              <a:ea typeface="+mn-ea"/>
              <a:cs typeface="+mn-cs"/>
            </a:endParaRPr>
          </a:p>
        </p:txBody>
      </p:sp>
      <p:sp>
        <p:nvSpPr>
          <p:cNvPr id="8" name="TextBox 7"/>
          <p:cNvSpPr txBox="1"/>
          <p:nvPr/>
        </p:nvSpPr>
        <p:spPr>
          <a:xfrm>
            <a:off x="780474" y="1703557"/>
            <a:ext cx="4705011" cy="707886"/>
          </a:xfrm>
          <a:prstGeom prst="rect">
            <a:avLst/>
          </a:prstGeom>
          <a:noFill/>
        </p:spPr>
        <p:txBody>
          <a:bodyPr wrap="square" rtlCol="0">
            <a:spAutoFit/>
          </a:bodyPr>
          <a:lstStyle/>
          <a:p>
            <a:pPr>
              <a:spcAft>
                <a:spcPts val="600"/>
              </a:spcAft>
            </a:pPr>
            <a:endParaRPr lang="en-US" sz="2400" b="1"/>
          </a:p>
          <a:p>
            <a:pPr>
              <a:spcAft>
                <a:spcPts val="600"/>
              </a:spcAft>
            </a:pPr>
            <a:endParaRPr lang="en-US" sz="1100" b="1">
              <a:latin typeface="League Spartan" panose="00000800000000000000" pitchFamily="50" charset="0"/>
            </a:endParaRPr>
          </a:p>
        </p:txBody>
      </p:sp>
    </p:spTree>
    <p:extLst>
      <p:ext uri="{BB962C8B-B14F-4D97-AF65-F5344CB8AC3E}">
        <p14:creationId xmlns:p14="http://schemas.microsoft.com/office/powerpoint/2010/main" val="410027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ooter Placeholder 3">
            <a:extLst>
              <a:ext uri="{FF2B5EF4-FFF2-40B4-BE49-F238E27FC236}">
                <a16:creationId xmlns:a16="http://schemas.microsoft.com/office/drawing/2014/main" id="{2A521188-AB6D-4A50-809B-82DA65D7D20E}"/>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t>© PSHE Association 2021 </a:t>
            </a:r>
            <a:r>
              <a:rPr lang="en-GB" dirty="0"/>
              <a:t>	 </a:t>
            </a:r>
            <a:endParaRPr lang="en-GB"/>
          </a:p>
        </p:txBody>
      </p:sp>
      <p:sp>
        <p:nvSpPr>
          <p:cNvPr id="13" name="Slide Number Placeholder 12"/>
          <p:cNvSpPr>
            <a:spLocks noGrp="1"/>
          </p:cNvSpPr>
          <p:nvPr>
            <p:ph type="sldNum" sz="quarter" idx="12"/>
          </p:nvPr>
        </p:nvSpPr>
        <p:spPr>
          <a:xfrm>
            <a:off x="8805333" y="6356350"/>
            <a:ext cx="2743200" cy="365125"/>
          </a:xfrm>
          <a:prstGeom prst="rect">
            <a:avLst/>
          </a:prstGeom>
        </p:spPr>
        <p:txBody>
          <a:bodyPr>
            <a:normAutofit/>
          </a:bodyPr>
          <a:lstStyle/>
          <a:p>
            <a:pPr>
              <a:spcAft>
                <a:spcPts val="600"/>
              </a:spcAft>
            </a:pPr>
            <a:fld id="{2D651D86-383D-45DB-A701-76B5BFCFE28F}" type="slidenum">
              <a:rPr lang="en-GB" smtClean="0"/>
              <a:pPr>
                <a:spcAft>
                  <a:spcPts val="600"/>
                </a:spcAft>
              </a:pPr>
              <a:t>5</a:t>
            </a:fld>
            <a:endParaRPr lang="en-GB"/>
          </a:p>
        </p:txBody>
      </p:sp>
      <p:sp>
        <p:nvSpPr>
          <p:cNvPr id="28" name="Isosceles Triangle 2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057E04-C9B8-A721-25DA-1257AC8DAF1B}"/>
              </a:ext>
            </a:extLst>
          </p:cNvPr>
          <p:cNvSpPr txBox="1"/>
          <p:nvPr/>
        </p:nvSpPr>
        <p:spPr>
          <a:xfrm>
            <a:off x="2151529" y="434824"/>
            <a:ext cx="5228217" cy="646331"/>
          </a:xfrm>
          <a:prstGeom prst="rect">
            <a:avLst/>
          </a:prstGeom>
          <a:noFill/>
        </p:spPr>
        <p:txBody>
          <a:bodyPr wrap="square" rtlCol="0">
            <a:spAutoFit/>
          </a:bodyPr>
          <a:lstStyle/>
          <a:p>
            <a:r>
              <a:rPr lang="en-US" sz="3600" b="1" dirty="0">
                <a:solidFill>
                  <a:srgbClr val="7030A0"/>
                </a:solidFill>
              </a:rPr>
              <a:t>Let’s Discuss : </a:t>
            </a:r>
            <a:endParaRPr lang="en-AE" sz="3600" b="1" dirty="0">
              <a:solidFill>
                <a:srgbClr val="7030A0"/>
              </a:solidFill>
            </a:endParaRPr>
          </a:p>
        </p:txBody>
      </p:sp>
      <p:sp>
        <p:nvSpPr>
          <p:cNvPr id="3" name="TextBox 2">
            <a:extLst>
              <a:ext uri="{FF2B5EF4-FFF2-40B4-BE49-F238E27FC236}">
                <a16:creationId xmlns:a16="http://schemas.microsoft.com/office/drawing/2014/main" id="{9F78F0E8-CEA0-ECEC-5525-C9D946F6662C}"/>
              </a:ext>
            </a:extLst>
          </p:cNvPr>
          <p:cNvSpPr txBox="1"/>
          <p:nvPr/>
        </p:nvSpPr>
        <p:spPr>
          <a:xfrm>
            <a:off x="3270517" y="2488683"/>
            <a:ext cx="6099586" cy="954107"/>
          </a:xfrm>
          <a:prstGeom prst="rect">
            <a:avLst/>
          </a:prstGeom>
          <a:noFill/>
        </p:spPr>
        <p:txBody>
          <a:bodyPr wrap="square">
            <a:spAutoFit/>
          </a:bodyPr>
          <a:lstStyle/>
          <a:p>
            <a:pPr algn="ctr"/>
            <a:r>
              <a:rPr lang="en-US" sz="2800" b="1" dirty="0">
                <a:solidFill>
                  <a:schemeClr val="accent1">
                    <a:lumMod val="75000"/>
                  </a:schemeClr>
                </a:solidFill>
              </a:rPr>
              <a:t>The different ways to help managing stressful feelings.</a:t>
            </a:r>
            <a:endParaRPr lang="en-AE" sz="2800" b="1" dirty="0">
              <a:solidFill>
                <a:schemeClr val="accent1">
                  <a:lumMod val="75000"/>
                </a:schemeClr>
              </a:solidFill>
            </a:endParaRPr>
          </a:p>
        </p:txBody>
      </p:sp>
      <p:pic>
        <p:nvPicPr>
          <p:cNvPr id="7" name="Picture 6">
            <a:extLst>
              <a:ext uri="{FF2B5EF4-FFF2-40B4-BE49-F238E27FC236}">
                <a16:creationId xmlns:a16="http://schemas.microsoft.com/office/drawing/2014/main" id="{5CDB60BA-D3AE-BBA7-46D4-37C88405F9D4}"/>
              </a:ext>
            </a:extLst>
          </p:cNvPr>
          <p:cNvPicPr>
            <a:picLocks noChangeAspect="1"/>
          </p:cNvPicPr>
          <p:nvPr/>
        </p:nvPicPr>
        <p:blipFill>
          <a:blip r:embed="rId3"/>
          <a:stretch>
            <a:fillRect/>
          </a:stretch>
        </p:blipFill>
        <p:spPr>
          <a:xfrm>
            <a:off x="9872233" y="1567832"/>
            <a:ext cx="2238687" cy="2400635"/>
          </a:xfrm>
          <a:prstGeom prst="rect">
            <a:avLst/>
          </a:prstGeom>
        </p:spPr>
      </p:pic>
      <p:sp>
        <p:nvSpPr>
          <p:cNvPr id="9" name="TextBox 8">
            <a:extLst>
              <a:ext uri="{FF2B5EF4-FFF2-40B4-BE49-F238E27FC236}">
                <a16:creationId xmlns:a16="http://schemas.microsoft.com/office/drawing/2014/main" id="{DF6A9F48-502F-0BC8-53FE-8C0FC81BE12C}"/>
              </a:ext>
            </a:extLst>
          </p:cNvPr>
          <p:cNvSpPr txBox="1"/>
          <p:nvPr/>
        </p:nvSpPr>
        <p:spPr>
          <a:xfrm>
            <a:off x="10732706" y="3684054"/>
            <a:ext cx="1880344" cy="369332"/>
          </a:xfrm>
          <a:prstGeom prst="rect">
            <a:avLst/>
          </a:prstGeom>
          <a:noFill/>
        </p:spPr>
        <p:txBody>
          <a:bodyPr wrap="square" rtlCol="0">
            <a:spAutoFit/>
          </a:bodyPr>
          <a:lstStyle/>
          <a:p>
            <a:r>
              <a:rPr lang="en-US" b="1" dirty="0"/>
              <a:t>Deep Breath </a:t>
            </a:r>
            <a:endParaRPr lang="en-AE" b="1" dirty="0"/>
          </a:p>
        </p:txBody>
      </p:sp>
      <p:pic>
        <p:nvPicPr>
          <p:cNvPr id="11" name="Picture 10">
            <a:extLst>
              <a:ext uri="{FF2B5EF4-FFF2-40B4-BE49-F238E27FC236}">
                <a16:creationId xmlns:a16="http://schemas.microsoft.com/office/drawing/2014/main" id="{BC759A32-0651-51CC-4C30-A1D4D20AF730}"/>
              </a:ext>
            </a:extLst>
          </p:cNvPr>
          <p:cNvPicPr>
            <a:picLocks noChangeAspect="1"/>
          </p:cNvPicPr>
          <p:nvPr/>
        </p:nvPicPr>
        <p:blipFill>
          <a:blip r:embed="rId4"/>
          <a:srcRect l="699" t="6886" r="7452" b="12448"/>
          <a:stretch/>
        </p:blipFill>
        <p:spPr>
          <a:xfrm>
            <a:off x="7965552" y="3781516"/>
            <a:ext cx="2003699" cy="1882707"/>
          </a:xfrm>
          <a:prstGeom prst="rect">
            <a:avLst/>
          </a:prstGeom>
        </p:spPr>
      </p:pic>
      <p:sp>
        <p:nvSpPr>
          <p:cNvPr id="14" name="TextBox 13">
            <a:extLst>
              <a:ext uri="{FF2B5EF4-FFF2-40B4-BE49-F238E27FC236}">
                <a16:creationId xmlns:a16="http://schemas.microsoft.com/office/drawing/2014/main" id="{B251168B-A442-4A58-7219-AF5CE66AC32F}"/>
              </a:ext>
            </a:extLst>
          </p:cNvPr>
          <p:cNvSpPr txBox="1"/>
          <p:nvPr/>
        </p:nvSpPr>
        <p:spPr>
          <a:xfrm>
            <a:off x="9636115" y="5178488"/>
            <a:ext cx="1880344" cy="369332"/>
          </a:xfrm>
          <a:prstGeom prst="rect">
            <a:avLst/>
          </a:prstGeom>
          <a:noFill/>
        </p:spPr>
        <p:txBody>
          <a:bodyPr wrap="square" rtlCol="0">
            <a:spAutoFit/>
          </a:bodyPr>
          <a:lstStyle/>
          <a:p>
            <a:r>
              <a:rPr lang="en-US" b="1" dirty="0"/>
              <a:t>Calm Classroom</a:t>
            </a:r>
            <a:endParaRPr lang="en-AE" b="1" dirty="0"/>
          </a:p>
        </p:txBody>
      </p:sp>
      <p:pic>
        <p:nvPicPr>
          <p:cNvPr id="17" name="Picture 16">
            <a:extLst>
              <a:ext uri="{FF2B5EF4-FFF2-40B4-BE49-F238E27FC236}">
                <a16:creationId xmlns:a16="http://schemas.microsoft.com/office/drawing/2014/main" id="{5E576E0B-C944-2031-EF25-763F85C156DC}"/>
              </a:ext>
            </a:extLst>
          </p:cNvPr>
          <p:cNvPicPr>
            <a:picLocks noChangeAspect="1"/>
          </p:cNvPicPr>
          <p:nvPr/>
        </p:nvPicPr>
        <p:blipFill>
          <a:blip r:embed="rId5"/>
          <a:stretch>
            <a:fillRect/>
          </a:stretch>
        </p:blipFill>
        <p:spPr>
          <a:xfrm>
            <a:off x="4683468" y="4722869"/>
            <a:ext cx="2191056" cy="2086266"/>
          </a:xfrm>
          <a:prstGeom prst="rect">
            <a:avLst/>
          </a:prstGeom>
        </p:spPr>
      </p:pic>
      <p:sp>
        <p:nvSpPr>
          <p:cNvPr id="19" name="TextBox 18">
            <a:extLst>
              <a:ext uri="{FF2B5EF4-FFF2-40B4-BE49-F238E27FC236}">
                <a16:creationId xmlns:a16="http://schemas.microsoft.com/office/drawing/2014/main" id="{30EEA9D3-2312-4DA8-6EB3-C3872E0FB64D}"/>
              </a:ext>
            </a:extLst>
          </p:cNvPr>
          <p:cNvSpPr txBox="1"/>
          <p:nvPr/>
        </p:nvSpPr>
        <p:spPr>
          <a:xfrm>
            <a:off x="4955059" y="4488873"/>
            <a:ext cx="1880344" cy="369332"/>
          </a:xfrm>
          <a:prstGeom prst="rect">
            <a:avLst/>
          </a:prstGeom>
          <a:noFill/>
        </p:spPr>
        <p:txBody>
          <a:bodyPr wrap="square" rtlCol="0">
            <a:spAutoFit/>
          </a:bodyPr>
          <a:lstStyle/>
          <a:p>
            <a:r>
              <a:rPr lang="en-US" b="1" dirty="0"/>
              <a:t>Pause and Reflect</a:t>
            </a:r>
            <a:endParaRPr lang="en-AE" b="1" dirty="0"/>
          </a:p>
        </p:txBody>
      </p:sp>
      <p:pic>
        <p:nvPicPr>
          <p:cNvPr id="22" name="Picture 21">
            <a:extLst>
              <a:ext uri="{FF2B5EF4-FFF2-40B4-BE49-F238E27FC236}">
                <a16:creationId xmlns:a16="http://schemas.microsoft.com/office/drawing/2014/main" id="{D877B285-7364-2E1F-5684-4F2C4AD2AC04}"/>
              </a:ext>
            </a:extLst>
          </p:cNvPr>
          <p:cNvPicPr>
            <a:picLocks noChangeAspect="1"/>
          </p:cNvPicPr>
          <p:nvPr/>
        </p:nvPicPr>
        <p:blipFill>
          <a:blip r:embed="rId6"/>
          <a:stretch>
            <a:fillRect/>
          </a:stretch>
        </p:blipFill>
        <p:spPr>
          <a:xfrm>
            <a:off x="1647138" y="3821018"/>
            <a:ext cx="2124371" cy="1971950"/>
          </a:xfrm>
          <a:prstGeom prst="rect">
            <a:avLst/>
          </a:prstGeom>
        </p:spPr>
      </p:pic>
      <p:sp>
        <p:nvSpPr>
          <p:cNvPr id="25" name="TextBox 24">
            <a:extLst>
              <a:ext uri="{FF2B5EF4-FFF2-40B4-BE49-F238E27FC236}">
                <a16:creationId xmlns:a16="http://schemas.microsoft.com/office/drawing/2014/main" id="{55E0366F-6C44-DAFB-B822-B3CF9880BE06}"/>
              </a:ext>
            </a:extLst>
          </p:cNvPr>
          <p:cNvSpPr txBox="1"/>
          <p:nvPr/>
        </p:nvSpPr>
        <p:spPr>
          <a:xfrm>
            <a:off x="167788" y="3907769"/>
            <a:ext cx="1502882" cy="369332"/>
          </a:xfrm>
          <a:prstGeom prst="rect">
            <a:avLst/>
          </a:prstGeom>
          <a:noFill/>
        </p:spPr>
        <p:txBody>
          <a:bodyPr wrap="square">
            <a:spAutoFit/>
          </a:bodyPr>
          <a:lstStyle/>
          <a:p>
            <a:pPr algn="l"/>
            <a:r>
              <a:rPr lang="en-US" b="1" i="0" dirty="0">
                <a:solidFill>
                  <a:srgbClr val="2F2F2F"/>
                </a:solidFill>
                <a:effectLst/>
                <a:latin typeface="Poppins" panose="00000500000000000000" pitchFamily="2" charset="0"/>
              </a:rPr>
              <a:t>Stretching</a:t>
            </a:r>
          </a:p>
        </p:txBody>
      </p:sp>
      <p:sp>
        <p:nvSpPr>
          <p:cNvPr id="29" name="TextBox 28">
            <a:extLst>
              <a:ext uri="{FF2B5EF4-FFF2-40B4-BE49-F238E27FC236}">
                <a16:creationId xmlns:a16="http://schemas.microsoft.com/office/drawing/2014/main" id="{BA0266C4-D798-B37B-2B72-8273B402442D}"/>
              </a:ext>
            </a:extLst>
          </p:cNvPr>
          <p:cNvSpPr txBox="1"/>
          <p:nvPr/>
        </p:nvSpPr>
        <p:spPr>
          <a:xfrm>
            <a:off x="462075" y="5595789"/>
            <a:ext cx="2124371" cy="369332"/>
          </a:xfrm>
          <a:prstGeom prst="rect">
            <a:avLst/>
          </a:prstGeom>
          <a:noFill/>
        </p:spPr>
        <p:txBody>
          <a:bodyPr wrap="square">
            <a:spAutoFit/>
          </a:bodyPr>
          <a:lstStyle/>
          <a:p>
            <a:pPr algn="l"/>
            <a:r>
              <a:rPr lang="en-US" b="1" i="0" dirty="0">
                <a:solidFill>
                  <a:srgbClr val="2F2F2F"/>
                </a:solidFill>
                <a:effectLst/>
                <a:latin typeface="Poppins" panose="00000500000000000000" pitchFamily="2" charset="0"/>
              </a:rPr>
              <a:t>Support seeking</a:t>
            </a:r>
          </a:p>
        </p:txBody>
      </p:sp>
      <p:pic>
        <p:nvPicPr>
          <p:cNvPr id="31" name="Picture 30">
            <a:extLst>
              <a:ext uri="{FF2B5EF4-FFF2-40B4-BE49-F238E27FC236}">
                <a16:creationId xmlns:a16="http://schemas.microsoft.com/office/drawing/2014/main" id="{FF03E3E0-4A0E-AB83-F578-1EAC358B9B46}"/>
              </a:ext>
            </a:extLst>
          </p:cNvPr>
          <p:cNvPicPr>
            <a:picLocks noChangeAspect="1"/>
          </p:cNvPicPr>
          <p:nvPr/>
        </p:nvPicPr>
        <p:blipFill>
          <a:blip r:embed="rId7"/>
          <a:stretch>
            <a:fillRect/>
          </a:stretch>
        </p:blipFill>
        <p:spPr>
          <a:xfrm>
            <a:off x="167300" y="2144713"/>
            <a:ext cx="1984229" cy="1784538"/>
          </a:xfrm>
          <a:prstGeom prst="ellipse">
            <a:avLst/>
          </a:prstGeom>
          <a:ln>
            <a:noFill/>
          </a:ln>
          <a:effectLst>
            <a:softEdge rad="112500"/>
          </a:effectLst>
        </p:spPr>
      </p:pic>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 name="Freeform: Shape 1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BA6C6540-EF91-4AF0-B79B-F800756CFA5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GB"/>
              <a:t>© PSHE Association 2021 </a:t>
            </a:r>
            <a:r>
              <a:rPr lang="en-GB" dirty="0"/>
              <a:t>	 </a:t>
            </a:r>
            <a:endParaRPr lang="en-GB"/>
          </a:p>
        </p:txBody>
      </p:sp>
      <p:sp>
        <p:nvSpPr>
          <p:cNvPr id="2" name="Slide Number Placeholder 1"/>
          <p:cNvSpPr>
            <a:spLocks noGrp="1"/>
          </p:cNvSpPr>
          <p:nvPr>
            <p:ph type="sldNum" sz="quarter" idx="12"/>
          </p:nvPr>
        </p:nvSpPr>
        <p:spPr>
          <a:xfrm>
            <a:off x="8805333" y="6356350"/>
            <a:ext cx="2743200" cy="365125"/>
          </a:xfrm>
          <a:prstGeom prst="rect">
            <a:avLst/>
          </a:prstGeom>
        </p:spPr>
        <p:txBody>
          <a:bodyPr>
            <a:normAutofit/>
          </a:bodyPr>
          <a:lstStyle/>
          <a:p>
            <a:pPr>
              <a:spcAft>
                <a:spcPts val="600"/>
              </a:spcAft>
            </a:pPr>
            <a:fld id="{2D651D86-383D-45DB-A701-76B5BFCFE28F}" type="slidenum">
              <a:rPr lang="en-GB" smtClean="0"/>
              <a:pPr>
                <a:spcAft>
                  <a:spcPts val="600"/>
                </a:spcAft>
              </a:pPr>
              <a:t>6</a:t>
            </a:fld>
            <a:endParaRPr lang="en-GB"/>
          </a:p>
        </p:txBody>
      </p:sp>
      <p:pic>
        <p:nvPicPr>
          <p:cNvPr id="4" name="Picture 3">
            <a:extLst>
              <a:ext uri="{FF2B5EF4-FFF2-40B4-BE49-F238E27FC236}">
                <a16:creationId xmlns:a16="http://schemas.microsoft.com/office/drawing/2014/main" id="{73FA7A7F-0FA0-95F4-1CE5-62BAAFE9FB35}"/>
              </a:ext>
            </a:extLst>
          </p:cNvPr>
          <p:cNvPicPr>
            <a:picLocks noChangeAspect="1"/>
          </p:cNvPicPr>
          <p:nvPr/>
        </p:nvPicPr>
        <p:blipFill>
          <a:blip r:embed="rId3"/>
          <a:stretch>
            <a:fillRect/>
          </a:stretch>
        </p:blipFill>
        <p:spPr>
          <a:xfrm rot="5400000">
            <a:off x="5544254" y="661194"/>
            <a:ext cx="6707020" cy="5535613"/>
          </a:xfrm>
          <a:prstGeom prst="rect">
            <a:avLst/>
          </a:prstGeom>
        </p:spPr>
      </p:pic>
      <p:sp>
        <p:nvSpPr>
          <p:cNvPr id="6" name="TextBox 5">
            <a:extLst>
              <a:ext uri="{FF2B5EF4-FFF2-40B4-BE49-F238E27FC236}">
                <a16:creationId xmlns:a16="http://schemas.microsoft.com/office/drawing/2014/main" id="{8131C24E-CB2B-2894-8792-A4C948C3E711}"/>
              </a:ext>
            </a:extLst>
          </p:cNvPr>
          <p:cNvSpPr txBox="1"/>
          <p:nvPr/>
        </p:nvSpPr>
        <p:spPr>
          <a:xfrm>
            <a:off x="198212" y="2121890"/>
            <a:ext cx="6099586" cy="923330"/>
          </a:xfrm>
          <a:prstGeom prst="rect">
            <a:avLst/>
          </a:prstGeom>
          <a:noFill/>
        </p:spPr>
        <p:txBody>
          <a:bodyPr wrap="square">
            <a:spAutoFit/>
          </a:bodyPr>
          <a:lstStyle/>
          <a:p>
            <a:r>
              <a:rPr lang="en-US" dirty="0"/>
              <a:t>In the surrounding puzzle pieces, write down a coping skill you could use to help manage the emotion better, than illustrate. Think carefully about what coping skills will work best for you. </a:t>
            </a:r>
          </a:p>
        </p:txBody>
      </p:sp>
    </p:spTree>
    <p:extLst>
      <p:ext uri="{BB962C8B-B14F-4D97-AF65-F5344CB8AC3E}">
        <p14:creationId xmlns:p14="http://schemas.microsoft.com/office/powerpoint/2010/main" val="29855206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577</Words>
  <Application>Microsoft Office PowerPoint</Application>
  <PresentationFormat>Widescreen</PresentationFormat>
  <Paragraphs>66</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Gill Sans MT</vt:lpstr>
      <vt:lpstr>Lato</vt:lpstr>
      <vt:lpstr>League Spartan</vt:lpstr>
      <vt:lpstr>Open Sans Light</vt:lpstr>
      <vt:lpstr>Poppins</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Sara Ossama Hassan Ibrahim</cp:lastModifiedBy>
  <cp:revision>8</cp:revision>
  <dcterms:created xsi:type="dcterms:W3CDTF">2022-10-02T11:16:17Z</dcterms:created>
  <dcterms:modified xsi:type="dcterms:W3CDTF">2025-05-13T11:10:15Z</dcterms:modified>
</cp:coreProperties>
</file>