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5"/>
    <p:sldMasterId id="214748365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5143500" cx="9144000"/>
  <p:notesSz cx="6858000" cy="9144000"/>
  <p:embeddedFontLst>
    <p:embeddedFont>
      <p:font typeface="Lato"/>
      <p:regular r:id="rId21"/>
      <p:bold r:id="rId22"/>
      <p:italic r:id="rId23"/>
      <p:boldItalic r:id="rId24"/>
    </p:embeddedFont>
    <p:embeddedFont>
      <p:font typeface="Indie Flower"/>
      <p:regular r:id="rId25"/>
    </p:embeddedFont>
    <p:embeddedFont>
      <p:font typeface="Lato Black"/>
      <p:bold r:id="rId26"/>
      <p:boldItalic r:id="rId27"/>
    </p:embeddedFont>
    <p:embeddedFont>
      <p:font typeface="Londrina Solid"/>
      <p:regular r:id="rId28"/>
    </p:embeddedFont>
    <p:embeddedFont>
      <p:font typeface="Londrina Solid Black"/>
      <p:bold r:id="rId29"/>
    </p:embeddedFont>
    <p:embeddedFont>
      <p:font typeface="Rubik"/>
      <p:regular r:id="rId30"/>
      <p:bold r:id="rId31"/>
      <p:italic r:id="rId32"/>
      <p:boldItalic r:id="rId33"/>
    </p:embeddedFont>
    <p:embeddedFont>
      <p:font typeface="Kalam"/>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52A4115-8416-4718-AB68-F80FD0C9A8B6}">
  <a:tblStyle styleId="{A52A4115-8416-4718-AB68-F80FD0C9A8B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Lato-bold.fntdata"/><Relationship Id="rId21" Type="http://schemas.openxmlformats.org/officeDocument/2006/relationships/font" Target="fonts/Lato-regular.fntdata"/><Relationship Id="rId24" Type="http://schemas.openxmlformats.org/officeDocument/2006/relationships/font" Target="fonts/Lato-boldItalic.fntdata"/><Relationship Id="rId23" Type="http://schemas.openxmlformats.org/officeDocument/2006/relationships/font" Target="fonts/Lato-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LatoBlack-bold.fntdata"/><Relationship Id="rId25" Type="http://schemas.openxmlformats.org/officeDocument/2006/relationships/font" Target="fonts/IndieFlower-regular.fntdata"/><Relationship Id="rId28" Type="http://schemas.openxmlformats.org/officeDocument/2006/relationships/font" Target="fonts/LondrinaSolid-regular.fntdata"/><Relationship Id="rId27" Type="http://schemas.openxmlformats.org/officeDocument/2006/relationships/font" Target="fonts/LatoBlack-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LondrinaSolidBlack-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ubik-bold.fntdata"/><Relationship Id="rId30" Type="http://schemas.openxmlformats.org/officeDocument/2006/relationships/font" Target="fonts/Rubik-regular.fntdata"/><Relationship Id="rId11" Type="http://schemas.openxmlformats.org/officeDocument/2006/relationships/slide" Target="slides/slide4.xml"/><Relationship Id="rId33" Type="http://schemas.openxmlformats.org/officeDocument/2006/relationships/font" Target="fonts/Rubik-boldItalic.fntdata"/><Relationship Id="rId10" Type="http://schemas.openxmlformats.org/officeDocument/2006/relationships/slide" Target="slides/slide3.xml"/><Relationship Id="rId32" Type="http://schemas.openxmlformats.org/officeDocument/2006/relationships/font" Target="fonts/Rubik-italic.fntdata"/><Relationship Id="rId13" Type="http://schemas.openxmlformats.org/officeDocument/2006/relationships/slide" Target="slides/slide6.xml"/><Relationship Id="rId35" Type="http://schemas.openxmlformats.org/officeDocument/2006/relationships/font" Target="fonts/Kalam-bold.fntdata"/><Relationship Id="rId12" Type="http://schemas.openxmlformats.org/officeDocument/2006/relationships/slide" Target="slides/slide5.xml"/><Relationship Id="rId34" Type="http://schemas.openxmlformats.org/officeDocument/2006/relationships/font" Target="fonts/Kalam-regular.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g3b95a16d1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 name="Google Shape;23;g3b95a16d1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3cb67286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3cb67286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01d1fad1c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01d1fad1c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17034390a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17034390a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b037fe8d8_1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b037fe8d8_1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gb6c3d110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 name="Google Shape;34;gb6c3d110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3bde47484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 name="Google Shape;43;g3bde47484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3bde474844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3bde474844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bde47484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bde47484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17034390a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17034390a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402ccdca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02ccdca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008b14e5c7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008b14e5c7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01d1fad1c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01d1fad1c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10"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sential Question">
  <p:cSld name="CUSTOM_1">
    <p:spTree>
      <p:nvGrpSpPr>
        <p:cNvPr id="11" name="Shape 11"/>
        <p:cNvGrpSpPr/>
        <p:nvPr/>
      </p:nvGrpSpPr>
      <p:grpSpPr>
        <a:xfrm>
          <a:off x="0" y="0"/>
          <a:ext cx="0" cy="0"/>
          <a:chOff x="0" y="0"/>
          <a:chExt cx="0" cy="0"/>
        </a:xfrm>
      </p:grpSpPr>
      <p:sp>
        <p:nvSpPr>
          <p:cNvPr id="12" name="Google Shape;12;p3"/>
          <p:cNvSpPr txBox="1"/>
          <p:nvPr>
            <p:ph type="title"/>
          </p:nvPr>
        </p:nvSpPr>
        <p:spPr>
          <a:xfrm>
            <a:off x="0" y="123140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 name="Google Shape;13;p3"/>
          <p:cNvSpPr txBox="1"/>
          <p:nvPr/>
        </p:nvSpPr>
        <p:spPr>
          <a:xfrm>
            <a:off x="-10950" y="2081350"/>
            <a:ext cx="9165900" cy="13512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0"/>
              </a:spcAft>
              <a:buClr>
                <a:srgbClr val="FF8855"/>
              </a:buClr>
              <a:buSzPts val="1600"/>
              <a:buFont typeface="Lato"/>
              <a:buNone/>
            </a:pPr>
            <a:r>
              <a:t/>
            </a:r>
            <a:endParaRPr sz="2400">
              <a:latin typeface="Indie Flower"/>
              <a:ea typeface="Indie Flower"/>
              <a:cs typeface="Indie Flower"/>
              <a:sym typeface="Indie Flower"/>
            </a:endParaRPr>
          </a:p>
        </p:txBody>
      </p:sp>
      <p:sp>
        <p:nvSpPr>
          <p:cNvPr id="14" name="Google Shape;14;p3"/>
          <p:cNvSpPr txBox="1"/>
          <p:nvPr>
            <p:ph idx="1" type="body"/>
          </p:nvPr>
        </p:nvSpPr>
        <p:spPr>
          <a:xfrm>
            <a:off x="0" y="2223050"/>
            <a:ext cx="9144000" cy="969900"/>
          </a:xfrm>
          <a:prstGeom prst="rect">
            <a:avLst/>
          </a:prstGeom>
          <a:noFill/>
          <a:ln>
            <a:noFill/>
          </a:ln>
        </p:spPr>
        <p:txBody>
          <a:bodyPr anchorCtr="0" anchor="t" bIns="91425" lIns="91425" spcFirstLastPara="1" rIns="91425" wrap="square" tIns="91425">
            <a:noAutofit/>
          </a:bodyPr>
          <a:lstStyle>
            <a:lvl1pPr indent="-381000" lvl="0" marL="4572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1pPr>
            <a:lvl2pPr indent="-381000" lvl="1" marL="9144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2pPr>
            <a:lvl3pPr indent="-381000" lvl="2" marL="13716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3pPr>
            <a:lvl4pPr indent="-381000" lvl="3" marL="18288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4pPr>
            <a:lvl5pPr indent="-381000" lvl="4" marL="22860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5pPr>
            <a:lvl6pPr indent="-381000" lvl="5" marL="27432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6pPr>
            <a:lvl7pPr indent="-381000" lvl="6" marL="32004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7pPr>
            <a:lvl8pPr indent="-381000" lvl="7" marL="36576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8pPr>
            <a:lvl9pPr indent="-381000" lvl="8" marL="41148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20"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9.png"/><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l">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5" name="Shape 15"/>
        <p:cNvGrpSpPr/>
        <p:nvPr/>
      </p:nvGrpSpPr>
      <p:grpSpPr>
        <a:xfrm>
          <a:off x="0" y="0"/>
          <a:ext cx="0" cy="0"/>
          <a:chOff x="0" y="0"/>
          <a:chExt cx="0" cy="0"/>
        </a:xfrm>
      </p:grpSpPr>
      <p:pic>
        <p:nvPicPr>
          <p:cNvPr id="16" name="Google Shape;16;p4"/>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17" name="Google Shape;17;p4"/>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l">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18" name="Google Shape;18;p4"/>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19" name="Google Shape;19;p4"/>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21.png"/><Relationship Id="rId6" Type="http://schemas.openxmlformats.org/officeDocument/2006/relationships/image" Target="../media/image24.png"/><Relationship Id="rId7" Type="http://schemas.openxmlformats.org/officeDocument/2006/relationships/image" Target="../media/image12.png"/><Relationship Id="rId8"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hyperlink" Target="https://www.commonsense.org/education/videos/the-digital-citizens-present-managing-device-distractions" TargetMode="External"/><Relationship Id="rId5" Type="http://schemas.openxmlformats.org/officeDocument/2006/relationships/hyperlink" Target="http://www.youtube.com/watch?v=ItmDjwJBOwY" TargetMode="External"/><Relationship Id="rId6"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sp>
        <p:nvSpPr>
          <p:cNvPr id="25" name="Google Shape;25;p6"/>
          <p:cNvSpPr/>
          <p:nvPr/>
        </p:nvSpPr>
        <p:spPr>
          <a:xfrm>
            <a:off x="-150" y="-3075"/>
            <a:ext cx="3642900" cy="5160900"/>
          </a:xfrm>
          <a:prstGeom prst="rect">
            <a:avLst/>
          </a:prstGeom>
          <a:solidFill>
            <a:srgbClr val="007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6"/>
          <p:cNvSpPr/>
          <p:nvPr/>
        </p:nvSpPr>
        <p:spPr>
          <a:xfrm>
            <a:off x="3642750" y="0"/>
            <a:ext cx="55059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00"/>
              </a:solidFill>
            </a:endParaRPr>
          </a:p>
        </p:txBody>
      </p:sp>
      <p:sp>
        <p:nvSpPr>
          <p:cNvPr id="27" name="Google Shape;27;p6"/>
          <p:cNvSpPr txBox="1"/>
          <p:nvPr/>
        </p:nvSpPr>
        <p:spPr>
          <a:xfrm>
            <a:off x="584225" y="516318"/>
            <a:ext cx="2921400" cy="4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lt1"/>
                </a:solidFill>
                <a:latin typeface="Rubik"/>
                <a:ea typeface="Rubik"/>
                <a:cs typeface="Rubik"/>
                <a:sym typeface="Rubik"/>
              </a:rPr>
              <a:t>DIGITAL</a:t>
            </a:r>
            <a:r>
              <a:rPr lang="en" sz="1200">
                <a:solidFill>
                  <a:schemeClr val="lt1"/>
                </a:solidFill>
                <a:latin typeface="Rubik"/>
                <a:ea typeface="Rubik"/>
                <a:cs typeface="Rubik"/>
                <a:sym typeface="Rubik"/>
              </a:rPr>
              <a:t> </a:t>
            </a:r>
            <a:r>
              <a:rPr lang="en" sz="1200">
                <a:solidFill>
                  <a:schemeClr val="lt1"/>
                </a:solidFill>
                <a:latin typeface="Rubik"/>
                <a:ea typeface="Rubik"/>
                <a:cs typeface="Rubik"/>
                <a:sym typeface="Rubik"/>
              </a:rPr>
              <a:t>CITIZENSHIP | GRADES K-5</a:t>
            </a:r>
            <a:endParaRPr sz="1200">
              <a:solidFill>
                <a:schemeClr val="lt1"/>
              </a:solidFill>
              <a:latin typeface="Rubik"/>
              <a:ea typeface="Rubik"/>
              <a:cs typeface="Rubik"/>
              <a:sym typeface="Rubik"/>
            </a:endParaRPr>
          </a:p>
          <a:p>
            <a:pPr indent="0" lvl="0" marL="0" rtl="0" algn="l">
              <a:spcBef>
                <a:spcPts val="0"/>
              </a:spcBef>
              <a:spcAft>
                <a:spcPts val="0"/>
              </a:spcAft>
              <a:buNone/>
            </a:pPr>
            <a:r>
              <a:t/>
            </a:r>
            <a:endParaRPr sz="1200">
              <a:solidFill>
                <a:schemeClr val="lt1"/>
              </a:solidFill>
              <a:latin typeface="Rubik"/>
              <a:ea typeface="Rubik"/>
              <a:cs typeface="Rubik"/>
              <a:sym typeface="Rubik"/>
            </a:endParaRPr>
          </a:p>
        </p:txBody>
      </p:sp>
      <p:pic>
        <p:nvPicPr>
          <p:cNvPr id="28" name="Google Shape;28;p6"/>
          <p:cNvPicPr preferRelativeResize="0"/>
          <p:nvPr/>
        </p:nvPicPr>
        <p:blipFill rotWithShape="1">
          <a:blip r:embed="rId3">
            <a:alphaModFix/>
          </a:blip>
          <a:srcRect b="0" l="4504" r="4504" t="0"/>
          <a:stretch/>
        </p:blipFill>
        <p:spPr>
          <a:xfrm>
            <a:off x="193350" y="516325"/>
            <a:ext cx="390883" cy="429600"/>
          </a:xfrm>
          <a:prstGeom prst="rect">
            <a:avLst/>
          </a:prstGeom>
          <a:noFill/>
          <a:ln>
            <a:noFill/>
          </a:ln>
        </p:spPr>
      </p:pic>
      <p:sp>
        <p:nvSpPr>
          <p:cNvPr id="29" name="Google Shape;29;p6"/>
          <p:cNvSpPr txBox="1"/>
          <p:nvPr/>
        </p:nvSpPr>
        <p:spPr>
          <a:xfrm>
            <a:off x="193350" y="945925"/>
            <a:ext cx="3063300" cy="3350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3600">
                <a:solidFill>
                  <a:srgbClr val="FFFFFF"/>
                </a:solidFill>
                <a:latin typeface="Lato Black"/>
                <a:ea typeface="Lato Black"/>
                <a:cs typeface="Lato Black"/>
                <a:sym typeface="Lato Black"/>
              </a:rPr>
              <a:t>Managing Device Distractions</a:t>
            </a:r>
            <a:endParaRPr sz="3600">
              <a:solidFill>
                <a:srgbClr val="FFFFFF"/>
              </a:solidFill>
              <a:latin typeface="Lato Black"/>
              <a:ea typeface="Lato Black"/>
              <a:cs typeface="Lato Black"/>
              <a:sym typeface="Lato Black"/>
            </a:endParaRPr>
          </a:p>
        </p:txBody>
      </p:sp>
      <p:pic>
        <p:nvPicPr>
          <p:cNvPr id="30" name="Google Shape;30;p6"/>
          <p:cNvPicPr preferRelativeResize="0"/>
          <p:nvPr/>
        </p:nvPicPr>
        <p:blipFill>
          <a:blip r:embed="rId4">
            <a:alphaModFix/>
          </a:blip>
          <a:stretch>
            <a:fillRect/>
          </a:stretch>
        </p:blipFill>
        <p:spPr>
          <a:xfrm>
            <a:off x="193350" y="4468173"/>
            <a:ext cx="3064000" cy="290702"/>
          </a:xfrm>
          <a:prstGeom prst="rect">
            <a:avLst/>
          </a:prstGeom>
          <a:noFill/>
          <a:ln>
            <a:noFill/>
          </a:ln>
        </p:spPr>
      </p:pic>
      <p:pic>
        <p:nvPicPr>
          <p:cNvPr id="31" name="Google Shape;31;p6"/>
          <p:cNvPicPr preferRelativeResize="0"/>
          <p:nvPr/>
        </p:nvPicPr>
        <p:blipFill rotWithShape="1">
          <a:blip r:embed="rId5">
            <a:alphaModFix/>
          </a:blip>
          <a:srcRect b="0" l="21908" r="21902" t="0"/>
          <a:stretch/>
        </p:blipFill>
        <p:spPr>
          <a:xfrm>
            <a:off x="3642750" y="-3075"/>
            <a:ext cx="5505900" cy="5143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5"/>
          <p:cNvSpPr txBox="1"/>
          <p:nvPr/>
        </p:nvSpPr>
        <p:spPr>
          <a:xfrm>
            <a:off x="0" y="848592"/>
            <a:ext cx="9144000" cy="423300"/>
          </a:xfrm>
          <a:prstGeom prst="rect">
            <a:avLst/>
          </a:prstGeom>
          <a:noFill/>
          <a:ln>
            <a:noFill/>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lang="en" sz="3000">
                <a:solidFill>
                  <a:schemeClr val="dk1"/>
                </a:solidFill>
                <a:latin typeface="Rubik"/>
                <a:ea typeface="Rubik"/>
                <a:cs typeface="Rubik"/>
                <a:sym typeface="Rubik"/>
              </a:rPr>
              <a:t>Part 1: Fill in the Blank</a:t>
            </a:r>
            <a:endParaRPr sz="3000">
              <a:solidFill>
                <a:schemeClr val="dk1"/>
              </a:solidFill>
              <a:latin typeface="Rubik"/>
              <a:ea typeface="Rubik"/>
              <a:cs typeface="Rubik"/>
              <a:sym typeface="Rubik"/>
            </a:endParaRPr>
          </a:p>
        </p:txBody>
      </p:sp>
      <p:pic>
        <p:nvPicPr>
          <p:cNvPr id="112" name="Google Shape;112;p15"/>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113" name="Google Shape;113;p15"/>
          <p:cNvSpPr txBox="1"/>
          <p:nvPr/>
        </p:nvSpPr>
        <p:spPr>
          <a:xfrm>
            <a:off x="569575" y="190700"/>
            <a:ext cx="2253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ACTIVITY: FILL IN THE BLANK</a:t>
            </a:r>
            <a:endParaRPr sz="1200">
              <a:latin typeface="Rubik"/>
              <a:ea typeface="Rubik"/>
              <a:cs typeface="Rubik"/>
              <a:sym typeface="Rubik"/>
            </a:endParaRPr>
          </a:p>
        </p:txBody>
      </p:sp>
      <p:graphicFrame>
        <p:nvGraphicFramePr>
          <p:cNvPr id="114" name="Google Shape;114;p15"/>
          <p:cNvGraphicFramePr/>
          <p:nvPr/>
        </p:nvGraphicFramePr>
        <p:xfrm>
          <a:off x="952500" y="1942333"/>
          <a:ext cx="3000000" cy="3000000"/>
        </p:xfrm>
        <a:graphic>
          <a:graphicData uri="http://schemas.openxmlformats.org/drawingml/2006/table">
            <a:tbl>
              <a:tblPr>
                <a:noFill/>
                <a:tableStyleId>{A52A4115-8416-4718-AB68-F80FD0C9A8B6}</a:tableStyleId>
              </a:tblPr>
              <a:tblGrid>
                <a:gridCol w="382850"/>
                <a:gridCol w="1346775"/>
                <a:gridCol w="3699625"/>
                <a:gridCol w="1809750"/>
              </a:tblGrid>
              <a:tr h="381000">
                <a:tc>
                  <a:txBody>
                    <a:bodyPr/>
                    <a:lstStyle/>
                    <a:p>
                      <a:pPr indent="0" lvl="0" marL="0" rtl="0" algn="l">
                        <a:spcBef>
                          <a:spcPts val="0"/>
                        </a:spcBef>
                        <a:spcAft>
                          <a:spcPts val="0"/>
                        </a:spcAft>
                        <a:buNone/>
                      </a:pPr>
                      <a:r>
                        <a:rPr lang="en" sz="1200">
                          <a:latin typeface="Lato"/>
                          <a:ea typeface="Lato"/>
                          <a:cs typeface="Lato"/>
                          <a:sym typeface="Lato"/>
                        </a:rPr>
                        <a:t>2.</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Lato"/>
                          <a:ea typeface="Lato"/>
                          <a:cs typeface="Lato"/>
                          <a:sym typeface="Lato"/>
                        </a:rPr>
                        <a:t>Close all tabs and</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Lato"/>
                          <a:ea typeface="Lato"/>
                          <a:cs typeface="Lato"/>
                          <a:sym typeface="Lato"/>
                        </a:rPr>
                        <a:t>I am not using.</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115" name="Google Shape;115;p15"/>
          <p:cNvGraphicFramePr/>
          <p:nvPr/>
        </p:nvGraphicFramePr>
        <p:xfrm>
          <a:off x="952500" y="2454201"/>
          <a:ext cx="3000000" cy="3000000"/>
        </p:xfrm>
        <a:graphic>
          <a:graphicData uri="http://schemas.openxmlformats.org/drawingml/2006/table">
            <a:tbl>
              <a:tblPr>
                <a:noFill/>
                <a:tableStyleId>{A52A4115-8416-4718-AB68-F80FD0C9A8B6}</a:tableStyleId>
              </a:tblPr>
              <a:tblGrid>
                <a:gridCol w="473550"/>
                <a:gridCol w="2498825"/>
                <a:gridCol w="4266625"/>
              </a:tblGrid>
              <a:tr h="381000">
                <a:tc>
                  <a:txBody>
                    <a:bodyPr/>
                    <a:lstStyle/>
                    <a:p>
                      <a:pPr indent="0" lvl="0" marL="0" rtl="0" algn="l">
                        <a:spcBef>
                          <a:spcPts val="0"/>
                        </a:spcBef>
                        <a:spcAft>
                          <a:spcPts val="0"/>
                        </a:spcAft>
                        <a:buNone/>
                      </a:pPr>
                      <a:r>
                        <a:rPr lang="en" sz="1200">
                          <a:latin typeface="Lato"/>
                          <a:ea typeface="Lato"/>
                          <a:cs typeface="Lato"/>
                          <a:sym typeface="Lato"/>
                        </a:rPr>
                        <a:t>3.</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Lato"/>
                          <a:ea typeface="Lato"/>
                          <a:cs typeface="Lato"/>
                          <a:sym typeface="Lato"/>
                        </a:rPr>
                        <a:t>my device or wear headphones to avoid distracting others.</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116" name="Google Shape;116;p15"/>
          <p:cNvGraphicFramePr/>
          <p:nvPr/>
        </p:nvGraphicFramePr>
        <p:xfrm>
          <a:off x="952500" y="2966069"/>
          <a:ext cx="3000000" cy="3000000"/>
        </p:xfrm>
        <a:graphic>
          <a:graphicData uri="http://schemas.openxmlformats.org/drawingml/2006/table">
            <a:tbl>
              <a:tblPr>
                <a:noFill/>
                <a:tableStyleId>{A52A4115-8416-4718-AB68-F80FD0C9A8B6}</a:tableStyleId>
              </a:tblPr>
              <a:tblGrid>
                <a:gridCol w="382850"/>
                <a:gridCol w="837125"/>
                <a:gridCol w="1752400"/>
                <a:gridCol w="4266625"/>
              </a:tblGrid>
              <a:tr h="381000">
                <a:tc>
                  <a:txBody>
                    <a:bodyPr/>
                    <a:lstStyle/>
                    <a:p>
                      <a:pPr indent="0" lvl="0" marL="0" rtl="0" algn="l">
                        <a:spcBef>
                          <a:spcPts val="0"/>
                        </a:spcBef>
                        <a:spcAft>
                          <a:spcPts val="0"/>
                        </a:spcAft>
                        <a:buNone/>
                      </a:pPr>
                      <a:r>
                        <a:rPr lang="en" sz="1200">
                          <a:latin typeface="Lato"/>
                          <a:ea typeface="Lato"/>
                          <a:cs typeface="Lato"/>
                          <a:sym typeface="Lato"/>
                        </a:rPr>
                        <a:t>4.</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Lato"/>
                          <a:ea typeface="Lato"/>
                          <a:cs typeface="Lato"/>
                          <a:sym typeface="Lato"/>
                        </a:rPr>
                        <a:t>Lower my</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Lato"/>
                          <a:ea typeface="Lato"/>
                          <a:cs typeface="Lato"/>
                          <a:sym typeface="Lato"/>
                        </a:rPr>
                        <a:t>or put away my device when a peer or my teacher is speaking.</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117" name="Google Shape;117;p15"/>
          <p:cNvGraphicFramePr/>
          <p:nvPr/>
        </p:nvGraphicFramePr>
        <p:xfrm>
          <a:off x="952500" y="3477937"/>
          <a:ext cx="3000000" cy="3000000"/>
        </p:xfrm>
        <a:graphic>
          <a:graphicData uri="http://schemas.openxmlformats.org/drawingml/2006/table">
            <a:tbl>
              <a:tblPr>
                <a:noFill/>
                <a:tableStyleId>{A52A4115-8416-4718-AB68-F80FD0C9A8B6}</a:tableStyleId>
              </a:tblPr>
              <a:tblGrid>
                <a:gridCol w="382850"/>
                <a:gridCol w="837125"/>
                <a:gridCol w="2399525"/>
                <a:gridCol w="3619500"/>
              </a:tblGrid>
              <a:tr h="381000">
                <a:tc>
                  <a:txBody>
                    <a:bodyPr/>
                    <a:lstStyle/>
                    <a:p>
                      <a:pPr indent="0" lvl="0" marL="0" rtl="0" algn="l">
                        <a:spcBef>
                          <a:spcPts val="0"/>
                        </a:spcBef>
                        <a:spcAft>
                          <a:spcPts val="0"/>
                        </a:spcAft>
                        <a:buNone/>
                      </a:pPr>
                      <a:r>
                        <a:rPr lang="en" sz="1200">
                          <a:latin typeface="Lato"/>
                          <a:ea typeface="Lato"/>
                          <a:cs typeface="Lato"/>
                          <a:sym typeface="Lato"/>
                        </a:rPr>
                        <a:t>5.</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Lato"/>
                          <a:ea typeface="Lato"/>
                          <a:cs typeface="Lato"/>
                          <a:sym typeface="Lato"/>
                        </a:rPr>
                        <a:t>Turn off</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Lato"/>
                          <a:ea typeface="Lato"/>
                          <a:cs typeface="Lato"/>
                          <a:sym typeface="Lato"/>
                        </a:rPr>
                        <a:t>for apps and websites that are not related to school.</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118" name="Google Shape;118;p15"/>
          <p:cNvGraphicFramePr/>
          <p:nvPr/>
        </p:nvGraphicFramePr>
        <p:xfrm>
          <a:off x="952500" y="3989805"/>
          <a:ext cx="3000000" cy="3000000"/>
        </p:xfrm>
        <a:graphic>
          <a:graphicData uri="http://schemas.openxmlformats.org/drawingml/2006/table">
            <a:tbl>
              <a:tblPr>
                <a:noFill/>
                <a:tableStyleId>{A52A4115-8416-4718-AB68-F80FD0C9A8B6}</a:tableStyleId>
              </a:tblPr>
              <a:tblGrid>
                <a:gridCol w="382850"/>
                <a:gridCol w="3334925"/>
                <a:gridCol w="1613200"/>
                <a:gridCol w="1908025"/>
              </a:tblGrid>
              <a:tr h="381000">
                <a:tc>
                  <a:txBody>
                    <a:bodyPr/>
                    <a:lstStyle/>
                    <a:p>
                      <a:pPr indent="0" lvl="0" marL="0" rtl="0" algn="l">
                        <a:spcBef>
                          <a:spcPts val="0"/>
                        </a:spcBef>
                        <a:spcAft>
                          <a:spcPts val="0"/>
                        </a:spcAft>
                        <a:buNone/>
                      </a:pPr>
                      <a:r>
                        <a:rPr lang="en" sz="1200">
                          <a:latin typeface="Lato"/>
                          <a:ea typeface="Lato"/>
                          <a:cs typeface="Lato"/>
                          <a:sym typeface="Lato"/>
                        </a:rPr>
                        <a:t>6.</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Lato"/>
                          <a:ea typeface="Lato"/>
                          <a:cs typeface="Lato"/>
                          <a:sym typeface="Lato"/>
                        </a:rPr>
                        <a:t>If I feel myself getting distracted, I should take a</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Lato"/>
                          <a:ea typeface="Lato"/>
                          <a:cs typeface="Lato"/>
                          <a:sym typeface="Lato"/>
                        </a:rPr>
                        <a:t>and try to reset my focus.</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119" name="Google Shape;119;p15"/>
          <p:cNvGraphicFramePr/>
          <p:nvPr/>
        </p:nvGraphicFramePr>
        <p:xfrm>
          <a:off x="952500" y="1430464"/>
          <a:ext cx="3000000" cy="3000000"/>
        </p:xfrm>
        <a:graphic>
          <a:graphicData uri="http://schemas.openxmlformats.org/drawingml/2006/table">
            <a:tbl>
              <a:tblPr>
                <a:noFill/>
                <a:tableStyleId>{A52A4115-8416-4718-AB68-F80FD0C9A8B6}</a:tableStyleId>
              </a:tblPr>
              <a:tblGrid>
                <a:gridCol w="382850"/>
                <a:gridCol w="4292075"/>
                <a:gridCol w="2181225"/>
                <a:gridCol w="382850"/>
              </a:tblGrid>
              <a:tr h="381000">
                <a:tc>
                  <a:txBody>
                    <a:bodyPr/>
                    <a:lstStyle/>
                    <a:p>
                      <a:pPr indent="0" lvl="0" marL="0" rtl="0" algn="l">
                        <a:spcBef>
                          <a:spcPts val="0"/>
                        </a:spcBef>
                        <a:spcAft>
                          <a:spcPts val="0"/>
                        </a:spcAft>
                        <a:buNone/>
                      </a:pPr>
                      <a:r>
                        <a:rPr lang="en" sz="1200">
                          <a:latin typeface="Lato"/>
                          <a:ea typeface="Lato"/>
                          <a:cs typeface="Lato"/>
                          <a:sym typeface="Lato"/>
                        </a:rPr>
                        <a:t>1</a:t>
                      </a:r>
                      <a:r>
                        <a:rPr lang="en" sz="1200">
                          <a:latin typeface="Lato"/>
                          <a:ea typeface="Lato"/>
                          <a:cs typeface="Lato"/>
                          <a:sym typeface="Lato"/>
                        </a:rPr>
                        <a:t>.</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Lato"/>
                          <a:ea typeface="Lato"/>
                          <a:cs typeface="Lato"/>
                          <a:sym typeface="Lato"/>
                        </a:rPr>
                        <a:t>Before I open an app or a new tab, I should ask myself, "Am I on</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Lato"/>
                          <a:ea typeface="Lato"/>
                          <a:cs typeface="Lato"/>
                          <a:sym typeface="Lato"/>
                        </a:rPr>
                        <a:t>?</a:t>
                      </a:r>
                      <a:r>
                        <a:rPr lang="en" sz="1200">
                          <a:solidFill>
                            <a:schemeClr val="dk1"/>
                          </a:solidFill>
                          <a:latin typeface="Lato"/>
                          <a:ea typeface="Lato"/>
                          <a:cs typeface="Lato"/>
                          <a:sym typeface="Lato"/>
                        </a:rPr>
                        <a:t>"</a:t>
                      </a:r>
                      <a:endParaRPr sz="1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6"/>
          <p:cNvSpPr txBox="1"/>
          <p:nvPr/>
        </p:nvSpPr>
        <p:spPr>
          <a:xfrm>
            <a:off x="0" y="848592"/>
            <a:ext cx="9144000" cy="423300"/>
          </a:xfrm>
          <a:prstGeom prst="rect">
            <a:avLst/>
          </a:prstGeom>
          <a:noFill/>
          <a:ln>
            <a:noFill/>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lang="en" sz="3000">
                <a:solidFill>
                  <a:schemeClr val="dk1"/>
                </a:solidFill>
                <a:latin typeface="Rubik"/>
                <a:ea typeface="Rubik"/>
                <a:cs typeface="Rubik"/>
                <a:sym typeface="Rubik"/>
              </a:rPr>
              <a:t>Directions: Part 2</a:t>
            </a:r>
            <a:endParaRPr sz="3000">
              <a:solidFill>
                <a:schemeClr val="dk1"/>
              </a:solidFill>
              <a:latin typeface="Rubik"/>
              <a:ea typeface="Rubik"/>
              <a:cs typeface="Rubik"/>
              <a:sym typeface="Rubik"/>
            </a:endParaRPr>
          </a:p>
        </p:txBody>
      </p:sp>
      <p:pic>
        <p:nvPicPr>
          <p:cNvPr id="125" name="Google Shape;125;p16"/>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126" name="Google Shape;126;p16"/>
          <p:cNvSpPr txBox="1"/>
          <p:nvPr/>
        </p:nvSpPr>
        <p:spPr>
          <a:xfrm>
            <a:off x="569575" y="190700"/>
            <a:ext cx="27234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ACTIVITY: INDIVIDUAL REFLECTION</a:t>
            </a:r>
            <a:endParaRPr sz="1200">
              <a:latin typeface="Rubik"/>
              <a:ea typeface="Rubik"/>
              <a:cs typeface="Rubik"/>
              <a:sym typeface="Rubik"/>
            </a:endParaRPr>
          </a:p>
        </p:txBody>
      </p:sp>
      <p:sp>
        <p:nvSpPr>
          <p:cNvPr id="127" name="Google Shape;127;p16"/>
          <p:cNvSpPr txBox="1"/>
          <p:nvPr/>
        </p:nvSpPr>
        <p:spPr>
          <a:xfrm>
            <a:off x="1211550" y="1808850"/>
            <a:ext cx="6720900" cy="1902300"/>
          </a:xfrm>
          <a:prstGeom prst="rect">
            <a:avLst/>
          </a:prstGeom>
          <a:noFill/>
          <a:ln>
            <a:noFill/>
          </a:ln>
        </p:spPr>
        <p:txBody>
          <a:bodyPr anchorCtr="0" anchor="t" bIns="68575" lIns="68575" spcFirstLastPara="1" rIns="68575" wrap="square" tIns="68575">
            <a:noAutofit/>
          </a:bodyPr>
          <a:lstStyle/>
          <a:p>
            <a:pPr indent="0" lvl="0" marL="0" rtl="0" algn="l">
              <a:lnSpc>
                <a:spcPct val="115000"/>
              </a:lnSpc>
              <a:spcBef>
                <a:spcPts val="0"/>
              </a:spcBef>
              <a:spcAft>
                <a:spcPts val="0"/>
              </a:spcAft>
              <a:buClr>
                <a:schemeClr val="dk1"/>
              </a:buClr>
              <a:buSzPts val="1100"/>
              <a:buFont typeface="Arial"/>
              <a:buNone/>
            </a:pPr>
            <a:r>
              <a:rPr lang="en" sz="2000">
                <a:solidFill>
                  <a:schemeClr val="dk1"/>
                </a:solidFill>
                <a:latin typeface="Lato"/>
                <a:ea typeface="Lato"/>
                <a:cs typeface="Lato"/>
                <a:sym typeface="Lato"/>
              </a:rPr>
              <a:t>Come up with 1–2 of your own strategies for dealing with device distractions at school. Think about what usually gets you most distracted and what you can do to avoid it. </a:t>
            </a:r>
            <a:endParaRPr sz="2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20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 sz="2000">
                <a:solidFill>
                  <a:schemeClr val="dk1"/>
                </a:solidFill>
                <a:latin typeface="Lato"/>
                <a:ea typeface="Lato"/>
                <a:cs typeface="Lato"/>
                <a:sym typeface="Lato"/>
              </a:rPr>
              <a:t>Be as specific as possible! </a:t>
            </a:r>
            <a:endParaRPr sz="200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17"/>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133" name="Google Shape;133;p17"/>
          <p:cNvSpPr txBox="1"/>
          <p:nvPr/>
        </p:nvSpPr>
        <p:spPr>
          <a:xfrm>
            <a:off x="569575" y="190700"/>
            <a:ext cx="37362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ACTIVITY: WORD SEARCH</a:t>
            </a:r>
            <a:endParaRPr sz="1200">
              <a:latin typeface="Rubik"/>
              <a:ea typeface="Rubik"/>
              <a:cs typeface="Rubik"/>
              <a:sym typeface="Rubik"/>
            </a:endParaRPr>
          </a:p>
        </p:txBody>
      </p:sp>
      <p:sp>
        <p:nvSpPr>
          <p:cNvPr id="134" name="Google Shape;134;p17"/>
          <p:cNvSpPr txBox="1"/>
          <p:nvPr/>
        </p:nvSpPr>
        <p:spPr>
          <a:xfrm>
            <a:off x="0" y="848592"/>
            <a:ext cx="9144000" cy="423300"/>
          </a:xfrm>
          <a:prstGeom prst="rect">
            <a:avLst/>
          </a:prstGeom>
          <a:noFill/>
          <a:ln>
            <a:noFill/>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lang="en" sz="3000">
                <a:solidFill>
                  <a:schemeClr val="dk1"/>
                </a:solidFill>
                <a:latin typeface="Rubik"/>
                <a:ea typeface="Rubik"/>
                <a:cs typeface="Rubik"/>
                <a:sym typeface="Rubik"/>
              </a:rPr>
              <a:t>Directions: Part 3 (Optional)</a:t>
            </a:r>
            <a:endParaRPr sz="3000">
              <a:solidFill>
                <a:schemeClr val="dk1"/>
              </a:solidFill>
              <a:latin typeface="Rubik"/>
              <a:ea typeface="Rubik"/>
              <a:cs typeface="Rubik"/>
              <a:sym typeface="Rubik"/>
            </a:endParaRPr>
          </a:p>
        </p:txBody>
      </p:sp>
      <p:sp>
        <p:nvSpPr>
          <p:cNvPr id="135" name="Google Shape;135;p17"/>
          <p:cNvSpPr txBox="1"/>
          <p:nvPr/>
        </p:nvSpPr>
        <p:spPr>
          <a:xfrm>
            <a:off x="1211550" y="1808850"/>
            <a:ext cx="6720900" cy="1902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lang="en" sz="2000">
                <a:solidFill>
                  <a:schemeClr val="dk1"/>
                </a:solidFill>
                <a:latin typeface="Lato"/>
                <a:ea typeface="Lato"/>
                <a:cs typeface="Lato"/>
                <a:sym typeface="Lato"/>
              </a:rPr>
              <a:t>Focus your attention to help you find all the hidden words in this word search puzzle. </a:t>
            </a:r>
            <a:endParaRPr sz="2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2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 sz="2000">
                <a:solidFill>
                  <a:schemeClr val="dk1"/>
                </a:solidFill>
                <a:latin typeface="Lato"/>
                <a:ea typeface="Lato"/>
                <a:cs typeface="Lato"/>
                <a:sym typeface="Lato"/>
              </a:rPr>
              <a:t>Tip</a:t>
            </a:r>
            <a:r>
              <a:rPr lang="en" sz="2000">
                <a:solidFill>
                  <a:schemeClr val="dk1"/>
                </a:solidFill>
                <a:latin typeface="Lato"/>
                <a:ea typeface="Lato"/>
                <a:cs typeface="Lato"/>
                <a:sym typeface="Lato"/>
              </a:rPr>
              <a:t>: Cross out each word once you've found it!</a:t>
            </a:r>
            <a:endParaRPr sz="2000">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nvSpPr>
        <p:spPr>
          <a:xfrm>
            <a:off x="0" y="597500"/>
            <a:ext cx="9144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800">
                <a:highlight>
                  <a:srgbClr val="FFFFFF"/>
                </a:highlight>
                <a:latin typeface="Londrina Solid"/>
                <a:ea typeface="Londrina Solid"/>
                <a:cs typeface="Londrina Solid"/>
                <a:sym typeface="Londrina Solid"/>
              </a:rPr>
              <a:t>We Are Distraction Free!</a:t>
            </a:r>
            <a:endParaRPr sz="4800">
              <a:solidFill>
                <a:srgbClr val="000000"/>
              </a:solidFill>
              <a:latin typeface="Londrina Solid"/>
              <a:ea typeface="Londrina Solid"/>
              <a:cs typeface="Londrina Solid"/>
              <a:sym typeface="Londrina Solid"/>
            </a:endParaRPr>
          </a:p>
        </p:txBody>
      </p:sp>
      <p:pic>
        <p:nvPicPr>
          <p:cNvPr id="141" name="Google Shape;141;p18"/>
          <p:cNvPicPr preferRelativeResize="0"/>
          <p:nvPr/>
        </p:nvPicPr>
        <p:blipFill rotWithShape="1">
          <a:blip r:embed="rId3">
            <a:alphaModFix/>
          </a:blip>
          <a:srcRect b="0" l="-9880" r="-9880" t="-5618"/>
          <a:stretch/>
        </p:blipFill>
        <p:spPr>
          <a:xfrm>
            <a:off x="231400" y="1834400"/>
            <a:ext cx="1594615" cy="2262049"/>
          </a:xfrm>
          <a:prstGeom prst="rect">
            <a:avLst/>
          </a:prstGeom>
          <a:noFill/>
          <a:ln>
            <a:noFill/>
          </a:ln>
        </p:spPr>
      </p:pic>
      <p:pic>
        <p:nvPicPr>
          <p:cNvPr id="142" name="Google Shape;142;p18"/>
          <p:cNvPicPr preferRelativeResize="0"/>
          <p:nvPr/>
        </p:nvPicPr>
        <p:blipFill rotWithShape="1">
          <a:blip r:embed="rId4">
            <a:alphaModFix/>
          </a:blip>
          <a:srcRect b="29" l="0" r="0" t="39"/>
          <a:stretch/>
        </p:blipFill>
        <p:spPr>
          <a:xfrm>
            <a:off x="3433695" y="1834400"/>
            <a:ext cx="1495979" cy="2262049"/>
          </a:xfrm>
          <a:prstGeom prst="rect">
            <a:avLst/>
          </a:prstGeom>
          <a:noFill/>
          <a:ln>
            <a:noFill/>
          </a:ln>
        </p:spPr>
      </p:pic>
      <p:pic>
        <p:nvPicPr>
          <p:cNvPr id="143" name="Google Shape;143;p18"/>
          <p:cNvPicPr preferRelativeResize="0"/>
          <p:nvPr/>
        </p:nvPicPr>
        <p:blipFill rotWithShape="1">
          <a:blip r:embed="rId5">
            <a:alphaModFix/>
          </a:blip>
          <a:srcRect b="0" l="5460" r="5460" t="0"/>
          <a:stretch/>
        </p:blipFill>
        <p:spPr>
          <a:xfrm>
            <a:off x="4969954" y="1834400"/>
            <a:ext cx="1331583" cy="2262049"/>
          </a:xfrm>
          <a:prstGeom prst="rect">
            <a:avLst/>
          </a:prstGeom>
          <a:noFill/>
          <a:ln>
            <a:noFill/>
          </a:ln>
        </p:spPr>
      </p:pic>
      <p:pic>
        <p:nvPicPr>
          <p:cNvPr id="144" name="Google Shape;144;p18"/>
          <p:cNvPicPr preferRelativeResize="0"/>
          <p:nvPr/>
        </p:nvPicPr>
        <p:blipFill rotWithShape="1">
          <a:blip r:embed="rId6">
            <a:alphaModFix/>
          </a:blip>
          <a:srcRect b="0" l="10298" r="10298" t="0"/>
          <a:stretch/>
        </p:blipFill>
        <p:spPr>
          <a:xfrm>
            <a:off x="6265618" y="1834400"/>
            <a:ext cx="1186923" cy="2262049"/>
          </a:xfrm>
          <a:prstGeom prst="rect">
            <a:avLst/>
          </a:prstGeom>
          <a:noFill/>
          <a:ln>
            <a:noFill/>
          </a:ln>
        </p:spPr>
      </p:pic>
      <p:pic>
        <p:nvPicPr>
          <p:cNvPr id="145" name="Google Shape;145;p18"/>
          <p:cNvPicPr preferRelativeResize="0"/>
          <p:nvPr/>
        </p:nvPicPr>
        <p:blipFill rotWithShape="1">
          <a:blip r:embed="rId7">
            <a:alphaModFix/>
          </a:blip>
          <a:srcRect b="29" l="0" r="0" t="39"/>
          <a:stretch/>
        </p:blipFill>
        <p:spPr>
          <a:xfrm>
            <a:off x="7416621" y="1849184"/>
            <a:ext cx="1495979" cy="2247266"/>
          </a:xfrm>
          <a:prstGeom prst="rect">
            <a:avLst/>
          </a:prstGeom>
          <a:noFill/>
          <a:ln>
            <a:noFill/>
          </a:ln>
        </p:spPr>
      </p:pic>
      <p:pic>
        <p:nvPicPr>
          <p:cNvPr id="146" name="Google Shape;146;p18"/>
          <p:cNvPicPr preferRelativeResize="0"/>
          <p:nvPr/>
        </p:nvPicPr>
        <p:blipFill rotWithShape="1">
          <a:blip r:embed="rId8">
            <a:alphaModFix/>
          </a:blip>
          <a:srcRect b="0" l="0" r="0" t="6252"/>
          <a:stretch/>
        </p:blipFill>
        <p:spPr>
          <a:xfrm>
            <a:off x="1832550" y="1834400"/>
            <a:ext cx="1594615" cy="22620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7"/>
          <p:cNvSpPr/>
          <p:nvPr/>
        </p:nvSpPr>
        <p:spPr>
          <a:xfrm>
            <a:off x="50" y="25"/>
            <a:ext cx="9144000" cy="4666800"/>
          </a:xfrm>
          <a:prstGeom prst="rect">
            <a:avLst/>
          </a:prstGeom>
          <a:solidFill>
            <a:srgbClr val="C6C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 name="Google Shape;37;p7"/>
          <p:cNvPicPr preferRelativeResize="0"/>
          <p:nvPr/>
        </p:nvPicPr>
        <p:blipFill rotWithShape="1">
          <a:blip r:embed="rId3">
            <a:alphaModFix/>
          </a:blip>
          <a:srcRect b="44460" l="2822" r="13172" t="13717"/>
          <a:stretch/>
        </p:blipFill>
        <p:spPr>
          <a:xfrm>
            <a:off x="402600" y="0"/>
            <a:ext cx="7414123" cy="4666902"/>
          </a:xfrm>
          <a:prstGeom prst="rect">
            <a:avLst/>
          </a:prstGeom>
          <a:noFill/>
          <a:ln>
            <a:noFill/>
          </a:ln>
        </p:spPr>
      </p:pic>
      <p:sp>
        <p:nvSpPr>
          <p:cNvPr id="38" name="Google Shape;38;p7"/>
          <p:cNvSpPr txBox="1"/>
          <p:nvPr/>
        </p:nvSpPr>
        <p:spPr>
          <a:xfrm rot="-197">
            <a:off x="2099875" y="512591"/>
            <a:ext cx="5245800" cy="10305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0"/>
              </a:spcAft>
              <a:buClr>
                <a:srgbClr val="FF8855"/>
              </a:buClr>
              <a:buSzPts val="1600"/>
              <a:buFont typeface="Lato"/>
              <a:buNone/>
            </a:pPr>
            <a:r>
              <a:rPr b="1" lang="en" sz="2600">
                <a:solidFill>
                  <a:srgbClr val="007000"/>
                </a:solidFill>
                <a:latin typeface="Kalam"/>
                <a:ea typeface="Kalam"/>
                <a:cs typeface="Kalam"/>
                <a:sym typeface="Kalam"/>
              </a:rPr>
              <a:t>How can I deal </a:t>
            </a:r>
            <a:br>
              <a:rPr b="1" lang="en" sz="2600">
                <a:solidFill>
                  <a:srgbClr val="007000"/>
                </a:solidFill>
                <a:latin typeface="Kalam"/>
                <a:ea typeface="Kalam"/>
                <a:cs typeface="Kalam"/>
                <a:sym typeface="Kalam"/>
              </a:rPr>
            </a:br>
            <a:r>
              <a:rPr b="1" lang="en" sz="2600">
                <a:solidFill>
                  <a:srgbClr val="007000"/>
                </a:solidFill>
                <a:latin typeface="Kalam"/>
                <a:ea typeface="Kalam"/>
                <a:cs typeface="Kalam"/>
                <a:sym typeface="Kalam"/>
              </a:rPr>
              <a:t>with device distractions </a:t>
            </a:r>
            <a:br>
              <a:rPr b="1" lang="en" sz="2600">
                <a:solidFill>
                  <a:srgbClr val="007000"/>
                </a:solidFill>
                <a:latin typeface="Kalam"/>
                <a:ea typeface="Kalam"/>
                <a:cs typeface="Kalam"/>
                <a:sym typeface="Kalam"/>
              </a:rPr>
            </a:br>
            <a:r>
              <a:rPr b="1" lang="en" sz="2600">
                <a:solidFill>
                  <a:srgbClr val="007000"/>
                </a:solidFill>
                <a:latin typeface="Kalam"/>
                <a:ea typeface="Kalam"/>
                <a:cs typeface="Kalam"/>
                <a:sym typeface="Kalam"/>
              </a:rPr>
              <a:t>and keep my focus? </a:t>
            </a:r>
            <a:endParaRPr b="1" sz="2600">
              <a:solidFill>
                <a:srgbClr val="007000"/>
              </a:solidFill>
              <a:latin typeface="Kalam"/>
              <a:ea typeface="Kalam"/>
              <a:cs typeface="Kalam"/>
              <a:sym typeface="Kalam"/>
            </a:endParaRPr>
          </a:p>
        </p:txBody>
      </p:sp>
      <p:pic>
        <p:nvPicPr>
          <p:cNvPr id="39" name="Google Shape;39;p7"/>
          <p:cNvPicPr preferRelativeResize="0"/>
          <p:nvPr/>
        </p:nvPicPr>
        <p:blipFill rotWithShape="1">
          <a:blip r:embed="rId4">
            <a:alphaModFix/>
          </a:blip>
          <a:srcRect b="0" l="0" r="0" t="0"/>
          <a:stretch/>
        </p:blipFill>
        <p:spPr>
          <a:xfrm rot="475038">
            <a:off x="3413250" y="459977"/>
            <a:ext cx="246850" cy="320725"/>
          </a:xfrm>
          <a:prstGeom prst="rect">
            <a:avLst/>
          </a:prstGeom>
          <a:noFill/>
          <a:ln>
            <a:noFill/>
          </a:ln>
        </p:spPr>
      </p:pic>
      <p:pic>
        <p:nvPicPr>
          <p:cNvPr id="40" name="Google Shape;40;p7"/>
          <p:cNvPicPr preferRelativeResize="0"/>
          <p:nvPr/>
        </p:nvPicPr>
        <p:blipFill rotWithShape="1">
          <a:blip r:embed="rId4">
            <a:alphaModFix/>
          </a:blip>
          <a:srcRect b="0" l="0" r="0" t="0"/>
          <a:stretch/>
        </p:blipFill>
        <p:spPr>
          <a:xfrm rot="10800000">
            <a:off x="6107875" y="1730789"/>
            <a:ext cx="246850" cy="320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8"/>
          <p:cNvSpPr txBox="1"/>
          <p:nvPr/>
        </p:nvSpPr>
        <p:spPr>
          <a:xfrm>
            <a:off x="0" y="543792"/>
            <a:ext cx="9144000" cy="423300"/>
          </a:xfrm>
          <a:prstGeom prst="rect">
            <a:avLst/>
          </a:prstGeom>
          <a:noFill/>
          <a:ln>
            <a:noFill/>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lang="en" sz="3000">
                <a:latin typeface="Rubik"/>
                <a:ea typeface="Rubik"/>
                <a:cs typeface="Rubik"/>
                <a:sym typeface="Rubik"/>
              </a:rPr>
              <a:t>Learning Objectives</a:t>
            </a:r>
            <a:endParaRPr sz="3000">
              <a:latin typeface="Rubik"/>
              <a:ea typeface="Rubik"/>
              <a:cs typeface="Rubik"/>
              <a:sym typeface="Rubik"/>
            </a:endParaRPr>
          </a:p>
        </p:txBody>
      </p:sp>
      <p:sp>
        <p:nvSpPr>
          <p:cNvPr id="46" name="Google Shape;46;p8"/>
          <p:cNvSpPr txBox="1"/>
          <p:nvPr/>
        </p:nvSpPr>
        <p:spPr>
          <a:xfrm>
            <a:off x="2213400" y="1466000"/>
            <a:ext cx="5808600" cy="3004800"/>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249910"/>
              </a:buClr>
              <a:buSzPts val="1920"/>
              <a:buFont typeface="Lato"/>
              <a:buNone/>
            </a:pPr>
            <a:r>
              <a:rPr lang="en" sz="2000">
                <a:latin typeface="Lato"/>
                <a:ea typeface="Lato"/>
                <a:cs typeface="Lato"/>
                <a:sym typeface="Lato"/>
              </a:rPr>
              <a:t>Reflect on what it looks and feels like to stay focused on a task.</a:t>
            </a:r>
            <a:endParaRPr sz="2000">
              <a:latin typeface="Lato"/>
              <a:ea typeface="Lato"/>
              <a:cs typeface="Lato"/>
              <a:sym typeface="Lato"/>
            </a:endParaRPr>
          </a:p>
          <a:p>
            <a:pPr indent="0" lvl="0" marL="0" marR="0" rtl="0" algn="l">
              <a:lnSpc>
                <a:spcPct val="90000"/>
              </a:lnSpc>
              <a:spcBef>
                <a:spcPts val="1000"/>
              </a:spcBef>
              <a:spcAft>
                <a:spcPts val="0"/>
              </a:spcAft>
              <a:buClr>
                <a:srgbClr val="249910"/>
              </a:buClr>
              <a:buSzPts val="1920"/>
              <a:buFont typeface="Lato"/>
              <a:buNone/>
            </a:pPr>
            <a:br>
              <a:rPr lang="en" sz="1200">
                <a:latin typeface="Lato"/>
                <a:ea typeface="Lato"/>
                <a:cs typeface="Lato"/>
                <a:sym typeface="Lato"/>
              </a:rPr>
            </a:br>
            <a:endParaRPr sz="1200">
              <a:latin typeface="Lato"/>
              <a:ea typeface="Lato"/>
              <a:cs typeface="Lato"/>
              <a:sym typeface="Lato"/>
            </a:endParaRPr>
          </a:p>
          <a:p>
            <a:pPr indent="0" lvl="0" marL="0" marR="0" rtl="0" algn="l">
              <a:lnSpc>
                <a:spcPct val="90000"/>
              </a:lnSpc>
              <a:spcBef>
                <a:spcPts val="1000"/>
              </a:spcBef>
              <a:spcAft>
                <a:spcPts val="0"/>
              </a:spcAft>
              <a:buClr>
                <a:srgbClr val="249910"/>
              </a:buClr>
              <a:buSzPts val="1920"/>
              <a:buFont typeface="Lato"/>
              <a:buNone/>
            </a:pPr>
            <a:r>
              <a:rPr lang="en" sz="2000">
                <a:latin typeface="Lato"/>
                <a:ea typeface="Lato"/>
                <a:cs typeface="Lato"/>
                <a:sym typeface="Lato"/>
              </a:rPr>
              <a:t>Define </a:t>
            </a:r>
            <a:r>
              <a:rPr i="1" lang="en" sz="2000">
                <a:latin typeface="Lato"/>
                <a:ea typeface="Lato"/>
                <a:cs typeface="Lato"/>
                <a:sym typeface="Lato"/>
              </a:rPr>
              <a:t>device distraction</a:t>
            </a:r>
            <a:r>
              <a:rPr lang="en" sz="2000">
                <a:latin typeface="Lato"/>
                <a:ea typeface="Lato"/>
                <a:cs typeface="Lato"/>
                <a:sym typeface="Lato"/>
              </a:rPr>
              <a:t> and recognize examples.</a:t>
            </a:r>
            <a:endParaRPr sz="2000">
              <a:latin typeface="Lato"/>
              <a:ea typeface="Lato"/>
              <a:cs typeface="Lato"/>
              <a:sym typeface="Lato"/>
            </a:endParaRPr>
          </a:p>
          <a:p>
            <a:pPr indent="0" lvl="0" marL="0" marR="0" rtl="0" algn="l">
              <a:lnSpc>
                <a:spcPct val="90000"/>
              </a:lnSpc>
              <a:spcBef>
                <a:spcPts val="1000"/>
              </a:spcBef>
              <a:spcAft>
                <a:spcPts val="0"/>
              </a:spcAft>
              <a:buClr>
                <a:srgbClr val="249910"/>
              </a:buClr>
              <a:buSzPts val="1920"/>
              <a:buFont typeface="Lato"/>
              <a:buNone/>
            </a:pPr>
            <a:r>
              <a:t/>
            </a:r>
            <a:endParaRPr sz="2900">
              <a:latin typeface="Lato"/>
              <a:ea typeface="Lato"/>
              <a:cs typeface="Lato"/>
              <a:sym typeface="Lato"/>
            </a:endParaRPr>
          </a:p>
          <a:p>
            <a:pPr indent="0" lvl="0" marL="0" marR="0" rtl="0" algn="l">
              <a:lnSpc>
                <a:spcPct val="90000"/>
              </a:lnSpc>
              <a:spcBef>
                <a:spcPts val="1000"/>
              </a:spcBef>
              <a:spcAft>
                <a:spcPts val="1000"/>
              </a:spcAft>
              <a:buClr>
                <a:srgbClr val="249910"/>
              </a:buClr>
              <a:buSzPts val="1920"/>
              <a:buFont typeface="Lato"/>
              <a:buNone/>
            </a:pPr>
            <a:r>
              <a:rPr lang="en" sz="2000">
                <a:latin typeface="Lato"/>
                <a:ea typeface="Lato"/>
                <a:cs typeface="Lato"/>
                <a:sym typeface="Lato"/>
              </a:rPr>
              <a:t>Learn strategies to manage digital distractions </a:t>
            </a:r>
            <a:br>
              <a:rPr lang="en" sz="2000">
                <a:latin typeface="Lato"/>
                <a:ea typeface="Lato"/>
                <a:cs typeface="Lato"/>
                <a:sym typeface="Lato"/>
              </a:rPr>
            </a:br>
            <a:r>
              <a:rPr lang="en" sz="2000">
                <a:latin typeface="Lato"/>
                <a:ea typeface="Lato"/>
                <a:cs typeface="Lato"/>
                <a:sym typeface="Lato"/>
              </a:rPr>
              <a:t>at school.</a:t>
            </a:r>
            <a:endParaRPr sz="2000">
              <a:latin typeface="Lato"/>
              <a:ea typeface="Lato"/>
              <a:cs typeface="Lato"/>
              <a:sym typeface="Lato"/>
            </a:endParaRPr>
          </a:p>
        </p:txBody>
      </p:sp>
      <p:pic>
        <p:nvPicPr>
          <p:cNvPr id="47" name="Google Shape;47;p8"/>
          <p:cNvPicPr preferRelativeResize="0"/>
          <p:nvPr/>
        </p:nvPicPr>
        <p:blipFill>
          <a:blip r:embed="rId3">
            <a:alphaModFix/>
          </a:blip>
          <a:stretch>
            <a:fillRect/>
          </a:stretch>
        </p:blipFill>
        <p:spPr>
          <a:xfrm>
            <a:off x="1239213" y="1906586"/>
            <a:ext cx="473007" cy="473008"/>
          </a:xfrm>
          <a:prstGeom prst="rect">
            <a:avLst/>
          </a:prstGeom>
          <a:noFill/>
          <a:ln>
            <a:noFill/>
          </a:ln>
        </p:spPr>
      </p:pic>
      <p:pic>
        <p:nvPicPr>
          <p:cNvPr id="48" name="Google Shape;48;p8"/>
          <p:cNvPicPr preferRelativeResize="0"/>
          <p:nvPr/>
        </p:nvPicPr>
        <p:blipFill>
          <a:blip r:embed="rId3">
            <a:alphaModFix/>
          </a:blip>
          <a:stretch>
            <a:fillRect/>
          </a:stretch>
        </p:blipFill>
        <p:spPr>
          <a:xfrm>
            <a:off x="1239213" y="3000954"/>
            <a:ext cx="473007" cy="473008"/>
          </a:xfrm>
          <a:prstGeom prst="rect">
            <a:avLst/>
          </a:prstGeom>
          <a:noFill/>
          <a:ln>
            <a:noFill/>
          </a:ln>
        </p:spPr>
      </p:pic>
      <p:sp>
        <p:nvSpPr>
          <p:cNvPr id="49" name="Google Shape;49;p8"/>
          <p:cNvSpPr/>
          <p:nvPr/>
        </p:nvSpPr>
        <p:spPr>
          <a:xfrm>
            <a:off x="1172975" y="1285275"/>
            <a:ext cx="605400" cy="621300"/>
          </a:xfrm>
          <a:prstGeom prst="ellipse">
            <a:avLst/>
          </a:prstGeom>
          <a:solidFill>
            <a:srgbClr val="007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lang="en" sz="3000">
                <a:solidFill>
                  <a:srgbClr val="FFFFFF"/>
                </a:solidFill>
                <a:latin typeface="Indie Flower"/>
                <a:ea typeface="Indie Flower"/>
                <a:cs typeface="Indie Flower"/>
                <a:sym typeface="Indie Flower"/>
              </a:rPr>
              <a:t>l</a:t>
            </a:r>
            <a:endParaRPr sz="3000">
              <a:latin typeface="Indie Flower"/>
              <a:ea typeface="Indie Flower"/>
              <a:cs typeface="Indie Flower"/>
              <a:sym typeface="Indie Flower"/>
            </a:endParaRPr>
          </a:p>
        </p:txBody>
      </p:sp>
      <p:sp>
        <p:nvSpPr>
          <p:cNvPr id="50" name="Google Shape;50;p8"/>
          <p:cNvSpPr/>
          <p:nvPr/>
        </p:nvSpPr>
        <p:spPr>
          <a:xfrm>
            <a:off x="1172975" y="2379624"/>
            <a:ext cx="605400" cy="621300"/>
          </a:xfrm>
          <a:prstGeom prst="ellipse">
            <a:avLst/>
          </a:prstGeom>
          <a:solidFill>
            <a:srgbClr val="0085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i="0" lang="en" sz="3000" u="none" cap="none" strike="noStrike">
                <a:solidFill>
                  <a:srgbClr val="FFFFFF"/>
                </a:solidFill>
                <a:latin typeface="Indie Flower"/>
                <a:ea typeface="Indie Flower"/>
                <a:cs typeface="Indie Flower"/>
                <a:sym typeface="Indie Flower"/>
              </a:rPr>
              <a:t>2</a:t>
            </a:r>
            <a:endParaRPr sz="3000">
              <a:latin typeface="Indie Flower"/>
              <a:ea typeface="Indie Flower"/>
              <a:cs typeface="Indie Flower"/>
              <a:sym typeface="Indie Flower"/>
            </a:endParaRPr>
          </a:p>
        </p:txBody>
      </p:sp>
      <p:sp>
        <p:nvSpPr>
          <p:cNvPr id="51" name="Google Shape;51;p8"/>
          <p:cNvSpPr/>
          <p:nvPr/>
        </p:nvSpPr>
        <p:spPr>
          <a:xfrm>
            <a:off x="1172975" y="3473974"/>
            <a:ext cx="605400" cy="621300"/>
          </a:xfrm>
          <a:prstGeom prst="ellipse">
            <a:avLst/>
          </a:prstGeom>
          <a:solidFill>
            <a:srgbClr val="007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i="0" lang="en" sz="3000" u="none" cap="none" strike="noStrike">
                <a:solidFill>
                  <a:srgbClr val="FFFFFF"/>
                </a:solidFill>
                <a:latin typeface="Indie Flower"/>
                <a:ea typeface="Indie Flower"/>
                <a:cs typeface="Indie Flower"/>
                <a:sym typeface="Indie Flower"/>
              </a:rPr>
              <a:t>3</a:t>
            </a:r>
            <a:endParaRPr sz="3000">
              <a:latin typeface="Indie Flower"/>
              <a:ea typeface="Indie Flower"/>
              <a:cs typeface="Indie Flower"/>
              <a:sym typeface="Indie Flow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9"/>
          <p:cNvSpPr txBox="1"/>
          <p:nvPr/>
        </p:nvSpPr>
        <p:spPr>
          <a:xfrm>
            <a:off x="4675225" y="1949400"/>
            <a:ext cx="3736200" cy="1244700"/>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 sz="2200">
                <a:latin typeface="Lato"/>
                <a:ea typeface="Lato"/>
                <a:cs typeface="Lato"/>
                <a:sym typeface="Lato"/>
              </a:rPr>
              <a:t>What does it </a:t>
            </a:r>
            <a:r>
              <a:rPr b="1" lang="en" sz="2200">
                <a:latin typeface="Lato"/>
                <a:ea typeface="Lato"/>
                <a:cs typeface="Lato"/>
                <a:sym typeface="Lato"/>
              </a:rPr>
              <a:t>look</a:t>
            </a:r>
            <a:r>
              <a:rPr lang="en" sz="2200">
                <a:latin typeface="Lato"/>
                <a:ea typeface="Lato"/>
                <a:cs typeface="Lato"/>
                <a:sym typeface="Lato"/>
              </a:rPr>
              <a:t> like to stay focused on a task? </a:t>
            </a:r>
            <a:endParaRPr sz="2200">
              <a:latin typeface="Lato"/>
              <a:ea typeface="Lato"/>
              <a:cs typeface="Lato"/>
              <a:sym typeface="Lato"/>
            </a:endParaRPr>
          </a:p>
          <a:p>
            <a:pPr indent="0" lvl="0" marL="0" marR="0" rtl="0" algn="l">
              <a:lnSpc>
                <a:spcPct val="90000"/>
              </a:lnSpc>
              <a:spcBef>
                <a:spcPts val="0"/>
              </a:spcBef>
              <a:spcAft>
                <a:spcPts val="0"/>
              </a:spcAft>
              <a:buNone/>
            </a:pPr>
            <a:r>
              <a:t/>
            </a:r>
            <a:endParaRPr sz="2200">
              <a:latin typeface="Lato"/>
              <a:ea typeface="Lato"/>
              <a:cs typeface="Lato"/>
              <a:sym typeface="Lato"/>
            </a:endParaRPr>
          </a:p>
          <a:p>
            <a:pPr indent="0" lvl="0" marL="0" marR="0" rtl="0" algn="l">
              <a:lnSpc>
                <a:spcPct val="90000"/>
              </a:lnSpc>
              <a:spcBef>
                <a:spcPts val="0"/>
              </a:spcBef>
              <a:spcAft>
                <a:spcPts val="0"/>
              </a:spcAft>
              <a:buNone/>
            </a:pPr>
            <a:r>
              <a:rPr lang="en" sz="2200">
                <a:latin typeface="Lato"/>
                <a:ea typeface="Lato"/>
                <a:cs typeface="Lato"/>
                <a:sym typeface="Lato"/>
              </a:rPr>
              <a:t>What does it </a:t>
            </a:r>
            <a:r>
              <a:rPr b="1" lang="en" sz="2200">
                <a:latin typeface="Lato"/>
                <a:ea typeface="Lato"/>
                <a:cs typeface="Lato"/>
                <a:sym typeface="Lato"/>
              </a:rPr>
              <a:t>feel</a:t>
            </a:r>
            <a:r>
              <a:rPr lang="en" sz="2200">
                <a:latin typeface="Lato"/>
                <a:ea typeface="Lato"/>
                <a:cs typeface="Lato"/>
                <a:sym typeface="Lato"/>
              </a:rPr>
              <a:t> like?</a:t>
            </a:r>
            <a:endParaRPr sz="2200">
              <a:latin typeface="Lato"/>
              <a:ea typeface="Lato"/>
              <a:cs typeface="Lato"/>
              <a:sym typeface="Lato"/>
            </a:endParaRPr>
          </a:p>
        </p:txBody>
      </p:sp>
      <p:pic>
        <p:nvPicPr>
          <p:cNvPr id="57" name="Google Shape;57;p9"/>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58" name="Google Shape;58;p9"/>
          <p:cNvSpPr txBox="1"/>
          <p:nvPr/>
        </p:nvSpPr>
        <p:spPr>
          <a:xfrm>
            <a:off x="569575" y="190700"/>
            <a:ext cx="37362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REFLECT</a:t>
            </a:r>
            <a:endParaRPr sz="1200">
              <a:latin typeface="Rubik"/>
              <a:ea typeface="Rubik"/>
              <a:cs typeface="Rubik"/>
              <a:sym typeface="Rubik"/>
            </a:endParaRPr>
          </a:p>
        </p:txBody>
      </p:sp>
      <p:pic>
        <p:nvPicPr>
          <p:cNvPr id="59" name="Google Shape;59;p9"/>
          <p:cNvPicPr preferRelativeResize="0"/>
          <p:nvPr/>
        </p:nvPicPr>
        <p:blipFill rotWithShape="1">
          <a:blip r:embed="rId4">
            <a:alphaModFix/>
          </a:blip>
          <a:srcRect b="4124" l="0" r="0" t="-259"/>
          <a:stretch/>
        </p:blipFill>
        <p:spPr>
          <a:xfrm>
            <a:off x="1132375" y="599112"/>
            <a:ext cx="2610600" cy="3772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0"/>
          <p:cNvSpPr txBox="1"/>
          <p:nvPr/>
        </p:nvSpPr>
        <p:spPr>
          <a:xfrm>
            <a:off x="659250" y="2187300"/>
            <a:ext cx="4253700" cy="1865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400">
                <a:latin typeface="Lato"/>
                <a:ea typeface="Lato"/>
                <a:cs typeface="Lato"/>
                <a:sym typeface="Lato"/>
              </a:rPr>
              <a:t>Concentrating your attention to listen to someone or to complete a task</a:t>
            </a:r>
            <a:endParaRPr sz="2400">
              <a:latin typeface="Lato"/>
              <a:ea typeface="Lato"/>
              <a:cs typeface="Lato"/>
              <a:sym typeface="Lato"/>
            </a:endParaRPr>
          </a:p>
        </p:txBody>
      </p:sp>
      <p:sp>
        <p:nvSpPr>
          <p:cNvPr id="65" name="Google Shape;65;p10"/>
          <p:cNvSpPr txBox="1"/>
          <p:nvPr/>
        </p:nvSpPr>
        <p:spPr>
          <a:xfrm>
            <a:off x="659250" y="1020500"/>
            <a:ext cx="3591000" cy="67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4000">
                <a:latin typeface="Rubik"/>
                <a:ea typeface="Rubik"/>
                <a:cs typeface="Rubik"/>
                <a:sym typeface="Rubik"/>
              </a:rPr>
              <a:t>Focus</a:t>
            </a:r>
            <a:endParaRPr sz="4000">
              <a:latin typeface="Rubik"/>
              <a:ea typeface="Rubik"/>
              <a:cs typeface="Rubik"/>
              <a:sym typeface="Rubik"/>
            </a:endParaRPr>
          </a:p>
        </p:txBody>
      </p:sp>
      <p:pic>
        <p:nvPicPr>
          <p:cNvPr id="66" name="Google Shape;66;p10"/>
          <p:cNvPicPr preferRelativeResize="0"/>
          <p:nvPr/>
        </p:nvPicPr>
        <p:blipFill rotWithShape="1">
          <a:blip r:embed="rId3">
            <a:alphaModFix/>
          </a:blip>
          <a:srcRect b="7382" l="0" r="0" t="7373"/>
          <a:stretch/>
        </p:blipFill>
        <p:spPr>
          <a:xfrm>
            <a:off x="551000" y="1463375"/>
            <a:ext cx="4109100" cy="590550"/>
          </a:xfrm>
          <a:prstGeom prst="rect">
            <a:avLst/>
          </a:prstGeom>
          <a:noFill/>
          <a:ln>
            <a:noFill/>
          </a:ln>
        </p:spPr>
      </p:pic>
      <p:pic>
        <p:nvPicPr>
          <p:cNvPr id="67" name="Google Shape;67;p10"/>
          <p:cNvPicPr preferRelativeResize="0"/>
          <p:nvPr/>
        </p:nvPicPr>
        <p:blipFill rotWithShape="1">
          <a:blip r:embed="rId4">
            <a:alphaModFix/>
          </a:blip>
          <a:srcRect b="0" l="0" r="0" t="0"/>
          <a:stretch/>
        </p:blipFill>
        <p:spPr>
          <a:xfrm>
            <a:off x="181350" y="190699"/>
            <a:ext cx="321551" cy="353400"/>
          </a:xfrm>
          <a:prstGeom prst="rect">
            <a:avLst/>
          </a:prstGeom>
          <a:noFill/>
          <a:ln>
            <a:noFill/>
          </a:ln>
        </p:spPr>
      </p:pic>
      <p:sp>
        <p:nvSpPr>
          <p:cNvPr id="68" name="Google Shape;68;p10"/>
          <p:cNvSpPr txBox="1"/>
          <p:nvPr/>
        </p:nvSpPr>
        <p:spPr>
          <a:xfrm>
            <a:off x="569575"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KEY VOCABULARY</a:t>
            </a:r>
            <a:endParaRPr sz="1200">
              <a:latin typeface="Rubik"/>
              <a:ea typeface="Rubik"/>
              <a:cs typeface="Rubik"/>
              <a:sym typeface="Rubik"/>
            </a:endParaRPr>
          </a:p>
        </p:txBody>
      </p:sp>
      <p:pic>
        <p:nvPicPr>
          <p:cNvPr id="69" name="Google Shape;69;p10"/>
          <p:cNvPicPr preferRelativeResize="0"/>
          <p:nvPr/>
        </p:nvPicPr>
        <p:blipFill>
          <a:blip r:embed="rId5">
            <a:alphaModFix/>
          </a:blip>
          <a:stretch>
            <a:fillRect/>
          </a:stretch>
        </p:blipFill>
        <p:spPr>
          <a:xfrm>
            <a:off x="5568350" y="153275"/>
            <a:ext cx="2691974" cy="4046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1"/>
          <p:cNvSpPr txBox="1"/>
          <p:nvPr/>
        </p:nvSpPr>
        <p:spPr>
          <a:xfrm>
            <a:off x="659250" y="2187300"/>
            <a:ext cx="4326900" cy="184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400">
                <a:latin typeface="Lato"/>
                <a:ea typeface="Lato"/>
                <a:cs typeface="Lato"/>
                <a:sym typeface="Lato"/>
              </a:rPr>
              <a:t>When you lose focus because </a:t>
            </a:r>
            <a:br>
              <a:rPr lang="en" sz="2400">
                <a:latin typeface="Lato"/>
                <a:ea typeface="Lato"/>
                <a:cs typeface="Lato"/>
                <a:sym typeface="Lato"/>
              </a:rPr>
            </a:br>
            <a:r>
              <a:rPr lang="en" sz="2400">
                <a:latin typeface="Lato"/>
                <a:ea typeface="Lato"/>
                <a:cs typeface="Lato"/>
                <a:sym typeface="Lato"/>
              </a:rPr>
              <a:t>of a device, such as a computer, iPad, or TV</a:t>
            </a:r>
            <a:endParaRPr sz="2400">
              <a:latin typeface="Lato"/>
              <a:ea typeface="Lato"/>
              <a:cs typeface="Lato"/>
              <a:sym typeface="Lato"/>
            </a:endParaRPr>
          </a:p>
        </p:txBody>
      </p:sp>
      <p:sp>
        <p:nvSpPr>
          <p:cNvPr id="75" name="Google Shape;75;p11"/>
          <p:cNvSpPr txBox="1"/>
          <p:nvPr/>
        </p:nvSpPr>
        <p:spPr>
          <a:xfrm>
            <a:off x="659250" y="1020500"/>
            <a:ext cx="4608300" cy="67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4000">
                <a:latin typeface="Rubik"/>
                <a:ea typeface="Rubik"/>
                <a:cs typeface="Rubik"/>
                <a:sym typeface="Rubik"/>
              </a:rPr>
              <a:t>Device Distraction</a:t>
            </a:r>
            <a:endParaRPr sz="4000">
              <a:latin typeface="Rubik"/>
              <a:ea typeface="Rubik"/>
              <a:cs typeface="Rubik"/>
              <a:sym typeface="Rubik"/>
            </a:endParaRPr>
          </a:p>
        </p:txBody>
      </p:sp>
      <p:pic>
        <p:nvPicPr>
          <p:cNvPr id="76" name="Google Shape;76;p11"/>
          <p:cNvPicPr preferRelativeResize="0"/>
          <p:nvPr/>
        </p:nvPicPr>
        <p:blipFill rotWithShape="1">
          <a:blip r:embed="rId3">
            <a:alphaModFix/>
          </a:blip>
          <a:srcRect b="7382" l="0" r="0" t="7373"/>
          <a:stretch/>
        </p:blipFill>
        <p:spPr>
          <a:xfrm>
            <a:off x="380450" y="1463375"/>
            <a:ext cx="5091750" cy="590550"/>
          </a:xfrm>
          <a:prstGeom prst="rect">
            <a:avLst/>
          </a:prstGeom>
          <a:noFill/>
          <a:ln>
            <a:noFill/>
          </a:ln>
        </p:spPr>
      </p:pic>
      <p:pic>
        <p:nvPicPr>
          <p:cNvPr id="77" name="Google Shape;77;p11"/>
          <p:cNvPicPr preferRelativeResize="0"/>
          <p:nvPr/>
        </p:nvPicPr>
        <p:blipFill rotWithShape="1">
          <a:blip r:embed="rId4">
            <a:alphaModFix/>
          </a:blip>
          <a:srcRect b="0" l="0" r="0" t="0"/>
          <a:stretch/>
        </p:blipFill>
        <p:spPr>
          <a:xfrm>
            <a:off x="181350" y="190699"/>
            <a:ext cx="321551" cy="353400"/>
          </a:xfrm>
          <a:prstGeom prst="rect">
            <a:avLst/>
          </a:prstGeom>
          <a:noFill/>
          <a:ln>
            <a:noFill/>
          </a:ln>
        </p:spPr>
      </p:pic>
      <p:sp>
        <p:nvSpPr>
          <p:cNvPr id="78" name="Google Shape;78;p11"/>
          <p:cNvSpPr txBox="1"/>
          <p:nvPr/>
        </p:nvSpPr>
        <p:spPr>
          <a:xfrm>
            <a:off x="569575"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KEY VOCABULARY</a:t>
            </a:r>
            <a:endParaRPr sz="1200">
              <a:latin typeface="Rubik"/>
              <a:ea typeface="Rubik"/>
              <a:cs typeface="Rubik"/>
              <a:sym typeface="Rubik"/>
            </a:endParaRPr>
          </a:p>
        </p:txBody>
      </p:sp>
      <p:pic>
        <p:nvPicPr>
          <p:cNvPr id="79" name="Google Shape;79;p11"/>
          <p:cNvPicPr preferRelativeResize="0"/>
          <p:nvPr/>
        </p:nvPicPr>
        <p:blipFill>
          <a:blip r:embed="rId5">
            <a:alphaModFix/>
          </a:blip>
          <a:stretch>
            <a:fillRect/>
          </a:stretch>
        </p:blipFill>
        <p:spPr>
          <a:xfrm>
            <a:off x="5900557" y="544099"/>
            <a:ext cx="2815086" cy="3995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2"/>
          <p:cNvPicPr preferRelativeResize="0"/>
          <p:nvPr/>
        </p:nvPicPr>
        <p:blipFill>
          <a:blip r:embed="rId3">
            <a:alphaModFix/>
          </a:blip>
          <a:stretch>
            <a:fillRect/>
          </a:stretch>
        </p:blipFill>
        <p:spPr>
          <a:xfrm>
            <a:off x="150950" y="172250"/>
            <a:ext cx="390300" cy="390300"/>
          </a:xfrm>
          <a:prstGeom prst="rect">
            <a:avLst/>
          </a:prstGeom>
          <a:noFill/>
          <a:ln>
            <a:noFill/>
          </a:ln>
        </p:spPr>
      </p:pic>
      <p:sp>
        <p:nvSpPr>
          <p:cNvPr id="85" name="Google Shape;85;p12"/>
          <p:cNvSpPr txBox="1"/>
          <p:nvPr/>
        </p:nvSpPr>
        <p:spPr>
          <a:xfrm>
            <a:off x="569575"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WATCH + DISCUSS</a:t>
            </a:r>
            <a:endParaRPr sz="1200">
              <a:latin typeface="Rubik"/>
              <a:ea typeface="Rubik"/>
              <a:cs typeface="Rubik"/>
              <a:sym typeface="Rubik"/>
            </a:endParaRPr>
          </a:p>
        </p:txBody>
      </p:sp>
      <p:sp>
        <p:nvSpPr>
          <p:cNvPr id="86" name="Google Shape;86;p12"/>
          <p:cNvSpPr txBox="1"/>
          <p:nvPr/>
        </p:nvSpPr>
        <p:spPr>
          <a:xfrm>
            <a:off x="526700" y="3630300"/>
            <a:ext cx="46011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Lato"/>
                <a:ea typeface="Lato"/>
                <a:cs typeface="Lato"/>
                <a:sym typeface="Lato"/>
              </a:rPr>
              <a:t>To watch this video on the Common Sense Education site, click </a:t>
            </a:r>
            <a:r>
              <a:rPr b="1" lang="en" sz="800">
                <a:solidFill>
                  <a:srgbClr val="413FE0"/>
                </a:solidFill>
                <a:uFill>
                  <a:noFill/>
                </a:uFill>
                <a:latin typeface="Lato"/>
                <a:ea typeface="Lato"/>
                <a:cs typeface="Lato"/>
                <a:sym typeface="Lato"/>
                <a:hlinkClick r:id="rId4">
                  <a:extLst>
                    <a:ext uri="{A12FA001-AC4F-418D-AE19-62706E023703}">
                      <ahyp:hlinkClr val="tx"/>
                    </a:ext>
                  </a:extLst>
                </a:hlinkClick>
              </a:rPr>
              <a:t>here</a:t>
            </a:r>
            <a:r>
              <a:rPr lang="en" sz="800">
                <a:latin typeface="Lato"/>
                <a:ea typeface="Lato"/>
                <a:cs typeface="Lato"/>
                <a:sym typeface="Lato"/>
              </a:rPr>
              <a:t>.</a:t>
            </a:r>
            <a:endParaRPr sz="800">
              <a:latin typeface="Lato"/>
              <a:ea typeface="Lato"/>
              <a:cs typeface="Lato"/>
              <a:sym typeface="Lato"/>
            </a:endParaRPr>
          </a:p>
        </p:txBody>
      </p:sp>
      <p:sp>
        <p:nvSpPr>
          <p:cNvPr id="87" name="Google Shape;87;p12"/>
          <p:cNvSpPr/>
          <p:nvPr/>
        </p:nvSpPr>
        <p:spPr>
          <a:xfrm>
            <a:off x="5225625" y="1049100"/>
            <a:ext cx="3035100" cy="2581200"/>
          </a:xfrm>
          <a:prstGeom prst="rect">
            <a:avLst/>
          </a:prstGeom>
          <a:noFill/>
          <a:ln>
            <a:noFill/>
          </a:ln>
        </p:spPr>
        <p:txBody>
          <a:bodyPr anchorCtr="0" anchor="ctr" bIns="182875" lIns="274300" spcFirstLastPara="1" rIns="182875" wrap="square" tIns="182875">
            <a:noAutofit/>
          </a:bodyPr>
          <a:lstStyle/>
          <a:p>
            <a:pPr indent="0" lvl="0" marL="0" marR="0" rtl="0" algn="l">
              <a:lnSpc>
                <a:spcPct val="115000"/>
              </a:lnSpc>
              <a:spcBef>
                <a:spcPts val="0"/>
              </a:spcBef>
              <a:spcAft>
                <a:spcPts val="0"/>
              </a:spcAft>
              <a:buNone/>
            </a:pPr>
            <a:r>
              <a:rPr b="1" lang="en" sz="2000">
                <a:latin typeface="Lato"/>
                <a:ea typeface="Lato"/>
                <a:cs typeface="Lato"/>
                <a:sym typeface="Lato"/>
              </a:rPr>
              <a:t>Discuss:</a:t>
            </a:r>
            <a:endParaRPr b="1" sz="2000">
              <a:latin typeface="Lato"/>
              <a:ea typeface="Lato"/>
              <a:cs typeface="Lato"/>
              <a:sym typeface="Lato"/>
            </a:endParaRPr>
          </a:p>
          <a:p>
            <a:pPr indent="0" lvl="0" marL="0" marR="0" rtl="0" algn="l">
              <a:lnSpc>
                <a:spcPct val="115000"/>
              </a:lnSpc>
              <a:spcBef>
                <a:spcPts val="0"/>
              </a:spcBef>
              <a:spcAft>
                <a:spcPts val="1000"/>
              </a:spcAft>
              <a:buNone/>
            </a:pPr>
            <a:r>
              <a:rPr lang="en" sz="2000">
                <a:latin typeface="Lato"/>
                <a:ea typeface="Lato"/>
                <a:cs typeface="Lato"/>
                <a:sym typeface="Lato"/>
              </a:rPr>
              <a:t>Have you ever experienced any of the device distractions you see in the video?</a:t>
            </a:r>
            <a:endParaRPr sz="2000">
              <a:latin typeface="Lato"/>
              <a:ea typeface="Lato"/>
              <a:cs typeface="Lato"/>
              <a:sym typeface="Lato"/>
            </a:endParaRPr>
          </a:p>
        </p:txBody>
      </p:sp>
      <p:pic>
        <p:nvPicPr>
          <p:cNvPr descr="Digital Citizens Head and Arms help you manage device distractions." id="88" name="Google Shape;88;p12" title="The Digital Citizens Present: Managing Device Distractions">
            <a:hlinkClick r:id="rId5"/>
          </p:cNvPr>
          <p:cNvPicPr preferRelativeResize="0"/>
          <p:nvPr/>
        </p:nvPicPr>
        <p:blipFill>
          <a:blip r:embed="rId6">
            <a:alphaModFix/>
          </a:blip>
          <a:stretch>
            <a:fillRect/>
          </a:stretch>
        </p:blipFill>
        <p:spPr>
          <a:xfrm>
            <a:off x="414900" y="1053425"/>
            <a:ext cx="4572000" cy="25811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3"/>
          <p:cNvSpPr/>
          <p:nvPr/>
        </p:nvSpPr>
        <p:spPr>
          <a:xfrm>
            <a:off x="1870800" y="1352176"/>
            <a:ext cx="5402400" cy="3030300"/>
          </a:xfrm>
          <a:prstGeom prst="rect">
            <a:avLst/>
          </a:prstGeom>
          <a:noFill/>
          <a:ln>
            <a:noFill/>
          </a:ln>
        </p:spPr>
        <p:txBody>
          <a:bodyPr anchorCtr="0" anchor="ctr" bIns="182875" lIns="274300" spcFirstLastPara="1" rIns="182875" wrap="square" tIns="182875">
            <a:noAutofit/>
          </a:bodyPr>
          <a:lstStyle/>
          <a:p>
            <a:pPr indent="0" lvl="0" marL="0" marR="0" rtl="0" algn="ctr">
              <a:lnSpc>
                <a:spcPct val="100000"/>
              </a:lnSpc>
              <a:spcBef>
                <a:spcPts val="0"/>
              </a:spcBef>
              <a:spcAft>
                <a:spcPts val="0"/>
              </a:spcAft>
              <a:buClr>
                <a:schemeClr val="dk1"/>
              </a:buClr>
              <a:buSzPts val="1100"/>
              <a:buFont typeface="Arial"/>
              <a:buNone/>
            </a:pPr>
            <a:r>
              <a:rPr lang="en" sz="2400">
                <a:latin typeface="Londrina Solid"/>
                <a:ea typeface="Londrina Solid"/>
                <a:cs typeface="Londrina Solid"/>
                <a:sym typeface="Londrina Solid"/>
              </a:rPr>
              <a:t>Overwhelmed with device distraction</a:t>
            </a:r>
            <a:endParaRPr sz="2400">
              <a:latin typeface="Londrina Solid"/>
              <a:ea typeface="Londrina Solid"/>
              <a:cs typeface="Londrina Solid"/>
              <a:sym typeface="Londrina Solid"/>
            </a:endParaRPr>
          </a:p>
          <a:p>
            <a:pPr indent="0" lvl="0" marL="0" marR="0" rtl="0" algn="ctr">
              <a:lnSpc>
                <a:spcPct val="100000"/>
              </a:lnSpc>
              <a:spcBef>
                <a:spcPts val="1000"/>
              </a:spcBef>
              <a:spcAft>
                <a:spcPts val="0"/>
              </a:spcAft>
              <a:buClr>
                <a:schemeClr val="dk1"/>
              </a:buClr>
              <a:buSzPts val="1100"/>
              <a:buFont typeface="Arial"/>
              <a:buNone/>
            </a:pPr>
            <a:r>
              <a:rPr lang="en" sz="2400">
                <a:latin typeface="Londrina Solid"/>
                <a:ea typeface="Londrina Solid"/>
                <a:cs typeface="Londrina Solid"/>
                <a:sym typeface="Londrina Solid"/>
              </a:rPr>
              <a:t>I breathe and think, what's my reaction?</a:t>
            </a:r>
            <a:endParaRPr sz="2400">
              <a:latin typeface="Londrina Solid"/>
              <a:ea typeface="Londrina Solid"/>
              <a:cs typeface="Londrina Solid"/>
              <a:sym typeface="Londrina Solid"/>
            </a:endParaRPr>
          </a:p>
          <a:p>
            <a:pPr indent="0" lvl="0" marL="0" marR="0" rtl="0" algn="ctr">
              <a:lnSpc>
                <a:spcPct val="100000"/>
              </a:lnSpc>
              <a:spcBef>
                <a:spcPts val="1000"/>
              </a:spcBef>
              <a:spcAft>
                <a:spcPts val="0"/>
              </a:spcAft>
              <a:buClr>
                <a:schemeClr val="dk1"/>
              </a:buClr>
              <a:buSzPts val="1100"/>
              <a:buFont typeface="Arial"/>
              <a:buNone/>
            </a:pPr>
            <a:r>
              <a:rPr lang="en" sz="2400">
                <a:latin typeface="Londrina Solid"/>
                <a:ea typeface="Londrina Solid"/>
                <a:cs typeface="Londrina Solid"/>
                <a:sym typeface="Londrina Solid"/>
              </a:rPr>
              <a:t>Apps and games get my clicks</a:t>
            </a:r>
            <a:endParaRPr sz="2400">
              <a:latin typeface="Londrina Solid"/>
              <a:ea typeface="Londrina Solid"/>
              <a:cs typeface="Londrina Solid"/>
              <a:sym typeface="Londrina Solid"/>
            </a:endParaRPr>
          </a:p>
          <a:p>
            <a:pPr indent="0" lvl="0" marL="0" marR="0" rtl="0" algn="ctr">
              <a:lnSpc>
                <a:spcPct val="100000"/>
              </a:lnSpc>
              <a:spcBef>
                <a:spcPts val="1000"/>
              </a:spcBef>
              <a:spcAft>
                <a:spcPts val="0"/>
              </a:spcAft>
              <a:buClr>
                <a:schemeClr val="dk1"/>
              </a:buClr>
              <a:buSzPts val="1100"/>
              <a:buFont typeface="Arial"/>
              <a:buNone/>
            </a:pPr>
            <a:r>
              <a:rPr lang="en" sz="2400">
                <a:latin typeface="Londrina Solid"/>
                <a:ea typeface="Londrina Solid"/>
                <a:cs typeface="Londrina Solid"/>
                <a:sym typeface="Londrina Solid"/>
              </a:rPr>
              <a:t>But I know some good tricks</a:t>
            </a:r>
            <a:endParaRPr sz="2400">
              <a:latin typeface="Londrina Solid"/>
              <a:ea typeface="Londrina Solid"/>
              <a:cs typeface="Londrina Solid"/>
              <a:sym typeface="Londrina Solid"/>
            </a:endParaRPr>
          </a:p>
          <a:p>
            <a:pPr indent="0" lvl="0" marL="0" marR="0" rtl="0" algn="ctr">
              <a:lnSpc>
                <a:spcPct val="100000"/>
              </a:lnSpc>
              <a:spcBef>
                <a:spcPts val="1000"/>
              </a:spcBef>
              <a:spcAft>
                <a:spcPts val="1000"/>
              </a:spcAft>
              <a:buClr>
                <a:schemeClr val="dk1"/>
              </a:buClr>
              <a:buSzPts val="1100"/>
              <a:buFont typeface="Arial"/>
              <a:buNone/>
            </a:pPr>
            <a:r>
              <a:rPr lang="en" sz="2400">
                <a:latin typeface="Londrina Solid"/>
                <a:ea typeface="Londrina Solid"/>
                <a:cs typeface="Londrina Solid"/>
                <a:sym typeface="Londrina Solid"/>
              </a:rPr>
              <a:t>Getting focused is the right action</a:t>
            </a:r>
            <a:endParaRPr sz="2400">
              <a:latin typeface="Londrina Solid"/>
              <a:ea typeface="Londrina Solid"/>
              <a:cs typeface="Londrina Solid"/>
              <a:sym typeface="Londrina Solid"/>
            </a:endParaRPr>
          </a:p>
        </p:txBody>
      </p:sp>
      <p:pic>
        <p:nvPicPr>
          <p:cNvPr id="94" name="Google Shape;94;p13"/>
          <p:cNvPicPr preferRelativeResize="0"/>
          <p:nvPr/>
        </p:nvPicPr>
        <p:blipFill rotWithShape="1">
          <a:blip r:embed="rId3">
            <a:alphaModFix/>
          </a:blip>
          <a:srcRect b="-12896" l="0" r="0" t="-12921"/>
          <a:stretch/>
        </p:blipFill>
        <p:spPr>
          <a:xfrm>
            <a:off x="150950" y="172250"/>
            <a:ext cx="483200" cy="390301"/>
          </a:xfrm>
          <a:prstGeom prst="rect">
            <a:avLst/>
          </a:prstGeom>
          <a:noFill/>
          <a:ln>
            <a:noFill/>
          </a:ln>
        </p:spPr>
      </p:pic>
      <p:sp>
        <p:nvSpPr>
          <p:cNvPr id="95" name="Google Shape;95;p13"/>
          <p:cNvSpPr txBox="1"/>
          <p:nvPr/>
        </p:nvSpPr>
        <p:spPr>
          <a:xfrm>
            <a:off x="634150"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LIMERICK</a:t>
            </a:r>
            <a:endParaRPr sz="1200">
              <a:latin typeface="Rubik"/>
              <a:ea typeface="Rubik"/>
              <a:cs typeface="Rubik"/>
              <a:sym typeface="Rubik"/>
            </a:endParaRPr>
          </a:p>
        </p:txBody>
      </p:sp>
      <p:sp>
        <p:nvSpPr>
          <p:cNvPr id="96" name="Google Shape;96;p13"/>
          <p:cNvSpPr/>
          <p:nvPr/>
        </p:nvSpPr>
        <p:spPr>
          <a:xfrm>
            <a:off x="0" y="576375"/>
            <a:ext cx="9144000" cy="775800"/>
          </a:xfrm>
          <a:prstGeom prst="rect">
            <a:avLst/>
          </a:prstGeom>
          <a:noFill/>
          <a:ln>
            <a:noFill/>
          </a:ln>
        </p:spPr>
        <p:txBody>
          <a:bodyPr anchorCtr="0" anchor="t" bIns="182875" lIns="274300" spcFirstLastPara="1" rIns="182875" wrap="square" tIns="182875">
            <a:noAutofit/>
          </a:bodyPr>
          <a:lstStyle/>
          <a:p>
            <a:pPr indent="0" lvl="0" marL="0" marR="0" rtl="0" algn="ctr">
              <a:lnSpc>
                <a:spcPct val="115000"/>
              </a:lnSpc>
              <a:spcBef>
                <a:spcPts val="0"/>
              </a:spcBef>
              <a:spcAft>
                <a:spcPts val="0"/>
              </a:spcAft>
              <a:buClr>
                <a:schemeClr val="dk1"/>
              </a:buClr>
              <a:buSzPts val="1100"/>
              <a:buFont typeface="Arial"/>
              <a:buNone/>
            </a:pPr>
            <a:r>
              <a:rPr lang="en" sz="3600">
                <a:solidFill>
                  <a:srgbClr val="007000"/>
                </a:solidFill>
                <a:latin typeface="Londrina Solid Black"/>
                <a:ea typeface="Londrina Solid Black"/>
                <a:cs typeface="Londrina Solid Black"/>
                <a:sym typeface="Londrina Solid Black"/>
              </a:rPr>
              <a:t>Managing Device Distractions</a:t>
            </a:r>
            <a:endParaRPr sz="3600">
              <a:solidFill>
                <a:srgbClr val="007000"/>
              </a:solidFill>
              <a:latin typeface="Londrina Solid Black"/>
              <a:ea typeface="Londrina Solid Black"/>
              <a:cs typeface="Londrina Solid Black"/>
              <a:sym typeface="Londrina Solid Black"/>
            </a:endParaRPr>
          </a:p>
        </p:txBody>
      </p:sp>
      <p:pic>
        <p:nvPicPr>
          <p:cNvPr id="97" name="Google Shape;97;p13"/>
          <p:cNvPicPr preferRelativeResize="0"/>
          <p:nvPr/>
        </p:nvPicPr>
        <p:blipFill rotWithShape="1">
          <a:blip r:embed="rId4">
            <a:alphaModFix/>
          </a:blip>
          <a:srcRect b="2901" l="0" r="0" t="2910"/>
          <a:stretch/>
        </p:blipFill>
        <p:spPr>
          <a:xfrm rot="191492">
            <a:off x="342433" y="1620123"/>
            <a:ext cx="1908807" cy="2891577"/>
          </a:xfrm>
          <a:prstGeom prst="rect">
            <a:avLst/>
          </a:prstGeom>
          <a:noFill/>
          <a:ln>
            <a:noFill/>
          </a:ln>
        </p:spPr>
      </p:pic>
      <p:pic>
        <p:nvPicPr>
          <p:cNvPr id="98" name="Google Shape;98;p13"/>
          <p:cNvPicPr preferRelativeResize="0"/>
          <p:nvPr/>
        </p:nvPicPr>
        <p:blipFill>
          <a:blip r:embed="rId5">
            <a:alphaModFix/>
          </a:blip>
          <a:stretch>
            <a:fillRect/>
          </a:stretch>
        </p:blipFill>
        <p:spPr>
          <a:xfrm>
            <a:off x="6649925" y="1304400"/>
            <a:ext cx="2328900" cy="2925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txBox="1"/>
          <p:nvPr/>
        </p:nvSpPr>
        <p:spPr>
          <a:xfrm>
            <a:off x="0" y="848592"/>
            <a:ext cx="9144000" cy="423300"/>
          </a:xfrm>
          <a:prstGeom prst="rect">
            <a:avLst/>
          </a:prstGeom>
          <a:noFill/>
          <a:ln>
            <a:noFill/>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lang="en" sz="3000">
                <a:solidFill>
                  <a:schemeClr val="dk1"/>
                </a:solidFill>
                <a:latin typeface="Rubik"/>
                <a:ea typeface="Rubik"/>
                <a:cs typeface="Rubik"/>
                <a:sym typeface="Rubik"/>
              </a:rPr>
              <a:t>Directions: Part 1 </a:t>
            </a:r>
            <a:endParaRPr sz="3000">
              <a:solidFill>
                <a:schemeClr val="dk1"/>
              </a:solidFill>
              <a:latin typeface="Rubik"/>
              <a:ea typeface="Rubik"/>
              <a:cs typeface="Rubik"/>
              <a:sym typeface="Rubik"/>
            </a:endParaRPr>
          </a:p>
        </p:txBody>
      </p:sp>
      <p:sp>
        <p:nvSpPr>
          <p:cNvPr id="104" name="Google Shape;104;p14"/>
          <p:cNvSpPr txBox="1"/>
          <p:nvPr/>
        </p:nvSpPr>
        <p:spPr>
          <a:xfrm>
            <a:off x="1211550" y="1808850"/>
            <a:ext cx="6720900" cy="1902300"/>
          </a:xfrm>
          <a:prstGeom prst="rect">
            <a:avLst/>
          </a:prstGeom>
          <a:noFill/>
          <a:ln>
            <a:noFill/>
          </a:ln>
        </p:spPr>
        <p:txBody>
          <a:bodyPr anchorCtr="0" anchor="t" bIns="68575" lIns="68575" spcFirstLastPara="1" rIns="68575" wrap="square" tIns="68575">
            <a:noAutofit/>
          </a:bodyPr>
          <a:lstStyle/>
          <a:p>
            <a:pPr indent="0" lvl="0" marL="0" rtl="0" algn="l">
              <a:lnSpc>
                <a:spcPct val="115000"/>
              </a:lnSpc>
              <a:spcBef>
                <a:spcPts val="0"/>
              </a:spcBef>
              <a:spcAft>
                <a:spcPts val="0"/>
              </a:spcAft>
              <a:buClr>
                <a:schemeClr val="dk1"/>
              </a:buClr>
              <a:buSzPts val="1100"/>
              <a:buFont typeface="Arial"/>
              <a:buNone/>
            </a:pPr>
            <a:r>
              <a:rPr lang="en" sz="2000">
                <a:solidFill>
                  <a:schemeClr val="dk1"/>
                </a:solidFill>
                <a:latin typeface="Lato"/>
                <a:ea typeface="Lato"/>
                <a:cs typeface="Lato"/>
                <a:sym typeface="Lato"/>
              </a:rPr>
              <a:t>Use the Word Bank to complete the Fill-in-the-Blank sentences below. These are useful strategies to help you avoid digital distractions!</a:t>
            </a:r>
            <a:endParaRPr sz="2000">
              <a:latin typeface="Lato"/>
              <a:ea typeface="Lato"/>
              <a:cs typeface="Lato"/>
              <a:sym typeface="Lato"/>
            </a:endParaRPr>
          </a:p>
        </p:txBody>
      </p:sp>
      <p:pic>
        <p:nvPicPr>
          <p:cNvPr id="105" name="Google Shape;105;p14"/>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106" name="Google Shape;106;p14"/>
          <p:cNvSpPr txBox="1"/>
          <p:nvPr/>
        </p:nvSpPr>
        <p:spPr>
          <a:xfrm>
            <a:off x="569575" y="190700"/>
            <a:ext cx="2253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ACTIVITY: FILL IN THE BLANK</a:t>
            </a:r>
            <a:endParaRPr sz="1200">
              <a:latin typeface="Rubik"/>
              <a:ea typeface="Rubik"/>
              <a:cs typeface="Rubik"/>
              <a:sym typeface="Rubik"/>
            </a:endParaRPr>
          </a:p>
        </p:txBody>
      </p:sp>
    </p:spTree>
  </p:cSld>
  <p:clrMapOvr>
    <a:masterClrMapping/>
  </p:clrMapOvr>
</p:sld>
</file>

<file path=ppt/theme/theme1.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