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8" r:id="rId3"/>
    <p:sldId id="261" r:id="rId4"/>
    <p:sldId id="262" r:id="rId5"/>
    <p:sldId id="263" r:id="rId6"/>
    <p:sldId id="264" r:id="rId7"/>
    <p:sldId id="267" r:id="rId8"/>
    <p:sldId id="268" r:id="rId9"/>
    <p:sldId id="269" r:id="rId10"/>
    <p:sldId id="270" r:id="rId11"/>
    <p:sldId id="272" r:id="rId12"/>
    <p:sldId id="273" r:id="rId13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Lobster" pitchFamily="2" charset="77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00"/>
  </p:normalViewPr>
  <p:slideViewPr>
    <p:cSldViewPr snapToGrid="0">
      <p:cViewPr varScale="1">
        <p:scale>
          <a:sx n="102" d="100"/>
          <a:sy n="102" d="100"/>
        </p:scale>
        <p:origin x="176" y="3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9814899ed3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9814899ed3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9814899ed3_1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9814899ed3_1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9814899ed3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9814899ed3_1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814899ed3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9814899ed3_1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9814899ed3_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9814899ed3_1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9814899ed3_1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9814899ed3_1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9814899ed3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9814899ed3_1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9814899ed3_1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9814899ed3_1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9814899ed3_1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9814899ed3_1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9814899ed3_1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9814899ed3_1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37F8-0601-4331-86CD-F40CD48958D0}" type="datetimeFigureOut">
              <a:rPr lang="en-US" smtClean="0"/>
              <a:t>5/15/24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9979-4FCA-4041-955D-E99138B54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95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road, outdoor, street&#10;&#10;Description automatically generated">
            <a:extLst>
              <a:ext uri="{FF2B5EF4-FFF2-40B4-BE49-F238E27FC236}">
                <a16:creationId xmlns:a16="http://schemas.microsoft.com/office/drawing/2014/main" id="{28AE6B11-FD4E-4919-A132-7629AB0347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9" r="23298" b="1213"/>
          <a:stretch/>
        </p:blipFill>
        <p:spPr>
          <a:xfrm>
            <a:off x="0" y="-1165964"/>
            <a:ext cx="9297650" cy="73557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8E967B-7C25-46AA-B6C7-9CB006A21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29" y="3212352"/>
            <a:ext cx="3751652" cy="4869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0C9140-8912-4AF5-82D3-6831F2A77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730" y="3683485"/>
            <a:ext cx="3764473" cy="64633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1253BEB-13B2-47E7-A03B-A68A12B1D682}"/>
              </a:ext>
            </a:extLst>
          </p:cNvPr>
          <p:cNvSpPr txBox="1"/>
          <p:nvPr/>
        </p:nvSpPr>
        <p:spPr>
          <a:xfrm>
            <a:off x="762681" y="3216394"/>
            <a:ext cx="3427915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75" dirty="0">
                <a:solidFill>
                  <a:schemeClr val="bg1">
                    <a:lumMod val="95000"/>
                  </a:schemeClr>
                </a:solidFill>
              </a:rPr>
              <a:t>ASCS </a:t>
            </a:r>
            <a:r>
              <a:rPr lang="en-US" sz="2475" dirty="0" err="1">
                <a:solidFill>
                  <a:schemeClr val="bg1">
                    <a:lumMod val="95000"/>
                  </a:schemeClr>
                </a:solidFill>
              </a:rPr>
              <a:t>Nad</a:t>
            </a:r>
            <a:r>
              <a:rPr lang="en-US" sz="2475" dirty="0">
                <a:solidFill>
                  <a:schemeClr val="bg1">
                    <a:lumMod val="95000"/>
                  </a:schemeClr>
                </a:solidFill>
              </a:rPr>
              <a:t> Al Sheba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92FD24-F0FF-4C6B-98C0-680C927AC304}"/>
              </a:ext>
            </a:extLst>
          </p:cNvPr>
          <p:cNvSpPr txBox="1"/>
          <p:nvPr/>
        </p:nvSpPr>
        <p:spPr>
          <a:xfrm>
            <a:off x="347466" y="3712505"/>
            <a:ext cx="34279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Identifying Feelings of Sadness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27AA15-BAF3-41BB-B9F1-2683B3A0DC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46368"/>
            <a:ext cx="2680684" cy="160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446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Mind and Body Connection</a:t>
            </a:r>
            <a:endParaRPr b="1" u="sng"/>
          </a:p>
        </p:txBody>
      </p:sp>
      <p:sp>
        <p:nvSpPr>
          <p:cNvPr id="170" name="Google Shape;170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500" dirty="0"/>
              <a:t>Your mind and body are connected. Your thoughts and feelings affect your body.  Managing your emotions helps your physical health. </a:t>
            </a:r>
            <a:endParaRPr sz="2500" dirty="0"/>
          </a:p>
        </p:txBody>
      </p:sp>
      <p:pic>
        <p:nvPicPr>
          <p:cNvPr id="171" name="Google Shape;17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7675" y="1170125"/>
            <a:ext cx="4145675" cy="346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603"/>
    </mc:Choice>
    <mc:Fallback xmlns="">
      <p:transition spd="slow" advTm="4460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>
            <a:spLocks noGrp="1"/>
          </p:cNvSpPr>
          <p:nvPr>
            <p:ph type="title"/>
          </p:nvPr>
        </p:nvSpPr>
        <p:spPr>
          <a:xfrm>
            <a:off x="2311650" y="240225"/>
            <a:ext cx="426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 u="sng" dirty="0"/>
              <a:t>Healthy Mind</a:t>
            </a:r>
            <a:r>
              <a:rPr lang="en" sz="5200" dirty="0"/>
              <a:t> </a:t>
            </a:r>
            <a:endParaRPr sz="5200" dirty="0"/>
          </a:p>
        </p:txBody>
      </p:sp>
      <p:sp>
        <p:nvSpPr>
          <p:cNvPr id="184" name="Google Shape;184;p29"/>
          <p:cNvSpPr txBox="1">
            <a:spLocks noGrp="1"/>
          </p:cNvSpPr>
          <p:nvPr>
            <p:ph type="body" idx="1"/>
          </p:nvPr>
        </p:nvSpPr>
        <p:spPr>
          <a:xfrm>
            <a:off x="311700" y="14868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100" dirty="0">
                <a:solidFill>
                  <a:schemeClr val="tx1"/>
                </a:solidFill>
              </a:rPr>
              <a:t>Another important part of mental and emotional health is having a healthy mind. You keep a healthy mind when you use it often. When you read, solve puzzles, play word games, and learn new things, you keep your mind healthy and strong. </a:t>
            </a:r>
            <a:endParaRPr sz="21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ED56B5-2B37-ED3D-1B3C-ACCA13756E5C}"/>
              </a:ext>
            </a:extLst>
          </p:cNvPr>
          <p:cNvSpPr txBox="1"/>
          <p:nvPr/>
        </p:nvSpPr>
        <p:spPr>
          <a:xfrm>
            <a:off x="4402899" y="1810080"/>
            <a:ext cx="4572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D0D0D"/>
                </a:solidFill>
                <a:latin typeface="Söhne"/>
              </a:rPr>
              <a:t>B</a:t>
            </a:r>
            <a:r>
              <a:rPr lang="en-GB" sz="2400" b="0" i="0" u="none" strike="noStrike" dirty="0">
                <a:solidFill>
                  <a:srgbClr val="0D0D0D"/>
                </a:solidFill>
                <a:effectLst/>
                <a:latin typeface="Söhne"/>
              </a:rPr>
              <a:t>e kind and supportive to classmates who might be feeling sad.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D0D0D"/>
                </a:solidFill>
                <a:effectLst/>
                <a:latin typeface="Söhne"/>
              </a:rPr>
              <a:t>Discuss ways to help friends who are feeling sad, like listening and offering to spend time together.</a:t>
            </a:r>
          </a:p>
          <a:p>
            <a:br>
              <a:rPr lang="en-GB" sz="1600" dirty="0"/>
            </a:br>
            <a:endParaRPr lang="en-AE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56"/>
    </mc:Choice>
    <mc:Fallback xmlns="">
      <p:transition spd="slow" advTm="45056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1A4D3-18D6-6979-3706-58ADFE22C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E" dirty="0"/>
              <a:t>It’s Okay to Not Be Okay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3017B-BC19-2097-2F11-51F1A0CD67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 algn="ctr">
              <a:buNone/>
            </a:pPr>
            <a:r>
              <a:rPr lang="en-GB" sz="2800" b="0" i="0" u="none" strike="noStrike" dirty="0">
                <a:solidFill>
                  <a:schemeClr val="tx1"/>
                </a:solidFill>
                <a:effectLst/>
                <a:latin typeface="+mj-lt"/>
              </a:rPr>
              <a:t>Sadness is a normal feeling that everyone experiences. It's important to talk about our feelings and use healthy coping strategies when we're sad.</a:t>
            </a:r>
          </a:p>
          <a:p>
            <a:pPr algn="ctr"/>
            <a:r>
              <a:rPr lang="en-AE" sz="2800" dirty="0">
                <a:solidFill>
                  <a:schemeClr val="tx1"/>
                </a:solidFill>
                <a:latin typeface="+mj-lt"/>
              </a:rPr>
              <a:t>Who can share how they cope with feeling sad?</a:t>
            </a:r>
          </a:p>
        </p:txBody>
      </p:sp>
    </p:spTree>
    <p:extLst>
      <p:ext uri="{BB962C8B-B14F-4D97-AF65-F5344CB8AC3E}">
        <p14:creationId xmlns:p14="http://schemas.microsoft.com/office/powerpoint/2010/main" val="833520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/>
        </p:nvSpPr>
        <p:spPr>
          <a:xfrm>
            <a:off x="222950" y="1894975"/>
            <a:ext cx="8806200" cy="273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>
              <a:buSzPts val="3000"/>
              <a:buChar char="●"/>
            </a:pPr>
            <a:r>
              <a:rPr lang="en-GB" sz="3000" b="1" dirty="0"/>
              <a:t>Identify situations that can make students feel sad and learn things they can do to help cope with sadness</a:t>
            </a:r>
          </a:p>
          <a:p>
            <a:pPr marL="457200" lvl="0" indent="-419100">
              <a:buSzPts val="3000"/>
              <a:buChar char="●"/>
            </a:pPr>
            <a:endParaRPr lang="en-GB" sz="3000" b="1" dirty="0"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11550" y="120450"/>
            <a:ext cx="4379150" cy="149542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44"/>
    </mc:Choice>
    <mc:Fallback xmlns="">
      <p:transition spd="slow" advTm="170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FFFF00"/>
                </a:solidFill>
                <a:highlight>
                  <a:srgbClr val="000000"/>
                </a:highlight>
              </a:rPr>
              <a:t>Having Emotions are NORMAL</a:t>
            </a:r>
            <a:endParaRPr sz="3400">
              <a:solidFill>
                <a:srgbClr val="FFFF00"/>
              </a:solidFill>
              <a:highlight>
                <a:srgbClr val="000000"/>
              </a:highlight>
            </a:endParaRPr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311700" y="14411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600">
                <a:solidFill>
                  <a:srgbClr val="FFFF00"/>
                </a:solidFill>
                <a:highlight>
                  <a:srgbClr val="000000"/>
                </a:highlight>
              </a:rPr>
              <a:t>How are you feeling today? Are you happy or sad? Are you interested or bored? Emotions are a NORMAL part of life. Some emotions make you feel good. Others can be hard to handle. Learning how to manage your emotions can improve all parts of your health</a:t>
            </a:r>
            <a:r>
              <a:rPr lang="en">
                <a:highlight>
                  <a:srgbClr val="FFFFFF"/>
                </a:highlight>
              </a:rPr>
              <a:t>. </a:t>
            </a:r>
            <a:endParaRPr>
              <a:highlight>
                <a:srgbClr val="FFFFFF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471"/>
    </mc:Choice>
    <mc:Fallback xmlns="">
      <p:transition spd="slow" advTm="5247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2564246" y="288275"/>
            <a:ext cx="380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 dirty="0">
                <a:solidFill>
                  <a:schemeClr val="bg1"/>
                </a:solidFill>
                <a:latin typeface="Lobster"/>
                <a:ea typeface="Lobster"/>
                <a:cs typeface="Lobster"/>
                <a:sym typeface="Lobster"/>
              </a:rPr>
              <a:t>Sadness</a:t>
            </a:r>
            <a:endParaRPr sz="3800" dirty="0">
              <a:solidFill>
                <a:schemeClr val="bg1"/>
              </a:solidFill>
            </a:endParaRPr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290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800" b="1" dirty="0">
                <a:solidFill>
                  <a:schemeClr val="bg1"/>
                </a:solidFill>
              </a:rPr>
              <a:t>What is Sadness?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800" b="1" dirty="0">
                <a:solidFill>
                  <a:schemeClr val="bg1"/>
                </a:solidFill>
              </a:rPr>
              <a:t>Definition: Sadness is a feeling of unhappiness or sorrow.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800" b="1" dirty="0">
                <a:solidFill>
                  <a:schemeClr val="bg1"/>
                </a:solidFill>
              </a:rPr>
              <a:t>Example: Feeling sad when a pet passes away.</a:t>
            </a:r>
            <a:endParaRPr sz="2800" b="1" dirty="0">
              <a:solidFill>
                <a:schemeClr val="bg1"/>
              </a:solidFill>
            </a:endParaRPr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6902" y="1740347"/>
            <a:ext cx="2773850" cy="18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43"/>
    </mc:Choice>
    <mc:Fallback xmlns="">
      <p:transition spd="slow" advTm="4664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0" y="1767682"/>
            <a:ext cx="6718241" cy="22971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chemeClr val="bg1"/>
                </a:solidFill>
                <a:effectLst/>
                <a:latin typeface="Söhne"/>
              </a:rPr>
              <a:t>Facial expressions: frowns, tears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chemeClr val="bg1"/>
                </a:solidFill>
                <a:effectLst/>
                <a:latin typeface="Söhne"/>
              </a:rPr>
              <a:t>Body language: slumped shoulders, avoiding activities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chemeClr val="bg1"/>
                </a:solidFill>
                <a:effectLst/>
                <a:latin typeface="Söhne"/>
              </a:rPr>
              <a:t>Thoughts: feeling lonely or hopeless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1BB471-F5A1-02FD-F8AA-FB0764B1D765}"/>
              </a:ext>
            </a:extLst>
          </p:cNvPr>
          <p:cNvSpPr txBox="1"/>
          <p:nvPr/>
        </p:nvSpPr>
        <p:spPr>
          <a:xfrm>
            <a:off x="591015" y="405120"/>
            <a:ext cx="4757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E" sz="4000" i="1" dirty="0">
                <a:solidFill>
                  <a:schemeClr val="bg1"/>
                </a:solidFill>
              </a:rPr>
              <a:t>Signs of Sadness</a:t>
            </a:r>
          </a:p>
        </p:txBody>
      </p:sp>
      <p:pic>
        <p:nvPicPr>
          <p:cNvPr id="4" name="Picture 3" descr="A person sitting on the ground with his head in his hands&#10;&#10;Description automatically generated">
            <a:extLst>
              <a:ext uri="{FF2B5EF4-FFF2-40B4-BE49-F238E27FC236}">
                <a16:creationId xmlns:a16="http://schemas.microsoft.com/office/drawing/2014/main" id="{D9167783-35E7-72DB-179E-440B428C6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101" y="405120"/>
            <a:ext cx="3727482" cy="37274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750"/>
    </mc:Choice>
    <mc:Fallback xmlns="">
      <p:transition spd="slow" advTm="3475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1527596" y="244684"/>
            <a:ext cx="666500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b="1" u="sng" dirty="0"/>
              <a:t>Why do we become sad?</a:t>
            </a:r>
            <a:r>
              <a:rPr lang="en" sz="3200" dirty="0"/>
              <a:t>  	</a:t>
            </a:r>
            <a:endParaRPr sz="3200" dirty="0"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478639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en-GB" sz="2000" dirty="0">
                <a:solidFill>
                  <a:schemeClr val="tx1"/>
                </a:solidFill>
              </a:rPr>
              <a:t>Loss: losing something or someone important</a:t>
            </a: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Char char="●"/>
            </a:pPr>
            <a:endParaRPr sz="1900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D656F1-695F-BB19-2D91-1C838C39D178}"/>
              </a:ext>
            </a:extLst>
          </p:cNvPr>
          <p:cNvSpPr txBox="1"/>
          <p:nvPr/>
        </p:nvSpPr>
        <p:spPr>
          <a:xfrm>
            <a:off x="2286000" y="2312488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Change: big changes can make us feel sad, like moving to a new place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EBA9AD-D65D-FBF3-7178-8D5C3D374152}"/>
              </a:ext>
            </a:extLst>
          </p:cNvPr>
          <p:cNvSpPr txBox="1"/>
          <p:nvPr/>
        </p:nvSpPr>
        <p:spPr>
          <a:xfrm>
            <a:off x="4311600" y="3837136"/>
            <a:ext cx="45720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Disappointment</a:t>
            </a:r>
            <a:r>
              <a:rPr lang="en-GB" sz="1800" dirty="0"/>
              <a:t>: not getting something we hoped for</a:t>
            </a:r>
          </a:p>
        </p:txBody>
      </p:sp>
      <p:pic>
        <p:nvPicPr>
          <p:cNvPr id="9" name="Picture 8" descr="A person with tears on her head&#10;&#10;Description automatically generated">
            <a:extLst>
              <a:ext uri="{FF2B5EF4-FFF2-40B4-BE49-F238E27FC236}">
                <a16:creationId xmlns:a16="http://schemas.microsoft.com/office/drawing/2014/main" id="{0AA11E33-D21C-7F77-CC89-9E72523EA0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20" t="4069" r="8904" b="16439"/>
          <a:stretch/>
        </p:blipFill>
        <p:spPr>
          <a:xfrm>
            <a:off x="260400" y="3055641"/>
            <a:ext cx="1853853" cy="1921011"/>
          </a:xfrm>
          <a:prstGeom prst="rect">
            <a:avLst/>
          </a:prstGeom>
        </p:spPr>
      </p:pic>
      <p:pic>
        <p:nvPicPr>
          <p:cNvPr id="11" name="Picture 10" descr="A group of people sitting and crying&#10;&#10;Description automatically generated">
            <a:extLst>
              <a:ext uri="{FF2B5EF4-FFF2-40B4-BE49-F238E27FC236}">
                <a16:creationId xmlns:a16="http://schemas.microsoft.com/office/drawing/2014/main" id="{378AD3AB-C276-BC5B-5986-2DEC459A28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2689" b="48912"/>
          <a:stretch/>
        </p:blipFill>
        <p:spPr>
          <a:xfrm>
            <a:off x="7029747" y="1152475"/>
            <a:ext cx="1853853" cy="17768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626"/>
    </mc:Choice>
    <mc:Fallback xmlns="">
      <p:transition spd="slow" advTm="906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B7B7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/>
              <a:t>Managing Your Emotions</a:t>
            </a:r>
            <a:endParaRPr b="1" u="sng"/>
          </a:p>
        </p:txBody>
      </p:sp>
      <p:sp>
        <p:nvSpPr>
          <p:cNvPr id="143" name="Google Shape;143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194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0000FF"/>
                </a:solidFill>
              </a:rPr>
              <a:t>Emotions are </a:t>
            </a:r>
            <a:r>
              <a:rPr lang="en" sz="3200" b="1" u="sng" dirty="0">
                <a:solidFill>
                  <a:srgbClr val="0000FF"/>
                </a:solidFill>
              </a:rPr>
              <a:t>NORMAL.</a:t>
            </a:r>
            <a:r>
              <a:rPr lang="en" sz="3200" b="1" dirty="0">
                <a:solidFill>
                  <a:srgbClr val="0000FF"/>
                </a:solidFill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0000FF"/>
                </a:solidFill>
              </a:rPr>
              <a:t>It’s okay to feel sad. What is important is what you do about your emotions.</a:t>
            </a:r>
            <a:r>
              <a:rPr lang="en" sz="3200" dirty="0"/>
              <a:t> </a:t>
            </a:r>
            <a:endParaRPr sz="32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44" name="Google Shape;14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8600" y="1098475"/>
            <a:ext cx="3810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22"/>
    </mc:Choice>
    <mc:Fallback xmlns="">
      <p:transition spd="slow" advTm="3112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>
            <a:spLocks noGrp="1"/>
          </p:cNvSpPr>
          <p:nvPr>
            <p:ph type="title"/>
          </p:nvPr>
        </p:nvSpPr>
        <p:spPr>
          <a:xfrm>
            <a:off x="1903956" y="288275"/>
            <a:ext cx="640711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 dirty="0"/>
              <a:t>Strategies to Manage Sadness</a:t>
            </a:r>
            <a:endParaRPr b="1" u="sng" dirty="0"/>
          </a:p>
        </p:txBody>
      </p:sp>
      <p:sp>
        <p:nvSpPr>
          <p:cNvPr id="150" name="Google Shape;150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55600" algn="ctr">
              <a:buSzPts val="2000"/>
            </a:pPr>
            <a:r>
              <a:rPr lang="en-GB" sz="2400" dirty="0"/>
              <a:t>Feeling sad is normal and everyone feels sad sometimes.</a:t>
            </a:r>
          </a:p>
          <a:p>
            <a:pPr indent="-355600" algn="ctr">
              <a:buSzPts val="2000"/>
            </a:pPr>
            <a:r>
              <a:rPr lang="en-GB" sz="2400" dirty="0"/>
              <a:t>Try talking about your feelings with a trusted adult. Tell the person why you feel angry. He or she might not be aware of how you feel. </a:t>
            </a:r>
          </a:p>
          <a:p>
            <a:pPr lvl="0" indent="-355600">
              <a:buSzPts val="2000"/>
            </a:pPr>
            <a:endParaRPr dirty="0"/>
          </a:p>
        </p:txBody>
      </p:sp>
      <p:sp>
        <p:nvSpPr>
          <p:cNvPr id="151" name="Google Shape;151;p2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44500" indent="-342900" algn="ctr">
              <a:buSzPts val="2000"/>
            </a:pPr>
            <a:r>
              <a:rPr lang="en-GB" sz="2000" dirty="0"/>
              <a:t>Do something you enjoy: drawing, playing a game, or listening to music</a:t>
            </a:r>
          </a:p>
          <a:p>
            <a:pPr marL="444500" indent="-342900" algn="ctr">
              <a:buSzPts val="2000"/>
            </a:pPr>
            <a:r>
              <a:rPr lang="en-GB" sz="2000" dirty="0"/>
              <a:t>Take deep breaths: deep breathing can help calm your mind and body</a:t>
            </a:r>
            <a:endParaRPr sz="1600" dirty="0"/>
          </a:p>
        </p:txBody>
      </p:sp>
      <p:pic>
        <p:nvPicPr>
          <p:cNvPr id="3" name="Picture 2" descr="A yellow face with black eyes&#10;&#10;Description automatically generated">
            <a:extLst>
              <a:ext uri="{FF2B5EF4-FFF2-40B4-BE49-F238E27FC236}">
                <a16:creationId xmlns:a16="http://schemas.microsoft.com/office/drawing/2014/main" id="{E3DC2A13-68E5-5C49-C7C2-864C244056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33568" y="2995166"/>
            <a:ext cx="2477507" cy="247750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401"/>
    </mc:Choice>
    <mc:Fallback xmlns="">
      <p:transition spd="slow" advTm="624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B26B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>
            <a:spLocks noGrp="1"/>
          </p:cNvSpPr>
          <p:nvPr>
            <p:ph type="title"/>
          </p:nvPr>
        </p:nvSpPr>
        <p:spPr>
          <a:xfrm>
            <a:off x="103600" y="1416936"/>
            <a:ext cx="3138000" cy="24313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Three questions you can ask yourself to manage your sadness.</a:t>
            </a:r>
            <a:endParaRPr dirty="0"/>
          </a:p>
        </p:txBody>
      </p:sp>
      <p:sp>
        <p:nvSpPr>
          <p:cNvPr id="157" name="Google Shape;157;p26"/>
          <p:cNvSpPr txBox="1">
            <a:spLocks noGrp="1"/>
          </p:cNvSpPr>
          <p:nvPr>
            <p:ph type="body" idx="1"/>
          </p:nvPr>
        </p:nvSpPr>
        <p:spPr>
          <a:xfrm>
            <a:off x="2918850" y="612425"/>
            <a:ext cx="5073900" cy="66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sz="2600" b="1" u="sng"/>
              <a:t>What </a:t>
            </a:r>
            <a:r>
              <a:rPr lang="en" sz="2600"/>
              <a:t>am I feeling?</a:t>
            </a:r>
            <a:endParaRPr sz="26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600"/>
          </a:p>
        </p:txBody>
      </p:sp>
      <p:sp>
        <p:nvSpPr>
          <p:cNvPr id="158" name="Google Shape;158;p26"/>
          <p:cNvSpPr txBox="1"/>
          <p:nvPr/>
        </p:nvSpPr>
        <p:spPr>
          <a:xfrm>
            <a:off x="3957652" y="1416937"/>
            <a:ext cx="3889500" cy="8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chemeClr val="dk2"/>
                </a:solidFill>
              </a:rPr>
              <a:t>2.</a:t>
            </a:r>
            <a:r>
              <a:rPr lang="en" sz="2600" b="1" u="sng" dirty="0">
                <a:solidFill>
                  <a:schemeClr val="dk2"/>
                </a:solidFill>
              </a:rPr>
              <a:t>Why</a:t>
            </a:r>
            <a:r>
              <a:rPr lang="en" sz="2600" dirty="0">
                <a:solidFill>
                  <a:schemeClr val="dk2"/>
                </a:solidFill>
              </a:rPr>
              <a:t> do I feel this way?</a:t>
            </a:r>
            <a:endParaRPr sz="26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59" name="Google Shape;159;p26"/>
          <p:cNvSpPr txBox="1"/>
          <p:nvPr/>
        </p:nvSpPr>
        <p:spPr>
          <a:xfrm>
            <a:off x="4474359" y="2734589"/>
            <a:ext cx="44418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chemeClr val="dk2"/>
                </a:solidFill>
              </a:rPr>
              <a:t>3. </a:t>
            </a:r>
            <a:r>
              <a:rPr lang="en" sz="2600" b="1" u="sng" dirty="0">
                <a:solidFill>
                  <a:schemeClr val="dk2"/>
                </a:solidFill>
              </a:rPr>
              <a:t>How </a:t>
            </a:r>
            <a:r>
              <a:rPr lang="en" sz="2600" dirty="0">
                <a:solidFill>
                  <a:schemeClr val="dk2"/>
                </a:solidFill>
              </a:rPr>
              <a:t>can I express what I feel in a healthful way?</a:t>
            </a:r>
            <a:endParaRPr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139"/>
    </mc:Choice>
    <mc:Fallback xmlns="">
      <p:transition spd="slow" advTm="441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3|2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29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4.7|3.5|23.4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458</Words>
  <Application>Microsoft Macintosh PowerPoint</Application>
  <PresentationFormat>On-screen Show (16:9)</PresentationFormat>
  <Paragraphs>39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Lobster</vt:lpstr>
      <vt:lpstr>Söhne</vt:lpstr>
      <vt:lpstr>Arial</vt:lpstr>
      <vt:lpstr>Century Gothic</vt:lpstr>
      <vt:lpstr>Simple Light</vt:lpstr>
      <vt:lpstr>PowerPoint Presentation</vt:lpstr>
      <vt:lpstr>PowerPoint Presentation</vt:lpstr>
      <vt:lpstr>Having Emotions are NORMAL</vt:lpstr>
      <vt:lpstr>Sadness</vt:lpstr>
      <vt:lpstr>PowerPoint Presentation</vt:lpstr>
      <vt:lpstr>Why do we become sad?   </vt:lpstr>
      <vt:lpstr>Managing Your Emotions</vt:lpstr>
      <vt:lpstr>Strategies to Manage Sadness</vt:lpstr>
      <vt:lpstr>Three questions you can ask yourself to manage your sadness.</vt:lpstr>
      <vt:lpstr>Mind and Body Connection</vt:lpstr>
      <vt:lpstr>Healthy Mind </vt:lpstr>
      <vt:lpstr>It’s Okay to Not Be Okay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Black Joshua</dc:creator>
  <cp:lastModifiedBy>Mona Mohamed Arshe</cp:lastModifiedBy>
  <cp:revision>6</cp:revision>
  <dcterms:modified xsi:type="dcterms:W3CDTF">2024-05-15T14:03:58Z</dcterms:modified>
</cp:coreProperties>
</file>