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319" r:id="rId8"/>
    <p:sldId id="318" r:id="rId9"/>
    <p:sldId id="309" r:id="rId10"/>
    <p:sldId id="311" r:id="rId11"/>
    <p:sldId id="317" r:id="rId12"/>
    <p:sldId id="321" r:id="rId13"/>
    <p:sldId id="323" r:id="rId14"/>
    <p:sldId id="312" r:id="rId15"/>
    <p:sldId id="330" r:id="rId16"/>
    <p:sldId id="324" r:id="rId17"/>
    <p:sldId id="327" r:id="rId18"/>
    <p:sldId id="331" r:id="rId19"/>
    <p:sldId id="332" r:id="rId20"/>
    <p:sldId id="333" r:id="rId21"/>
    <p:sldId id="334" r:id="rId22"/>
    <p:sldId id="313" r:id="rId23"/>
    <p:sldId id="3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6ED708-973C-0342-3504-C3FCABE63626}" name="Luke Evason-Browning" initials="LE" userId="S::LEvason-Browning@ncb.org.uk::3595951c-6db8-40c2-9ef3-7844efe92eaa" providerId="AD"/>
  <p188:author id="{9E3C1D73-78F0-8DCD-BF71-61164EE955BA}" name="Martha Evans" initials="ME" userId="S::mevans@ncb.org.uk::3c1badc2-301d-4c55-ab15-e0004543ec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464"/>
    <a:srgbClr val="8757E5"/>
    <a:srgbClr val="3A8DFF"/>
    <a:srgbClr val="448DFF"/>
    <a:srgbClr val="1B1862"/>
    <a:srgbClr val="1B1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0"/>
  </p:normalViewPr>
  <p:slideViewPr>
    <p:cSldViewPr snapToGrid="0">
      <p:cViewPr varScale="1">
        <p:scale>
          <a:sx n="87" d="100"/>
          <a:sy n="87" d="100"/>
        </p:scale>
        <p:origin x="10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59D6-B80D-D556-2AB0-A6959652C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566AF-4B23-191D-0956-6AB6F5F0A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CF6BB-2E1C-D68E-F5D1-3B6C36E0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EAE7C-717F-1A16-15BB-2452C6A1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894D1-3B7A-3EBE-0036-2D392AE0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1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2EB08-6C90-5DA3-E841-AB92FF7E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CE72B-F608-86DB-F7CB-D7B094B71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1416C-0183-3426-5BE3-D3DC694F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4C9F9-763C-6CE6-2FCD-750910A6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3BDC-0474-922F-4988-379AA4A8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A3766-E299-7E0A-6673-93E3DF99F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D0D8B-9BBB-0156-396E-2DF07CB37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A5E2B-5A5F-502B-3A12-91BDB15A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AF24E-078E-901D-68A0-2D90D6F4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F9BD4-3D0F-5644-3D03-8B004F2F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B16A-5739-C4A1-1485-C235D0ED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DE93-88E4-A841-7E9D-CA76DE81E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1264-7004-E169-6FE9-EC5521C0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E9523-0AA7-E8A6-DAD4-8965B87B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0197F-BB27-26BA-C74A-AB894DEE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51EA-67C5-9DE9-CC57-2B57C3CF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6C9F6-0C8E-A4C7-888E-E39EC9C3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C7876-257B-BF88-9913-8E0749D1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A83B1-9488-7B29-C548-6243CAD0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EA86C-E79C-F966-A1DD-D0C586BF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80C6-42CF-57AF-DBC2-064940EE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ADF75-471C-5A36-AFB8-EC7F70722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818F7-08FC-15A1-9DAE-FE9400951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5B56B-1679-81C4-89ED-5EE822B0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B8D84-91F3-8A61-D7C6-EADE64CA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8F44B-8AAD-B821-D193-FA8AF3F7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11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976B-56ED-D331-54BB-10D593EC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1CECA-7CAD-A08D-937B-B1DCC5CF3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C0591-3AFB-5F95-A03C-ACF15E703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7A049-5484-1C14-BE4C-39F554A3E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0CE8A-1B3A-73D7-D77B-20B67D8AE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073A7-4700-B338-45F4-304EEDCA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59F01-7DFE-5548-68D1-1586100A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E7E6E-68CB-FFF3-0AA2-2153E091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3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9ABE-5C15-6F52-DB6E-0C74D0C9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1D1F8-40AF-7937-E4A7-62E0415F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AE946-5D89-1E61-8F12-5FACDAE6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EB603-FE5A-A5F6-EC50-1355D0FB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2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B64D1-BDC8-F9FE-477F-80C1800D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FF786-D21A-6C5F-A479-047BA93D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B2651-A645-32EE-DCEB-37F4590A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6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58B6-97E8-7949-B37B-5291A71D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5E05-755A-7F6B-7A80-EFD0E798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12D17-49C8-5082-C4AD-B954BC208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B4583-0A12-BF6B-AFAC-BA92D2D4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66D76-B7FA-1CF6-1A40-5582F2CD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40CD5-778F-ED8F-B781-984B3BF6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7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9017-3514-AB06-2A01-E3C01249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9FE47-C2E0-55D4-A0F8-E80E39999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85182-AC62-85A1-4964-2FA6E49BE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D9A7B-37AD-4696-42C8-F2D50DB1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E5BE-7F5B-AB95-425B-32CEEB61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EA8E8-0035-2FB8-AD77-37B1B4BD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569FE-B3F7-6134-979C-C415214A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D3AD4-6618-7348-084F-CCE245CC4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67058-5939-8918-1488-76A86AC88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DA04-6505-3AE0-6D20-1E4DB02FC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AF0A6-1B5F-0224-110D-9AF5F8FC8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2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3.png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Z_CkltlgS4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youtu.be/sZ_CkltlgS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mI5hbQTIUw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youtu.be/UmI5hbQTIUw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02F09B8-57F9-4AA5-2921-3CE90521A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t="476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9C96347-3B1E-DD3D-6337-375DB0F4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7694262" y="3747642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914D5A0-3653-62F4-5DDB-FEAC452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D3DCF-11C8-0519-E06A-A49541F16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04" y="1807610"/>
            <a:ext cx="8219586" cy="3668896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646918" y="528752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2024</a:t>
            </a:r>
          </a:p>
        </p:txBody>
      </p:sp>
      <p:pic>
        <p:nvPicPr>
          <p:cNvPr id="22" name="Picture 2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0B38A-1286-FDD3-FD92-F5F063179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294" y="5318262"/>
            <a:ext cx="4705407" cy="1585604"/>
          </a:xfrm>
          <a:prstGeom prst="rect">
            <a:avLst/>
          </a:prstGeom>
        </p:spPr>
      </p:pic>
      <p:pic>
        <p:nvPicPr>
          <p:cNvPr id="28" name="Picture 2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AD3DB61-0CD2-F3C8-3B20-696CE9E4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839830" y="1516781"/>
            <a:ext cx="902043" cy="830365"/>
          </a:xfrm>
          <a:prstGeom prst="rect">
            <a:avLst/>
          </a:prstGeom>
        </p:spPr>
      </p:pic>
      <p:pic>
        <p:nvPicPr>
          <p:cNvPr id="30" name="Picture 2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0339EE0-8D8F-915A-85BA-4E6D0AAA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9070447" y="5874129"/>
            <a:ext cx="667265" cy="741405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B72C164-7281-F5A5-F27E-30B19F27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615407" y="1919277"/>
            <a:ext cx="453879" cy="587718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33E72E1-3279-75EF-03CB-1BA97811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54019" y="4323203"/>
            <a:ext cx="472285" cy="531341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497B49C-3E12-E990-8A22-02D243B9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0959018" y="3977279"/>
            <a:ext cx="734959" cy="861775"/>
          </a:xfrm>
          <a:prstGeom prst="rect">
            <a:avLst/>
          </a:prstGeom>
        </p:spPr>
      </p:pic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979FC8A-4447-BADE-01AF-6A4A19C8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2EE83BE5-4B2F-D9BB-085A-E4EDC61B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CA46D80-4252-9C6D-B0CB-9169862F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539823"/>
            <a:ext cx="902043" cy="8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9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57518" y="-1617995"/>
            <a:ext cx="4487328" cy="1079136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691487" y="-3143663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84845" y="-2308266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747754"/>
            <a:ext cx="4354878" cy="106205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103202" y="2250360"/>
            <a:ext cx="99855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What does a respectful and disrespectful disagreement look like?</a:t>
            </a:r>
            <a:endParaRPr lang="en-GB" sz="6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72345" y="1955153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063DB51C-4CDB-B22D-695B-A8EF3270D752}"/>
              </a:ext>
            </a:extLst>
          </p:cNvPr>
          <p:cNvSpPr/>
          <p:nvPr/>
        </p:nvSpPr>
        <p:spPr>
          <a:xfrm rot="5400000">
            <a:off x="3973043" y="-955543"/>
            <a:ext cx="902800" cy="4573954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6893861-73BF-ABBF-87AA-EC42B4889012}"/>
              </a:ext>
            </a:extLst>
          </p:cNvPr>
          <p:cNvSpPr txBox="1"/>
          <p:nvPr/>
        </p:nvSpPr>
        <p:spPr>
          <a:xfrm>
            <a:off x="309415" y="1038313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GROUP ACTIVITY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B0F88CE-6DE8-74FA-6960-134A4FDB5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5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987846" y="-3432179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229387" y="-2595128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2504084" y="2097402"/>
            <a:ext cx="941742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32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"That’s a stupid idea, mine is way better.“</a:t>
            </a:r>
            <a:endParaRPr lang="en-GB" sz="3200" b="1" dirty="0">
              <a:solidFill>
                <a:srgbClr val="1B1464"/>
              </a:solidFill>
              <a:latin typeface="Cera Round Pro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3200" b="1" dirty="0">
                <a:solidFill>
                  <a:srgbClr val="3A8DFF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"You’re wrong, and you don’t know what you’re talking about.“</a:t>
            </a:r>
            <a:endParaRPr lang="en-GB" sz="3200" b="1" dirty="0">
              <a:solidFill>
                <a:srgbClr val="3A8DFF"/>
              </a:solidFill>
              <a:latin typeface="Cera Round Pro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32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"No one cares about what you think."</a:t>
            </a:r>
            <a:endParaRPr lang="en-GB" sz="3200" b="1" dirty="0">
              <a:solidFill>
                <a:srgbClr val="1B1464"/>
              </a:solidFill>
              <a:effectLst/>
              <a:latin typeface="Cera Round Pro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6167-2218-B938-05A2-161ED54DDFF2}"/>
              </a:ext>
            </a:extLst>
          </p:cNvPr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A146-B486-9B4D-6FC1-A3B4BB771938}"/>
              </a:ext>
            </a:extLst>
          </p:cNvPr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763AB937-F743-8B5D-7538-43A7AC851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4109" y="1993703"/>
            <a:ext cx="787249" cy="787249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43939948-E0A4-1D60-EAB5-38D557D0F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4108" y="2843029"/>
            <a:ext cx="787249" cy="787249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C2DE8C0E-A7B0-E163-3B3A-8A46C3C19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4108" y="3763138"/>
            <a:ext cx="787249" cy="787249"/>
          </a:xfrm>
          <a:prstGeom prst="rect">
            <a:avLst/>
          </a:prstGeom>
        </p:spPr>
      </p:pic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BA009A24-A953-1249-CEED-E27DD187FEC5}"/>
              </a:ext>
            </a:extLst>
          </p:cNvPr>
          <p:cNvSpPr/>
          <p:nvPr/>
        </p:nvSpPr>
        <p:spPr>
          <a:xfrm rot="5400000">
            <a:off x="5288091" y="-2690945"/>
            <a:ext cx="721828" cy="7857502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D3645614-19DB-E85F-F094-6BBAC2FBA676}"/>
              </a:ext>
            </a:extLst>
          </p:cNvPr>
          <p:cNvSpPr txBox="1"/>
          <p:nvPr/>
        </p:nvSpPr>
        <p:spPr>
          <a:xfrm>
            <a:off x="1494108" y="1007254"/>
            <a:ext cx="8266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EXAMPLE DISRESPECTFUL DISAGREEMENT PHRASES</a:t>
            </a:r>
            <a:endParaRPr lang="en-US" sz="2400" b="1" dirty="0">
              <a:solidFill>
                <a:schemeClr val="bg1"/>
              </a:solidFill>
              <a:latin typeface="Cera Round Pro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0A5925D-BFDF-816E-BEA2-3AC8CF721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0" y="6006804"/>
            <a:ext cx="2917368" cy="9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4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987846" y="-3432179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229387" y="-2595128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2350753" y="2201920"/>
            <a:ext cx="941742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GB" sz="32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"I don’t think we will agree so shall we do something else we both like?” </a:t>
            </a:r>
          </a:p>
          <a:p>
            <a:pPr lvl="0">
              <a:spcBef>
                <a:spcPts val="1200"/>
              </a:spcBef>
            </a:pPr>
            <a:r>
              <a:rPr lang="en-GB" sz="32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"I get what you are saying, but I think…“</a:t>
            </a:r>
          </a:p>
          <a:p>
            <a:pPr lvl="0">
              <a:spcBef>
                <a:spcPts val="1200"/>
              </a:spcBef>
            </a:pPr>
            <a:r>
              <a:rPr lang="en-GB" sz="32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“I don’t want to argue with you, you’re my friend …”</a:t>
            </a:r>
            <a:endParaRPr lang="en-GB" sz="3200" b="1" dirty="0">
              <a:solidFill>
                <a:srgbClr val="1B1464"/>
              </a:solidFill>
              <a:effectLst/>
              <a:latin typeface="Cera Round Pro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6167-2218-B938-05A2-161ED54DDFF2}"/>
              </a:ext>
            </a:extLst>
          </p:cNvPr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A146-B486-9B4D-6FC1-A3B4BB771938}"/>
              </a:ext>
            </a:extLst>
          </p:cNvPr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763AB937-F743-8B5D-7538-43A7AC851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2976" y="2283621"/>
            <a:ext cx="787249" cy="787249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43939948-E0A4-1D60-EAB5-38D557D0F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354" y="3131366"/>
            <a:ext cx="787249" cy="787249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C2DE8C0E-A7B0-E163-3B3A-8A46C3C19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3068" y="3907068"/>
            <a:ext cx="787249" cy="787249"/>
          </a:xfrm>
          <a:prstGeom prst="rect">
            <a:avLst/>
          </a:prstGeom>
        </p:spPr>
      </p:pic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BA009A24-A953-1249-CEED-E27DD187FEC5}"/>
              </a:ext>
            </a:extLst>
          </p:cNvPr>
          <p:cNvSpPr/>
          <p:nvPr/>
        </p:nvSpPr>
        <p:spPr>
          <a:xfrm rot="5400000">
            <a:off x="5288091" y="-2690945"/>
            <a:ext cx="721828" cy="7857502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D3645614-19DB-E85F-F094-6BBAC2FBA676}"/>
              </a:ext>
            </a:extLst>
          </p:cNvPr>
          <p:cNvSpPr txBox="1"/>
          <p:nvPr/>
        </p:nvSpPr>
        <p:spPr>
          <a:xfrm>
            <a:off x="1494108" y="1007254"/>
            <a:ext cx="8266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EXAMPLE RESPECTFUL DISAGREEMENT PHRASES</a:t>
            </a:r>
            <a:endParaRPr lang="en-US" sz="2400" b="1" dirty="0">
              <a:solidFill>
                <a:schemeClr val="bg1"/>
              </a:solidFill>
              <a:latin typeface="Cera Round Pro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C7C7CCD-0408-ACE0-A5D2-B81145C82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8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4F8A769D-C2A6-9D81-CBC3-6C3D4A8840DB}"/>
              </a:ext>
            </a:extLst>
          </p:cNvPr>
          <p:cNvSpPr/>
          <p:nvPr/>
        </p:nvSpPr>
        <p:spPr>
          <a:xfrm rot="16200000">
            <a:off x="5436973" y="-4052412"/>
            <a:ext cx="1095082" cy="10035312"/>
          </a:xfrm>
          <a:prstGeom prst="roundRect">
            <a:avLst>
              <a:gd name="adj" fmla="val 50000"/>
            </a:avLst>
          </a:prstGeom>
          <a:solidFill>
            <a:srgbClr val="1B1862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5509027" y="-4134858"/>
            <a:ext cx="1095082" cy="10035312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966858" y="429726"/>
            <a:ext cx="1025828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RESPECTFUL CONFLICT TOOLS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11CB08-C74C-23DE-B51E-47257838B1C9}"/>
              </a:ext>
            </a:extLst>
          </p:cNvPr>
          <p:cNvSpPr txBox="1"/>
          <p:nvPr/>
        </p:nvSpPr>
        <p:spPr>
          <a:xfrm>
            <a:off x="1422152" y="1907093"/>
            <a:ext cx="464644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GB" sz="32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Stay calm and listen to the other person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GB" sz="32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kind and respectful language.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GB" sz="32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Try to understand the other person’s point of view. </a:t>
            </a:r>
            <a:endParaRPr lang="en-GB" sz="3200" b="1" dirty="0">
              <a:solidFill>
                <a:srgbClr val="8757E5"/>
              </a:solidFill>
              <a:latin typeface="Cera Round Pro" panose="000005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3D393FB7-819A-B1E6-A024-26AEA70B3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378" y="2170611"/>
            <a:ext cx="861774" cy="861774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083845" y="-860646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1FDEC2F6-63BC-5FF1-C173-D9201982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893" y="3454505"/>
            <a:ext cx="861774" cy="861774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0E150625-9350-E423-F612-472270D17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930" y="4895381"/>
            <a:ext cx="861774" cy="861774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4C1EE811-5332-A2C2-E412-61D20F88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6068" y="2170611"/>
            <a:ext cx="861774" cy="8617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93A79F-DE78-6298-A247-B68EB6F511C6}"/>
              </a:ext>
            </a:extLst>
          </p:cNvPr>
          <p:cNvSpPr txBox="1"/>
          <p:nvPr/>
        </p:nvSpPr>
        <p:spPr>
          <a:xfrm>
            <a:off x="6902095" y="1907093"/>
            <a:ext cx="464644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GB" sz="32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 a compromise or find a solution together. </a:t>
            </a:r>
            <a:endParaRPr lang="en-GB" sz="3200" b="1" dirty="0">
              <a:solidFill>
                <a:srgbClr val="1B1464"/>
              </a:solidFill>
              <a:latin typeface="Cera Round Pro" panose="000005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GB" sz="32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needed, ask for help from a teacher or adult.</a:t>
            </a:r>
            <a:endParaRPr lang="en-US" sz="3200" dirty="0">
              <a:solidFill>
                <a:srgbClr val="8757E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raphic 12" descr="Right pointing backhand index with solid fill">
            <a:extLst>
              <a:ext uri="{FF2B5EF4-FFF2-40B4-BE49-F238E27FC236}">
                <a16:creationId xmlns:a16="http://schemas.microsoft.com/office/drawing/2014/main" id="{92C27071-98F2-F412-36D8-E40F68717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1268" y="3984585"/>
            <a:ext cx="861774" cy="861774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1AD8536-3192-CDD5-BE80-7D577D273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29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57518" y="-1723502"/>
            <a:ext cx="4487328" cy="107913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28742" y="-3357864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023021" y="-2359439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853261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5333706" y="1892332"/>
            <a:ext cx="571858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b="1" dirty="0">
                <a:solidFill>
                  <a:schemeClr val="bg1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Respect in Action: Role-Playing</a:t>
            </a:r>
            <a:endParaRPr lang="en-GB" sz="7000" b="1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F64BCFF7-FE3D-EBFF-1EDE-7ED17FA14508}"/>
              </a:ext>
            </a:extLst>
          </p:cNvPr>
          <p:cNvSpPr/>
          <p:nvPr/>
        </p:nvSpPr>
        <p:spPr>
          <a:xfrm rot="5400000">
            <a:off x="3159616" y="-316789"/>
            <a:ext cx="927164" cy="30230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766C4-CE9D-5046-13AD-5ED7AD4A0B71}"/>
              </a:ext>
            </a:extLst>
          </p:cNvPr>
          <p:cNvSpPr txBox="1"/>
          <p:nvPr/>
        </p:nvSpPr>
        <p:spPr>
          <a:xfrm>
            <a:off x="-497825" y="794001"/>
            <a:ext cx="8266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8" name="Graphic 7" descr="Drama with solid fill">
            <a:extLst>
              <a:ext uri="{FF2B5EF4-FFF2-40B4-BE49-F238E27FC236}">
                <a16:creationId xmlns:a16="http://schemas.microsoft.com/office/drawing/2014/main" id="{142190F4-A5FE-C449-86DA-4C6F05804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1232" y="1807252"/>
            <a:ext cx="3483071" cy="3483071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CB26B4D-FB07-218B-932F-87F444711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41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1C4D23D9-8F78-9B2A-ED68-A3C0DE036312}"/>
              </a:ext>
            </a:extLst>
          </p:cNvPr>
          <p:cNvSpPr/>
          <p:nvPr/>
        </p:nvSpPr>
        <p:spPr>
          <a:xfrm rot="16200000">
            <a:off x="5585262" y="-2863118"/>
            <a:ext cx="1087262" cy="840463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5666023" y="-2946974"/>
            <a:ext cx="1087262" cy="8404636"/>
          </a:xfrm>
          <a:prstGeom prst="roundRect">
            <a:avLst>
              <a:gd name="adj" fmla="val 50000"/>
            </a:avLst>
          </a:prstGeom>
          <a:solidFill>
            <a:srgbClr val="448DFF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1147828" y="780326"/>
            <a:ext cx="1017853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WHY RESPECT MATTERS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11CB08-C74C-23DE-B51E-47257838B1C9}"/>
              </a:ext>
            </a:extLst>
          </p:cNvPr>
          <p:cNvSpPr txBox="1"/>
          <p:nvPr/>
        </p:nvSpPr>
        <p:spPr>
          <a:xfrm>
            <a:off x="1827767" y="2375669"/>
            <a:ext cx="10035312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Why is it important to respect each other?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448DFF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How does respect help in making friends and solving problems?</a:t>
            </a:r>
            <a:endParaRPr lang="en-GB" sz="3500" b="1" dirty="0">
              <a:solidFill>
                <a:srgbClr val="448DFF"/>
              </a:solidFill>
              <a:effectLst/>
              <a:latin typeface="Cera Round Pro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How does respect create a positive school environment?</a:t>
            </a:r>
            <a:endParaRPr lang="en-GB" sz="3500" b="1" dirty="0">
              <a:solidFill>
                <a:srgbClr val="1B1464"/>
              </a:solidFill>
              <a:effectLst/>
              <a:latin typeface="Cera Round Pro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44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083845" y="-860646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44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8862C9B5-C5A1-6126-6339-667ADD351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934" y="3304481"/>
            <a:ext cx="1068345" cy="1068345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25F075DE-5832-817A-5A4F-E1AFE530D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422" y="2236136"/>
            <a:ext cx="1068345" cy="1068345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7169A316-1060-B2AA-86B0-1FA542A8D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934" y="4636619"/>
            <a:ext cx="1068345" cy="1068345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D5C29E9-70E9-9A7C-9C62-B0BB7B1B7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54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57518" y="-1711779"/>
            <a:ext cx="4487328" cy="1079136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28742" y="-3357864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023021" y="-2359439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841538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5578287" y="2015284"/>
            <a:ext cx="57185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0" b="1" dirty="0">
                <a:solidFill>
                  <a:schemeClr val="bg1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Respect Web</a:t>
            </a:r>
            <a:endParaRPr lang="en-GB" sz="9000" b="1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F64BCFF7-FE3D-EBFF-1EDE-7ED17FA14508}"/>
              </a:ext>
            </a:extLst>
          </p:cNvPr>
          <p:cNvSpPr/>
          <p:nvPr/>
        </p:nvSpPr>
        <p:spPr>
          <a:xfrm rot="5400000">
            <a:off x="3159616" y="-305066"/>
            <a:ext cx="927164" cy="302301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766C4-CE9D-5046-13AD-5ED7AD4A0B71}"/>
              </a:ext>
            </a:extLst>
          </p:cNvPr>
          <p:cNvSpPr txBox="1"/>
          <p:nvPr/>
        </p:nvSpPr>
        <p:spPr>
          <a:xfrm>
            <a:off x="-497825" y="805724"/>
            <a:ext cx="8266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6" name="Graphic 5" descr="Spider web with solid fill">
            <a:extLst>
              <a:ext uri="{FF2B5EF4-FFF2-40B4-BE49-F238E27FC236}">
                <a16:creationId xmlns:a16="http://schemas.microsoft.com/office/drawing/2014/main" id="{18184795-2C33-66BD-B4CC-3A3D29095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1157" y="1766973"/>
            <a:ext cx="3816008" cy="3816008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407E564-9CCD-D1E8-7438-5766C785F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84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02F09B8-57F9-4AA5-2921-3CE90521A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t="476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9C96347-3B1E-DD3D-6337-375DB0F4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7726919" y="3731198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914D5A0-3653-62F4-5DDB-FEAC452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D3DCF-11C8-0519-E06A-A49541F16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13" y="1589211"/>
            <a:ext cx="8554974" cy="3818600"/>
          </a:xfrm>
          <a:prstGeom prst="rect">
            <a:avLst/>
          </a:prstGeom>
        </p:spPr>
      </p:pic>
      <p:pic>
        <p:nvPicPr>
          <p:cNvPr id="28" name="Picture 2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AD3DB61-0CD2-F3C8-3B20-696CE9E4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839830" y="1516781"/>
            <a:ext cx="902043" cy="830365"/>
          </a:xfrm>
          <a:prstGeom prst="rect">
            <a:avLst/>
          </a:prstGeom>
        </p:spPr>
      </p:pic>
      <p:pic>
        <p:nvPicPr>
          <p:cNvPr id="30" name="Picture 2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0339EE0-8D8F-915A-85BA-4E6D0AAA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9070447" y="5874129"/>
            <a:ext cx="667265" cy="741405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B72C164-7281-F5A5-F27E-30B19F27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450091" y="872451"/>
            <a:ext cx="453879" cy="587718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33E72E1-3279-75EF-03CB-1BA97811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54019" y="4323203"/>
            <a:ext cx="472285" cy="531341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497B49C-3E12-E990-8A22-02D243B9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0959018" y="3977279"/>
            <a:ext cx="734959" cy="861775"/>
          </a:xfrm>
          <a:prstGeom prst="rect">
            <a:avLst/>
          </a:prstGeom>
        </p:spPr>
      </p:pic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979FC8A-4447-BADE-01AF-6A4A19C8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2EE83BE5-4B2F-D9BB-085A-E4EDC61B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CA46D80-4252-9C6D-B0CB-9169862F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484902" y="1849580"/>
            <a:ext cx="902043" cy="830365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EA8516B-1DBE-B9C5-944A-9EE548C92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57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57518" y="-1617995"/>
            <a:ext cx="4487328" cy="107913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28742" y="-3357864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023021" y="-2359439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747754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5578287" y="1804268"/>
            <a:ext cx="571858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b="1" dirty="0">
                <a:solidFill>
                  <a:schemeClr val="bg1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Creating a Respect Pledge</a:t>
            </a:r>
            <a:endParaRPr lang="en-GB" sz="7000" b="1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F64BCFF7-FE3D-EBFF-1EDE-7ED17FA14508}"/>
              </a:ext>
            </a:extLst>
          </p:cNvPr>
          <p:cNvSpPr/>
          <p:nvPr/>
        </p:nvSpPr>
        <p:spPr>
          <a:xfrm rot="5400000">
            <a:off x="3159616" y="-211282"/>
            <a:ext cx="927164" cy="30230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766C4-CE9D-5046-13AD-5ED7AD4A0B71}"/>
              </a:ext>
            </a:extLst>
          </p:cNvPr>
          <p:cNvSpPr txBox="1"/>
          <p:nvPr/>
        </p:nvSpPr>
        <p:spPr>
          <a:xfrm>
            <a:off x="-497825" y="899508"/>
            <a:ext cx="8266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8" name="Graphic 7" descr="Scribble with solid fill">
            <a:extLst>
              <a:ext uri="{FF2B5EF4-FFF2-40B4-BE49-F238E27FC236}">
                <a16:creationId xmlns:a16="http://schemas.microsoft.com/office/drawing/2014/main" id="{C2E88850-744B-AB33-8ADA-1117EF0FD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3339" y="1890273"/>
            <a:ext cx="3774832" cy="3774832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BC2A08-3D6D-120F-B280-9780FE153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8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720714" y="1023015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BD540AE7-60F1-6455-5BD4-A2E008898C37}"/>
              </a:ext>
            </a:extLst>
          </p:cNvPr>
          <p:cNvSpPr/>
          <p:nvPr/>
        </p:nvSpPr>
        <p:spPr>
          <a:xfrm rot="5400000">
            <a:off x="5103785" y="-2963572"/>
            <a:ext cx="1766420" cy="88981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3057933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83392" y="3504263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-297423" y="2888171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132335" y="5982098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377031" y="6320349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367663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106029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5619515" y="-377118"/>
            <a:ext cx="734959" cy="861775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0027162" y="205395"/>
            <a:ext cx="453879" cy="587718"/>
          </a:xfrm>
          <a:prstGeom prst="rect">
            <a:avLst/>
          </a:prstGeom>
        </p:spPr>
      </p:pic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6D83570B-FEB1-02D4-64BA-0EBEF368C676}"/>
              </a:ext>
            </a:extLst>
          </p:cNvPr>
          <p:cNvSpPr/>
          <p:nvPr/>
        </p:nvSpPr>
        <p:spPr>
          <a:xfrm rot="5400000">
            <a:off x="5247387" y="-3046495"/>
            <a:ext cx="1695648" cy="8861590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8EA4B01-A23F-244C-D79D-7FCC88073AE9}"/>
              </a:ext>
            </a:extLst>
          </p:cNvPr>
          <p:cNvSpPr txBox="1"/>
          <p:nvPr/>
        </p:nvSpPr>
        <p:spPr>
          <a:xfrm>
            <a:off x="1683258" y="537651"/>
            <a:ext cx="8898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WHO CAN YOU SPEAK TO AT SCHOOL?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80DA7-054F-220A-D0D0-4244663E9C7C}"/>
              </a:ext>
            </a:extLst>
          </p:cNvPr>
          <p:cNvSpPr/>
          <p:nvPr/>
        </p:nvSpPr>
        <p:spPr>
          <a:xfrm>
            <a:off x="1866102" y="2964237"/>
            <a:ext cx="2110928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D39768-375C-80E3-09D6-6AADDB3B7813}"/>
              </a:ext>
            </a:extLst>
          </p:cNvPr>
          <p:cNvSpPr/>
          <p:nvPr/>
        </p:nvSpPr>
        <p:spPr>
          <a:xfrm>
            <a:off x="4903637" y="2964237"/>
            <a:ext cx="2383148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EACA7E-4799-93F7-AF61-A8C16AA0291F}"/>
              </a:ext>
            </a:extLst>
          </p:cNvPr>
          <p:cNvSpPr/>
          <p:nvPr/>
        </p:nvSpPr>
        <p:spPr>
          <a:xfrm>
            <a:off x="7974805" y="2964237"/>
            <a:ext cx="2383148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3" name="Graphic 22" descr="Raised hand with solid fill">
            <a:extLst>
              <a:ext uri="{FF2B5EF4-FFF2-40B4-BE49-F238E27FC236}">
                <a16:creationId xmlns:a16="http://schemas.microsoft.com/office/drawing/2014/main" id="{43CEA8DC-53B9-2083-CBD9-E86705003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1226179" y="2441096"/>
            <a:ext cx="773093" cy="773093"/>
          </a:xfrm>
          <a:prstGeom prst="rect">
            <a:avLst/>
          </a:prstGeom>
        </p:spPr>
      </p:pic>
      <p:pic>
        <p:nvPicPr>
          <p:cNvPr id="25" name="Graphic 24" descr="Raised hand with solid fill">
            <a:extLst>
              <a:ext uri="{FF2B5EF4-FFF2-40B4-BE49-F238E27FC236}">
                <a16:creationId xmlns:a16="http://schemas.microsoft.com/office/drawing/2014/main" id="{2D8232B7-0EC9-1297-61FD-B37AB12DE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4377428" y="2461545"/>
            <a:ext cx="773093" cy="773093"/>
          </a:xfrm>
          <a:prstGeom prst="rect">
            <a:avLst/>
          </a:prstGeom>
        </p:spPr>
      </p:pic>
      <p:pic>
        <p:nvPicPr>
          <p:cNvPr id="26" name="Graphic 25" descr="Raised hand with solid fill">
            <a:extLst>
              <a:ext uri="{FF2B5EF4-FFF2-40B4-BE49-F238E27FC236}">
                <a16:creationId xmlns:a16="http://schemas.microsoft.com/office/drawing/2014/main" id="{885363CE-130C-5FEE-D83A-8041473C4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7452605" y="2455675"/>
            <a:ext cx="773093" cy="773093"/>
          </a:xfrm>
          <a:prstGeom prst="rect">
            <a:avLst/>
          </a:prstGeom>
        </p:spPr>
      </p:pic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C5CB5DE1-58CE-0DF4-BF0A-EF60D09E4603}"/>
              </a:ext>
            </a:extLst>
          </p:cNvPr>
          <p:cNvSpPr/>
          <p:nvPr/>
        </p:nvSpPr>
        <p:spPr>
          <a:xfrm rot="5400000">
            <a:off x="2798438" y="4510955"/>
            <a:ext cx="32579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41ADD53C-23C4-09DD-A9AC-A300E159EEB0}"/>
              </a:ext>
            </a:extLst>
          </p:cNvPr>
          <p:cNvSpPr/>
          <p:nvPr/>
        </p:nvSpPr>
        <p:spPr>
          <a:xfrm rot="5400000">
            <a:off x="5932315" y="4524626"/>
            <a:ext cx="32579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5CF0E039-CE25-975B-BD83-4B47B89D5029}"/>
              </a:ext>
            </a:extLst>
          </p:cNvPr>
          <p:cNvSpPr/>
          <p:nvPr/>
        </p:nvSpPr>
        <p:spPr>
          <a:xfrm rot="5400000">
            <a:off x="9020878" y="4536351"/>
            <a:ext cx="32579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DDBC59-A46B-345D-A9FE-6B3562B38376}"/>
              </a:ext>
            </a:extLst>
          </p:cNvPr>
          <p:cNvSpPr txBox="1"/>
          <p:nvPr/>
        </p:nvSpPr>
        <p:spPr>
          <a:xfrm>
            <a:off x="1940682" y="5580327"/>
            <a:ext cx="6307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Ms. Sara Ossama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50FD3F-5CED-DBDF-C405-DF370A2C39EC}"/>
              </a:ext>
            </a:extLst>
          </p:cNvPr>
          <p:cNvSpPr txBox="1"/>
          <p:nvPr/>
        </p:nvSpPr>
        <p:spPr>
          <a:xfrm>
            <a:off x="5042446" y="5590138"/>
            <a:ext cx="6307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Ms. Mona </a:t>
            </a:r>
            <a:r>
              <a:rPr lang="en-GB" sz="2000" b="1" dirty="0" err="1">
                <a:solidFill>
                  <a:srgbClr val="1B1862"/>
                </a:solidFill>
                <a:latin typeface="Cera Round Pro" panose="00000500000000000000" pitchFamily="50" charset="0"/>
              </a:rPr>
              <a:t>Arshe</a:t>
            </a:r>
            <a:endParaRPr lang="en-GB" sz="2000" b="1" dirty="0">
              <a:solidFill>
                <a:srgbClr val="1B1862"/>
              </a:solidFill>
              <a:latin typeface="Cera Round Pro" panose="00000500000000000000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DE833B-006E-2CFD-68E9-34DD3ACFB447}"/>
              </a:ext>
            </a:extLst>
          </p:cNvPr>
          <p:cNvSpPr txBox="1"/>
          <p:nvPr/>
        </p:nvSpPr>
        <p:spPr>
          <a:xfrm>
            <a:off x="8124578" y="5601861"/>
            <a:ext cx="6307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Ms. Dina Murad</a:t>
            </a:r>
          </a:p>
        </p:txBody>
      </p:sp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8E4F0E83-F199-2B0E-FDB8-B6D14A6F7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0810490" y="6219447"/>
            <a:ext cx="453879" cy="587718"/>
          </a:xfrm>
          <a:prstGeom prst="rect">
            <a:avLst/>
          </a:prstGeom>
        </p:spPr>
      </p:pic>
      <p:pic>
        <p:nvPicPr>
          <p:cNvPr id="41" name="Picture 4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C226B6D-4699-58E9-2B93-1A5520FFC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366867" y="3709359"/>
            <a:ext cx="472285" cy="531341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2F006E1-898A-3362-542F-711FD34E9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pic>
        <p:nvPicPr>
          <p:cNvPr id="5" name="Picture 4" descr="A person wearing a blue scarf and black shirt&#10;&#10;Description automatically generated">
            <a:extLst>
              <a:ext uri="{FF2B5EF4-FFF2-40B4-BE49-F238E27FC236}">
                <a16:creationId xmlns:a16="http://schemas.microsoft.com/office/drawing/2014/main" id="{0D073731-1C23-C75F-A30F-34AE8B178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" r="15323" b="49755"/>
          <a:stretch/>
        </p:blipFill>
        <p:spPr>
          <a:xfrm>
            <a:off x="7974805" y="2971017"/>
            <a:ext cx="2383148" cy="2395610"/>
          </a:xfrm>
          <a:prstGeom prst="rect">
            <a:avLst/>
          </a:prstGeom>
        </p:spPr>
      </p:pic>
      <p:pic>
        <p:nvPicPr>
          <p:cNvPr id="24" name="Picture 23" descr="A person wearing a head scarf and smiling&#10;&#10;Description automatically generated">
            <a:extLst>
              <a:ext uri="{FF2B5EF4-FFF2-40B4-BE49-F238E27FC236}">
                <a16:creationId xmlns:a16="http://schemas.microsoft.com/office/drawing/2014/main" id="{D0B81061-7C81-9A58-8898-4A034E0086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30996" r="29011" b="4313"/>
          <a:stretch/>
        </p:blipFill>
        <p:spPr>
          <a:xfrm rot="16200000" flipH="1">
            <a:off x="4870923" y="3053982"/>
            <a:ext cx="2421729" cy="2230855"/>
          </a:xfrm>
          <a:prstGeom prst="rect">
            <a:avLst/>
          </a:prstGeom>
        </p:spPr>
      </p:pic>
      <p:pic>
        <p:nvPicPr>
          <p:cNvPr id="37" name="Picture 36" descr="A person wearing a white scarf&#10;&#10;Description automatically generated">
            <a:extLst>
              <a:ext uri="{FF2B5EF4-FFF2-40B4-BE49-F238E27FC236}">
                <a16:creationId xmlns:a16="http://schemas.microsoft.com/office/drawing/2014/main" id="{A73989F4-41B6-B02F-61E9-56D283C5CC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2" b="14313"/>
          <a:stretch/>
        </p:blipFill>
        <p:spPr>
          <a:xfrm>
            <a:off x="1852951" y="2958544"/>
            <a:ext cx="2110928" cy="2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0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5ABE0E64-404A-24C2-0011-CFE4728ACEB3}"/>
              </a:ext>
            </a:extLst>
          </p:cNvPr>
          <p:cNvSpPr/>
          <p:nvPr/>
        </p:nvSpPr>
        <p:spPr>
          <a:xfrm rot="5400000">
            <a:off x="5402112" y="-1830022"/>
            <a:ext cx="1000117" cy="57807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8C642A86-1796-8F1D-A638-B0AB665F5952}"/>
              </a:ext>
            </a:extLst>
          </p:cNvPr>
          <p:cNvSpPr/>
          <p:nvPr/>
        </p:nvSpPr>
        <p:spPr>
          <a:xfrm rot="5400000">
            <a:off x="5538456" y="-1917807"/>
            <a:ext cx="945144" cy="5780751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940366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0E1A1EB-9CA8-E24B-43AC-4810CC4E2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7422119" y="3784744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BFCC819-AE2F-DBC1-0C86-6CBDF26CF2B7}"/>
              </a:ext>
            </a:extLst>
          </p:cNvPr>
          <p:cNvSpPr txBox="1"/>
          <p:nvPr/>
        </p:nvSpPr>
        <p:spPr>
          <a:xfrm>
            <a:off x="738432" y="1887228"/>
            <a:ext cx="107151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i="0" dirty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From playgrounds to </a:t>
            </a:r>
            <a: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  <a:t>online</a:t>
            </a:r>
            <a:r>
              <a:rPr lang="en-GB" sz="2400" b="1" i="0" dirty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, our homes to our phones, this Anti-Bullying Week let's 'Choose Respect' and bring an end to bullying which negatively impacts millions of young lives.</a:t>
            </a: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r>
              <a:rPr lang="en-GB" sz="2400" b="1" i="0" dirty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This year, we’ll empower children and young people to not resort to bullying, even when we disagree and remind adults to lead by example, online and offline.</a:t>
            </a: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r>
              <a:rPr lang="en-GB" sz="2400" b="1" i="0" dirty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Imagine a world where respect and kindness thrives — it’s not just a dream, it's in the choices we make. Join us this Anti-Bullying Week and commit to 'Choose Respect'. What will you choose?</a:t>
            </a:r>
            <a:endParaRPr lang="en-GB" sz="2400" b="1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F2481FCD-ACB4-97A0-DCBE-81EBA1B2402B}"/>
              </a:ext>
            </a:extLst>
          </p:cNvPr>
          <p:cNvSpPr txBox="1"/>
          <p:nvPr/>
        </p:nvSpPr>
        <p:spPr>
          <a:xfrm>
            <a:off x="1561947" y="542291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CALL TO ACTION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E8BF9B1-A7DA-0A61-F497-F7F6D54E7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50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02F09B8-57F9-4AA5-2921-3CE90521A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t="476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9C96347-3B1E-DD3D-6337-375DB0F4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7762088" y="3747642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914D5A0-3653-62F4-5DDB-FEAC452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646918" y="528752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2024</a:t>
            </a:r>
          </a:p>
        </p:txBody>
      </p:sp>
      <p:pic>
        <p:nvPicPr>
          <p:cNvPr id="28" name="Picture 2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AD3DB61-0CD2-F3C8-3B20-696CE9E4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405419" y="1504314"/>
            <a:ext cx="902043" cy="830365"/>
          </a:xfrm>
          <a:prstGeom prst="rect">
            <a:avLst/>
          </a:prstGeom>
        </p:spPr>
      </p:pic>
      <p:pic>
        <p:nvPicPr>
          <p:cNvPr id="30" name="Picture 29" descr="A purple and white square with text and hands pointing at it">
            <a:extLst>
              <a:ext uri="{FF2B5EF4-FFF2-40B4-BE49-F238E27FC236}">
                <a16:creationId xmlns:a16="http://schemas.microsoft.com/office/drawing/2014/main" id="{E0339EE0-8D8F-915A-85BA-4E6D0AAA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9616161" y="6072854"/>
            <a:ext cx="667265" cy="741405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B72C164-7281-F5A5-F27E-30B19F27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4546923" y="1529050"/>
            <a:ext cx="453879" cy="587718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33E72E1-3279-75EF-03CB-1BA97811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-89062" y="4693540"/>
            <a:ext cx="472285" cy="531341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497B49C-3E12-E990-8A22-02D243B9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0959018" y="3977279"/>
            <a:ext cx="734959" cy="861775"/>
          </a:xfrm>
          <a:prstGeom prst="rect">
            <a:avLst/>
          </a:prstGeom>
        </p:spPr>
      </p:pic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979FC8A-4447-BADE-01AF-6A4A19C8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2EE83BE5-4B2F-D9BB-085A-E4EDC61B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CA46D80-4252-9C6D-B0CB-9169862F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539823"/>
            <a:ext cx="902043" cy="830365"/>
          </a:xfrm>
          <a:prstGeom prst="rect">
            <a:avLst/>
          </a:prstGeom>
        </p:spPr>
      </p:pic>
      <p:pic>
        <p:nvPicPr>
          <p:cNvPr id="5" name="Picture 4" descr="A purple rectangle with white text&#10;&#10;Description automatically generated">
            <a:extLst>
              <a:ext uri="{FF2B5EF4-FFF2-40B4-BE49-F238E27FC236}">
                <a16:creationId xmlns:a16="http://schemas.microsoft.com/office/drawing/2014/main" id="{6D91748A-A9BA-A0AF-0EE9-7FD3BC24C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4" y="2367313"/>
            <a:ext cx="5553890" cy="2675869"/>
          </a:xfrm>
          <a:prstGeom prst="rect">
            <a:avLst/>
          </a:prstGeom>
        </p:spPr>
      </p:pic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09C05007-A139-7554-C305-BD4593C6EAE3}"/>
              </a:ext>
            </a:extLst>
          </p:cNvPr>
          <p:cNvSpPr/>
          <p:nvPr/>
        </p:nvSpPr>
        <p:spPr>
          <a:xfrm rot="10800000">
            <a:off x="6095997" y="1806707"/>
            <a:ext cx="45719" cy="40674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4E4BCE7-2F4A-A0DA-D9F8-802E1E9041BD}"/>
              </a:ext>
            </a:extLst>
          </p:cNvPr>
          <p:cNvSpPr txBox="1"/>
          <p:nvPr/>
        </p:nvSpPr>
        <p:spPr>
          <a:xfrm>
            <a:off x="6506993" y="1919277"/>
            <a:ext cx="4409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Monday 11</a:t>
            </a:r>
            <a:r>
              <a:rPr lang="en-US" sz="3000" b="1" baseline="30000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to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Friday 22</a:t>
            </a:r>
            <a:r>
              <a:rPr lang="en-US" sz="3000" b="1" baseline="30000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nd</a:t>
            </a:r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November</a:t>
            </a:r>
          </a:p>
        </p:txBody>
      </p:sp>
      <p:pic>
        <p:nvPicPr>
          <p:cNvPr id="17" name="Graphic 16" descr="Line arrow: Clockwise curve with solid fill">
            <a:extLst>
              <a:ext uri="{FF2B5EF4-FFF2-40B4-BE49-F238E27FC236}">
                <a16:creationId xmlns:a16="http://schemas.microsoft.com/office/drawing/2014/main" id="{433FD81C-EEF7-B5AF-6529-BEFC38E8F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006444">
            <a:off x="9977101" y="1339036"/>
            <a:ext cx="914400" cy="914400"/>
          </a:xfrm>
          <a:prstGeom prst="rect">
            <a:avLst/>
          </a:prstGeom>
        </p:spPr>
      </p:pic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E61E273F-03CD-4795-4A17-8A15E7BB6D53}"/>
              </a:ext>
            </a:extLst>
          </p:cNvPr>
          <p:cNvSpPr/>
          <p:nvPr/>
        </p:nvSpPr>
        <p:spPr>
          <a:xfrm rot="5400000">
            <a:off x="7787391" y="1963792"/>
            <a:ext cx="1848671" cy="450795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A57482C3-2237-75F3-8383-9421E8B04C0B}"/>
              </a:ext>
            </a:extLst>
          </p:cNvPr>
          <p:cNvSpPr txBox="1"/>
          <p:nvPr/>
        </p:nvSpPr>
        <p:spPr>
          <a:xfrm>
            <a:off x="6517566" y="4455013"/>
            <a:ext cx="4409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Tuesday 13</a:t>
            </a:r>
            <a:r>
              <a:rPr lang="en-US" sz="2500" b="1" baseline="30000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2500" b="1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November</a:t>
            </a:r>
          </a:p>
        </p:txBody>
      </p:sp>
      <p:pic>
        <p:nvPicPr>
          <p:cNvPr id="25" name="Picture 24" descr="A cartoon character with socks and a large letter&#10;&#10;Description automatically generated">
            <a:extLst>
              <a:ext uri="{FF2B5EF4-FFF2-40B4-BE49-F238E27FC236}">
                <a16:creationId xmlns:a16="http://schemas.microsoft.com/office/drawing/2014/main" id="{E4AAC780-36FA-3872-BA6D-BF8CF27FE3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35" y="3468689"/>
            <a:ext cx="2000691" cy="1125388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6E41BBC5-D251-F285-41A0-A309EB769042}"/>
              </a:ext>
            </a:extLst>
          </p:cNvPr>
          <p:cNvSpPr txBox="1"/>
          <p:nvPr/>
        </p:nvSpPr>
        <p:spPr>
          <a:xfrm>
            <a:off x="7011911" y="3469447"/>
            <a:ext cx="2771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Odd Socks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Day 2024</a:t>
            </a:r>
          </a:p>
        </p:txBody>
      </p:sp>
      <p:pic>
        <p:nvPicPr>
          <p:cNvPr id="27" name="Picture 2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5042B09-58FA-D280-8E05-0A1F88C72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7660607" y="5470676"/>
            <a:ext cx="734959" cy="861775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FCD3C5-1BB3-F157-FF55-BB472BFB49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0B4BE97-79D0-3081-E685-1263DC91F2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917791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787967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53000" y="3483868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558415" y="1404651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67091" y="3905134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499114" y="5999263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215264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953630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5832575" y="3087668"/>
            <a:ext cx="47705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A29985-04EC-D842-9275-47D242C06964}"/>
              </a:ext>
            </a:extLst>
          </p:cNvPr>
          <p:cNvSpPr txBox="1"/>
          <p:nvPr/>
        </p:nvSpPr>
        <p:spPr>
          <a:xfrm>
            <a:off x="3803330" y="5483785"/>
            <a:ext cx="63074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https://youtu.be/sZ_CkltlgS4</a:t>
            </a:r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 </a:t>
            </a:r>
          </a:p>
        </p:txBody>
      </p:sp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446027" y="263704"/>
            <a:ext cx="453879" cy="587718"/>
          </a:xfrm>
          <a:prstGeom prst="rect">
            <a:avLst/>
          </a:prstGeom>
        </p:spPr>
      </p:pic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3972BADA-6A8B-04B0-44FB-C022D4F3EFC2}"/>
              </a:ext>
            </a:extLst>
          </p:cNvPr>
          <p:cNvSpPr/>
          <p:nvPr/>
        </p:nvSpPr>
        <p:spPr>
          <a:xfrm rot="5400000">
            <a:off x="3861284" y="-1577685"/>
            <a:ext cx="4072466" cy="9585897"/>
          </a:xfrm>
          <a:prstGeom prst="roundRect">
            <a:avLst>
              <a:gd name="adj" fmla="val 4871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90A50933-AF38-439C-436B-D5B17691B453}"/>
              </a:ext>
            </a:extLst>
          </p:cNvPr>
          <p:cNvSpPr/>
          <p:nvPr/>
        </p:nvSpPr>
        <p:spPr>
          <a:xfrm rot="5400000">
            <a:off x="4020677" y="-1738927"/>
            <a:ext cx="4072466" cy="958589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3" name="Picture 42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0FF37B47-6956-D855-DB89-7B205BC91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397" y="4293535"/>
            <a:ext cx="2743200" cy="2743200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52D9CB6-EA77-7B98-854C-385BBA09D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pic>
        <p:nvPicPr>
          <p:cNvPr id="5" name="Online Media 4" title="Anti-Bullying Week 2024: Choose Respect">
            <a:hlinkClick r:id="" action="ppaction://media"/>
            <a:extLst>
              <a:ext uri="{FF2B5EF4-FFF2-40B4-BE49-F238E27FC236}">
                <a16:creationId xmlns:a16="http://schemas.microsoft.com/office/drawing/2014/main" id="{39C08D73-2808-D47F-B97D-8B4168AD86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06294" y="1206655"/>
            <a:ext cx="6586103" cy="372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rple rectangle with white rectangle&#10;&#10;Description automatically generated">
            <a:extLst>
              <a:ext uri="{FF2B5EF4-FFF2-40B4-BE49-F238E27FC236}">
                <a16:creationId xmlns:a16="http://schemas.microsoft.com/office/drawing/2014/main" id="{D5F12A8E-DD02-7222-02E6-FF58563027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359" y="0"/>
            <a:ext cx="13406718" cy="7541280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617349" y="-3319755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268488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3957072" y="2400220"/>
            <a:ext cx="74359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What does “respect” mean?</a:t>
            </a:r>
            <a:endParaRPr lang="en-GB" sz="7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82417" y="1974003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5A072-AA07-B35B-405C-D59C1A2A62E9}"/>
              </a:ext>
            </a:extLst>
          </p:cNvPr>
          <p:cNvSpPr txBox="1"/>
          <p:nvPr/>
        </p:nvSpPr>
        <p:spPr>
          <a:xfrm>
            <a:off x="2033557" y="1292802"/>
            <a:ext cx="24834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0" b="1" dirty="0">
                <a:solidFill>
                  <a:srgbClr val="8757E5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4DC61DB-564D-8E76-41B8-09C021F86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5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8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0B4BE97-79D0-3081-E685-1263DC91F2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776244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83392" y="3504263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532370" y="1486881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67091" y="4057533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499114" y="5999263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203541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941907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5832575" y="3075945"/>
            <a:ext cx="47705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A29985-04EC-D842-9275-47D242C06964}"/>
              </a:ext>
            </a:extLst>
          </p:cNvPr>
          <p:cNvSpPr txBox="1"/>
          <p:nvPr/>
        </p:nvSpPr>
        <p:spPr>
          <a:xfrm>
            <a:off x="3615289" y="5474428"/>
            <a:ext cx="63074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B1464"/>
                </a:solidFill>
                <a:latin typeface="Cera Round Pro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https://youtu.be/UmI5hbQTIUw</a:t>
            </a:r>
            <a:r>
              <a:rPr lang="en-GB" sz="2400" b="1" dirty="0">
                <a:solidFill>
                  <a:srgbClr val="1B1464"/>
                </a:solidFill>
                <a:latin typeface="Cera Round Pro" panose="00000500000000000000" pitchFamily="50" charset="0"/>
              </a:rPr>
              <a:t> </a:t>
            </a:r>
          </a:p>
        </p:txBody>
      </p:sp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446027" y="263704"/>
            <a:ext cx="453879" cy="587718"/>
          </a:xfrm>
          <a:prstGeom prst="rect">
            <a:avLst/>
          </a:prstGeom>
        </p:spPr>
      </p:pic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3972BADA-6A8B-04B0-44FB-C022D4F3EFC2}"/>
              </a:ext>
            </a:extLst>
          </p:cNvPr>
          <p:cNvSpPr/>
          <p:nvPr/>
        </p:nvSpPr>
        <p:spPr>
          <a:xfrm rot="5400000">
            <a:off x="3861284" y="-1589408"/>
            <a:ext cx="4072466" cy="9585897"/>
          </a:xfrm>
          <a:prstGeom prst="roundRect">
            <a:avLst>
              <a:gd name="adj" fmla="val 4871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90A50933-AF38-439C-436B-D5B17691B453}"/>
              </a:ext>
            </a:extLst>
          </p:cNvPr>
          <p:cNvSpPr/>
          <p:nvPr/>
        </p:nvSpPr>
        <p:spPr>
          <a:xfrm rot="5400000">
            <a:off x="4020677" y="-1750650"/>
            <a:ext cx="4072466" cy="958589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3" name="Picture 42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0FF37B47-6956-D855-DB89-7B205BC91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397" y="4293535"/>
            <a:ext cx="2743200" cy="2743200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14C0467-A4EA-48CB-E732-FD86386EE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pic>
        <p:nvPicPr>
          <p:cNvPr id="3" name="Online Media 2" title="Anti-Bullying Week 2024: Choose Respect - Primary School Video">
            <a:hlinkClick r:id="" action="ppaction://media"/>
            <a:extLst>
              <a:ext uri="{FF2B5EF4-FFF2-40B4-BE49-F238E27FC236}">
                <a16:creationId xmlns:a16="http://schemas.microsoft.com/office/drawing/2014/main" id="{5A765B4E-C7FD-5352-2C32-FB7ACB83B4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772228" y="1191338"/>
            <a:ext cx="6597747" cy="372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3233D655-834C-AC87-D953-788131475CBB}"/>
              </a:ext>
            </a:extLst>
          </p:cNvPr>
          <p:cNvSpPr/>
          <p:nvPr/>
        </p:nvSpPr>
        <p:spPr>
          <a:xfrm rot="5400000">
            <a:off x="3605153" y="-1642278"/>
            <a:ext cx="4389211" cy="106205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794241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612247" y="1830535"/>
            <a:ext cx="89675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The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repetitive, intentional hurting 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of one person or group by another person or group, where the relationship involves an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imbalance of power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. Bullying can be physical, verbal or psychological.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It can happen face to face or online.</a:t>
            </a:r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64807" y="245485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10111261" y="3946667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4135338" y="-1530095"/>
            <a:ext cx="94514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A1DFD-9DDB-B1C6-854C-0DFCE1EADAFB}"/>
              </a:ext>
            </a:extLst>
          </p:cNvPr>
          <p:cNvSpPr txBox="1"/>
          <p:nvPr/>
        </p:nvSpPr>
        <p:spPr>
          <a:xfrm>
            <a:off x="370319" y="744248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BULLYING?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9DC1015-9107-3199-C27A-754194AB0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D4DB02-B7E4-E6F8-1E12-D4A35F87BFF9}"/>
              </a:ext>
            </a:extLst>
          </p:cNvPr>
          <p:cNvSpPr txBox="1"/>
          <p:nvPr/>
        </p:nvSpPr>
        <p:spPr>
          <a:xfrm>
            <a:off x="2504753" y="1213867"/>
            <a:ext cx="114334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Anti-Bullying Alliance’s Definition:</a:t>
            </a:r>
          </a:p>
        </p:txBody>
      </p:sp>
    </p:spTree>
    <p:extLst>
      <p:ext uri="{BB962C8B-B14F-4D97-AF65-F5344CB8AC3E}">
        <p14:creationId xmlns:p14="http://schemas.microsoft.com/office/powerpoint/2010/main" val="125393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FB697F52-EA1E-DC05-9BBF-12E5BB91B7FE}"/>
              </a:ext>
            </a:extLst>
          </p:cNvPr>
          <p:cNvSpPr/>
          <p:nvPr/>
        </p:nvSpPr>
        <p:spPr>
          <a:xfrm rot="16200000">
            <a:off x="4121727" y="-1680271"/>
            <a:ext cx="3778623" cy="10603944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B1263"/>
              </a:solidFill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4341258" y="-1771934"/>
            <a:ext cx="3595299" cy="10603944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2596896" y="2801112"/>
            <a:ext cx="109027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Defining Respect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224841" y="-711520"/>
            <a:ext cx="1879818" cy="602196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F44C631A-186C-A985-0AA0-FEAA89A94DE1}"/>
              </a:ext>
            </a:extLst>
          </p:cNvPr>
          <p:cNvSpPr/>
          <p:nvPr/>
        </p:nvSpPr>
        <p:spPr>
          <a:xfrm rot="5400000">
            <a:off x="3954417" y="-815254"/>
            <a:ext cx="902800" cy="4573954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9FF8AA89-A71A-893E-E14D-D0EE26B7FC70}"/>
              </a:ext>
            </a:extLst>
          </p:cNvPr>
          <p:cNvSpPr txBox="1"/>
          <p:nvPr/>
        </p:nvSpPr>
        <p:spPr>
          <a:xfrm>
            <a:off x="301719" y="1174198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GROUP ACTIVITY</a:t>
            </a:r>
          </a:p>
        </p:txBody>
      </p:sp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BE3CCC0-B1FF-C638-1840-7139FCE4A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4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73810" y="-1557035"/>
            <a:ext cx="4487328" cy="1079136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7" y="-3016879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268488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686794"/>
            <a:ext cx="4354878" cy="106205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BAE14904-B7DE-626A-F652-B82B0E05DF5B}"/>
              </a:ext>
            </a:extLst>
          </p:cNvPr>
          <p:cNvSpPr/>
          <p:nvPr/>
        </p:nvSpPr>
        <p:spPr>
          <a:xfrm rot="5400000">
            <a:off x="3979667" y="-948142"/>
            <a:ext cx="902800" cy="4573954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254715" y="939261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RESPECT?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106045" y="286001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10367599" y="4016101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88637" y="2016113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7D572-11E7-D0A9-1B40-361E54B3E061}"/>
              </a:ext>
            </a:extLst>
          </p:cNvPr>
          <p:cNvSpPr txBox="1"/>
          <p:nvPr/>
        </p:nvSpPr>
        <p:spPr>
          <a:xfrm>
            <a:off x="1126831" y="2702562"/>
            <a:ext cx="101534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1B1464"/>
                </a:solidFill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H</a:t>
            </a:r>
            <a:r>
              <a:rPr lang="en-US" sz="48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ave due regard for (someone’s feelings, wishes, or rights).</a:t>
            </a:r>
            <a:endParaRPr lang="en-GB" sz="48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9DF3A1C-7885-17E2-E4A3-11C204771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0" y="6006804"/>
            <a:ext cx="2917368" cy="983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4E9E73-3A88-185E-CDE1-61C1D9863595}"/>
              </a:ext>
            </a:extLst>
          </p:cNvPr>
          <p:cNvSpPr txBox="1"/>
          <p:nvPr/>
        </p:nvSpPr>
        <p:spPr>
          <a:xfrm>
            <a:off x="2487993" y="1390457"/>
            <a:ext cx="114334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Oxford Languages </a:t>
            </a:r>
            <a:r>
              <a:rPr lang="en-GB" sz="15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definition:</a:t>
            </a:r>
          </a:p>
        </p:txBody>
      </p:sp>
    </p:spTree>
    <p:extLst>
      <p:ext uri="{BB962C8B-B14F-4D97-AF65-F5344CB8AC3E}">
        <p14:creationId xmlns:p14="http://schemas.microsoft.com/office/powerpoint/2010/main" val="357264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FBA961CF-258A-9D4C-4CDF-0EC875908319}"/>
              </a:ext>
            </a:extLst>
          </p:cNvPr>
          <p:cNvSpPr/>
          <p:nvPr/>
        </p:nvSpPr>
        <p:spPr>
          <a:xfrm rot="16200000">
            <a:off x="5135874" y="-3207720"/>
            <a:ext cx="1784079" cy="9760171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FD8D30C4-A751-B545-D48F-581CE49A9DDF}"/>
              </a:ext>
            </a:extLst>
          </p:cNvPr>
          <p:cNvSpPr/>
          <p:nvPr/>
        </p:nvSpPr>
        <p:spPr>
          <a:xfrm rot="16200000">
            <a:off x="5522282" y="-2204687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1B1263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5240536" y="-3284151"/>
            <a:ext cx="1784079" cy="9760171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1147828" y="780326"/>
            <a:ext cx="10178539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UNDERSTANDING DISAGREEMENT &amp; CONFLICT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11CB08-C74C-23DE-B51E-47257838B1C9}"/>
              </a:ext>
            </a:extLst>
          </p:cNvPr>
          <p:cNvSpPr txBox="1"/>
          <p:nvPr/>
        </p:nvSpPr>
        <p:spPr>
          <a:xfrm>
            <a:off x="2051517" y="3511030"/>
            <a:ext cx="10035312" cy="15606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6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What happens when we disagree with someone?</a:t>
            </a:r>
          </a:p>
          <a:p>
            <a:pPr lvl="0">
              <a:lnSpc>
                <a:spcPct val="116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What is conflict?</a:t>
            </a:r>
            <a:endParaRPr lang="en-GB" sz="3500" b="1" dirty="0">
              <a:solidFill>
                <a:srgbClr val="8757E5"/>
              </a:solidFill>
              <a:effectLst/>
              <a:latin typeface="Cera Round Pro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083845" y="-860646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8862C9B5-C5A1-6126-6339-667ADD351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806" y="4285519"/>
            <a:ext cx="1068345" cy="1068345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25F075DE-5832-817A-5A4F-E1AFE530D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989" y="3339862"/>
            <a:ext cx="1068345" cy="1068345"/>
          </a:xfrm>
          <a:prstGeom prst="rect">
            <a:avLst/>
          </a:prstGeom>
        </p:spPr>
      </p:pic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F8792CA-3D98-9B6D-7124-53CDB4E54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03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8" ma:contentTypeDescription="Create a new document." ma:contentTypeScope="" ma:versionID="1c3613fb02d12db5776802466d6ad969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414547edac6924887511b50a237710c2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e541be-4f37-4b9a-b471-5b1376dc29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580514-b8a0-4fbd-b699-9e632a843849}" ma:internalName="TaxCatchAll" ma:showField="CatchAllData" ma:web="24b2b1f2-60e9-4873-a720-0da2f5bde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b2b1f2-60e9-4873-a720-0da2f5bde98a" xsi:nil="true"/>
    <lcf76f155ced4ddcb4097134ff3c332f xmlns="c219d832-1076-4c15-87a4-e4c3e333e23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981659-5AED-45C1-8A23-F5BC917D9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9d832-1076-4c15-87a4-e4c3e333e237"/>
    <ds:schemaRef ds:uri="24b2b1f2-60e9-4873-a720-0da2f5bde9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32457-9F57-4480-AAEA-B47A615E0972}">
  <ds:schemaRefs>
    <ds:schemaRef ds:uri="http://schemas.microsoft.com/office/2006/metadata/properties"/>
    <ds:schemaRef ds:uri="http://schemas.microsoft.com/office/infopath/2007/PartnerControls"/>
    <ds:schemaRef ds:uri="24b2b1f2-60e9-4873-a720-0da2f5bde98a"/>
    <ds:schemaRef ds:uri="c219d832-1076-4c15-87a4-e4c3e333e237"/>
  </ds:schemaRefs>
</ds:datastoreItem>
</file>

<file path=customXml/itemProps3.xml><?xml version="1.0" encoding="utf-8"?>
<ds:datastoreItem xmlns:ds="http://schemas.openxmlformats.org/officeDocument/2006/customXml" ds:itemID="{5CFA7B3B-087D-4A4D-BC18-4FB748D3D1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461</Words>
  <Application>Microsoft Macintosh PowerPoint</Application>
  <PresentationFormat>Widescreen</PresentationFormat>
  <Paragraphs>64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Cera Round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Luke Evason-Browning</dc:creator>
  <cp:lastModifiedBy>Mona Mohamed Arshe</cp:lastModifiedBy>
  <cp:revision>20</cp:revision>
  <dcterms:created xsi:type="dcterms:W3CDTF">2024-08-12T13:06:58Z</dcterms:created>
  <dcterms:modified xsi:type="dcterms:W3CDTF">2024-11-09T08:48:50Z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</Properties>
</file>