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305" r:id="rId4"/>
    <p:sldId id="306" r:id="rId5"/>
    <p:sldId id="270" r:id="rId6"/>
    <p:sldId id="272" r:id="rId7"/>
    <p:sldId id="307" r:id="rId8"/>
    <p:sldId id="308" r:id="rId9"/>
    <p:sldId id="313" r:id="rId10"/>
    <p:sldId id="314" r:id="rId11"/>
    <p:sldId id="316" r:id="rId12"/>
    <p:sldId id="317" r:id="rId13"/>
  </p:sldIdLst>
  <p:sldSz cx="6858000" cy="51435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6"/>
    <p:restoredTop sz="94673"/>
  </p:normalViewPr>
  <p:slideViewPr>
    <p:cSldViewPr snapToGrid="0">
      <p:cViewPr varScale="1">
        <p:scale>
          <a:sx n="115" d="100"/>
          <a:sy n="115" d="100"/>
        </p:scale>
        <p:origin x="1944" y="1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814899ed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814899ed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3E16AA-7EC6-0475-E2E7-918B778CA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0DB39-A727-864E-A42A-C6E9CACB0889}" type="slidenum">
              <a:rPr lang="en-US" altLang="en-AE"/>
              <a:pPr/>
              <a:t>11</a:t>
            </a:fld>
            <a:endParaRPr lang="en-US" altLang="en-AE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12D3F961-8E68-FEE9-3DC4-44785D85D08C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55B276A-8EF4-2A14-68AD-5588DE7354D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E" altLang="en-A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9F0C14-1B14-2212-267D-2CFBDC9EC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ED1F1-24D7-B349-A2A5-93BB12044028}" type="slidenum">
              <a:rPr lang="en-US" altLang="en-AE"/>
              <a:pPr/>
              <a:t>12</a:t>
            </a:fld>
            <a:endParaRPr lang="en-US" altLang="en-AE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6FD24F5B-272A-C283-EE04-05DEE1BB9D82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3F3E524D-0BAC-528F-2A5A-DB9B61A06A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E" altLang="en-A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7CEF24C-EA4D-8E4D-69D1-BBCB47ED3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549FD-B455-104A-A121-2D692A07A169}" type="slidenum">
              <a:rPr lang="en-US" altLang="en-AE"/>
              <a:pPr/>
              <a:t>3</a:t>
            </a:fld>
            <a:endParaRPr lang="en-US" altLang="en-AE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D159A3C2-EA13-F7E6-B5F0-B35E4B5C20B0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36C7E456-F4E5-D2B4-4C32-C80C8ADFCC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E" altLang="en-A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AE9553-7654-1494-2E8F-5304B9E16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A9FF1-4F34-6A45-8D77-F3A53D3795BB}" type="slidenum">
              <a:rPr lang="en-US" altLang="en-AE"/>
              <a:pPr/>
              <a:t>4</a:t>
            </a:fld>
            <a:endParaRPr lang="en-US" altLang="en-AE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20E7D8AF-ED30-929E-AC8D-461677D30A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20F4430-CEC7-D37E-71F7-5744AFFD0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E" altLang="en-A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629DE0-EE99-62EB-0CEE-A0334E3DA9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FA24B-5E67-E345-95B8-AB97A18195C9}" type="slidenum">
              <a:rPr lang="en-US" altLang="en-AE"/>
              <a:pPr/>
              <a:t>5</a:t>
            </a:fld>
            <a:endParaRPr lang="en-US" altLang="en-AE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D888CD6-51C9-B0F1-B896-1983BAE851CA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2863EC6-1071-90B1-58CA-9D8B482282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E" altLang="en-A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75257B-DE63-61A0-39E4-0B811AE4B1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58770-8990-6741-B155-0F7142928FFE}" type="slidenum">
              <a:rPr lang="en-US" altLang="en-AE"/>
              <a:pPr/>
              <a:t>6</a:t>
            </a:fld>
            <a:endParaRPr lang="en-US" altLang="en-AE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0DDD5FC-B392-6821-BE94-C982FF1CE612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0D1F8FB-4877-10C8-D735-B20A5BF3FE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E" altLang="en-A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26424DC-6EB9-555E-828C-8DD3237F4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2457B-7286-0B48-B8CD-5DDBCF140D26}" type="slidenum">
              <a:rPr lang="en-US" altLang="en-AE"/>
              <a:pPr/>
              <a:t>7</a:t>
            </a:fld>
            <a:endParaRPr lang="en-US" altLang="en-AE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C016792A-1FE0-D5BC-D885-469C33D16190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C3F250F7-039F-016E-ED62-2026C75D7AB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E" altLang="en-A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458B45-061E-A276-BD7D-8045CE035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09503-BA19-8844-977F-66D1A5CF4D95}" type="slidenum">
              <a:rPr lang="en-US" altLang="en-AE"/>
              <a:pPr/>
              <a:t>8</a:t>
            </a:fld>
            <a:endParaRPr lang="en-US" altLang="en-AE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95B1951D-BF1E-9F44-D157-4CA132BC5BF5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90812318-AED8-7374-1884-C0A6F01649B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E" altLang="en-A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4C4022-FD66-EC5F-755F-867789A5A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BB47C-5BB7-7E42-849C-D394133B3733}" type="slidenum">
              <a:rPr lang="en-US" altLang="en-AE"/>
              <a:pPr/>
              <a:t>9</a:t>
            </a:fld>
            <a:endParaRPr lang="en-US" altLang="en-AE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A4E4FD01-74FA-1424-586C-43F7C70980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FD93E19-9972-A3FD-4352-B71F05C0F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E" altLang="en-A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0ADADB-08B7-7EF8-6C8C-A925F6411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C605B-89F5-3A44-A52F-A23C65D407E7}" type="slidenum">
              <a:rPr lang="en-US" altLang="en-AE"/>
              <a:pPr/>
              <a:t>10</a:t>
            </a:fld>
            <a:endParaRPr lang="en-US" altLang="en-AE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DD36E753-BF08-7905-E106-B328F4B52F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1E0345E2-3E56-F8B9-920D-7CEC3CA27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E" altLang="en-A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9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E2BB-44C2-5B14-552F-584805F3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F664-F4D4-A717-4779-B4921A5F2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23383-4DFE-6E40-69C0-93F9857B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B8401-DCBF-DDDB-9DAE-7B2CDF9D9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AE"/>
              <a:t>Slide </a:t>
            </a:r>
            <a:fld id="{97FAC30C-1922-404A-B608-3E3447A1282F}" type="slidenum">
              <a:rPr lang="en-US" altLang="en-AE"/>
              <a:pPr/>
              <a:t>‹#›</a:t>
            </a:fld>
            <a:r>
              <a:rPr lang="en-US" altLang="en-AE"/>
              <a:t> of 21</a:t>
            </a:r>
          </a:p>
        </p:txBody>
      </p:sp>
    </p:spTree>
    <p:extLst>
      <p:ext uri="{BB962C8B-B14F-4D97-AF65-F5344CB8AC3E}">
        <p14:creationId xmlns:p14="http://schemas.microsoft.com/office/powerpoint/2010/main" val="20942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road, outdoor, street&#10;&#10;Description automatically generated">
            <a:extLst>
              <a:ext uri="{FF2B5EF4-FFF2-40B4-BE49-F238E27FC236}">
                <a16:creationId xmlns:a16="http://schemas.microsoft.com/office/drawing/2014/main" id="{28AE6B11-FD4E-4919-A132-7629AB03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r="23298" b="1213"/>
          <a:stretch/>
        </p:blipFill>
        <p:spPr>
          <a:xfrm>
            <a:off x="0" y="-231536"/>
            <a:ext cx="6973238" cy="5516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E967B-7C25-46AA-B6C7-9CB006A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7" y="3052202"/>
            <a:ext cx="2813739" cy="365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C9140-8912-4AF5-82D3-6831F2A7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98" y="3405551"/>
            <a:ext cx="2823355" cy="2777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253BEB-13B2-47E7-A03B-A68A12B1D682}"/>
              </a:ext>
            </a:extLst>
          </p:cNvPr>
          <p:cNvSpPr txBox="1"/>
          <p:nvPr/>
        </p:nvSpPr>
        <p:spPr>
          <a:xfrm>
            <a:off x="572011" y="3055233"/>
            <a:ext cx="2570936" cy="377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56" dirty="0">
                <a:solidFill>
                  <a:schemeClr val="bg1">
                    <a:lumMod val="95000"/>
                  </a:schemeClr>
                </a:solidFill>
              </a:rPr>
              <a:t>ASCS </a:t>
            </a:r>
            <a:r>
              <a:rPr lang="en-US" sz="1856" dirty="0" err="1">
                <a:solidFill>
                  <a:schemeClr val="bg1">
                    <a:lumMod val="95000"/>
                  </a:schemeClr>
                </a:solidFill>
              </a:rPr>
              <a:t>Nad</a:t>
            </a:r>
            <a:r>
              <a:rPr lang="en-US" sz="1856" dirty="0">
                <a:solidFill>
                  <a:schemeClr val="bg1">
                    <a:lumMod val="95000"/>
                  </a:schemeClr>
                </a:solidFill>
              </a:rPr>
              <a:t> Al Sheba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2FD24-F0FF-4C6B-98C0-680C927AC304}"/>
              </a:ext>
            </a:extLst>
          </p:cNvPr>
          <p:cNvSpPr txBox="1"/>
          <p:nvPr/>
        </p:nvSpPr>
        <p:spPr>
          <a:xfrm>
            <a:off x="260600" y="3427316"/>
            <a:ext cx="257093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When Friends Aren't Friendly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7AA15-BAF3-41BB-B9F1-2683B3A0D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3162"/>
            <a:ext cx="2010513" cy="12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5BF49BE-5BCB-DC76-00F3-369AE05FB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267325" y="5915025"/>
            <a:ext cx="142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AE"/>
              <a:t>Slide </a:t>
            </a:r>
            <a:fld id="{E6990607-3597-1F40-A111-5F819922124A}" type="slidenum">
              <a:rPr lang="en-US" altLang="en-AE" smtClean="0"/>
              <a:pPr/>
              <a:t>10</a:t>
            </a:fld>
            <a:r>
              <a:rPr lang="en-US" altLang="en-AE"/>
              <a:t> of 21</a:t>
            </a: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65CB58A3-EB25-04B4-267B-0581EC09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" y="1201419"/>
            <a:ext cx="5953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AE" sz="2000" dirty="0"/>
              <a:t>• A </a:t>
            </a:r>
            <a:r>
              <a:rPr lang="en-US" altLang="en-AE" sz="2000" b="1" dirty="0"/>
              <a:t>coping strategy</a:t>
            </a:r>
            <a:r>
              <a:rPr lang="en-US" altLang="en-AE" sz="2000" dirty="0"/>
              <a:t> is a way of dealing with an uncomfortable or unbearable feeling or situation. 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EF79C28D-D212-4211-0477-4F1880F707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9326" y="359846"/>
            <a:ext cx="6390450" cy="572700"/>
          </a:xfrm>
        </p:spPr>
        <p:txBody>
          <a:bodyPr/>
          <a:lstStyle/>
          <a:p>
            <a:r>
              <a:rPr lang="en-US" altLang="en-AE" dirty="0"/>
              <a:t>Coping With Your Emotions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E2DD0162-61A4-8B97-8DA6-227FE18B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6" y="2063918"/>
            <a:ext cx="59530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AE" sz="2000" dirty="0"/>
              <a:t>Coping strategies are helpful when they improve a situation or allow a person to handle a situation in a better way. </a:t>
            </a:r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57AE787F-0675-B6B1-2A7A-0FD6666F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7" y="3280361"/>
            <a:ext cx="59530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AE" sz="2000" dirty="0"/>
              <a:t>Coping strategies are harmful when they make a situation worse or a person is less able to handle a situation.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B0AEA25-D0A6-E9EB-6DC6-E0EA4ADC4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267325" y="5915025"/>
            <a:ext cx="142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AE"/>
              <a:t>Slide </a:t>
            </a:r>
            <a:fld id="{E6990607-3597-1F40-A111-5F819922124A}" type="slidenum">
              <a:rPr lang="en-US" altLang="en-AE" smtClean="0"/>
              <a:pPr/>
              <a:t>11</a:t>
            </a:fld>
            <a:r>
              <a:rPr lang="en-US" altLang="en-AE"/>
              <a:t> of 21</a:t>
            </a: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7CD21D35-1059-3B43-D2F4-725EE7AB7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08" y="1085948"/>
            <a:ext cx="5796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AE" sz="1800" dirty="0"/>
              <a:t>People react in many different ways to their own strong feelings.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756563D4-02BA-F53B-04F5-99801932F9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49258" y="411972"/>
            <a:ext cx="6390450" cy="572700"/>
          </a:xfrm>
        </p:spPr>
        <p:txBody>
          <a:bodyPr/>
          <a:lstStyle/>
          <a:p>
            <a:r>
              <a:rPr lang="en-US" altLang="en-AE" dirty="0">
                <a:solidFill>
                  <a:srgbClr val="00648A"/>
                </a:solidFill>
              </a:rPr>
              <a:t>Helpful Ways of Coping</a:t>
            </a:r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021B1E36-DBCE-1D2E-D188-519C8B847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75" y="1836537"/>
            <a:ext cx="4243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AE" sz="1800" dirty="0"/>
              <a:t>Helpful coping strategies</a:t>
            </a:r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652862B7-736F-EB53-1D2E-AA1FDDC18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2" y="2132259"/>
            <a:ext cx="6113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50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FontTx/>
              <a:buChar char="•"/>
            </a:pPr>
            <a:r>
              <a:rPr lang="en-US" altLang="en-AE" sz="1600" dirty="0"/>
              <a:t>Confront the situation head-on. If possible, take action to improve the situation.</a:t>
            </a:r>
          </a:p>
        </p:txBody>
      </p:sp>
      <p:sp>
        <p:nvSpPr>
          <p:cNvPr id="150536" name="Rectangle 8">
            <a:extLst>
              <a:ext uri="{FF2B5EF4-FFF2-40B4-BE49-F238E27FC236}">
                <a16:creationId xmlns:a16="http://schemas.microsoft.com/office/drawing/2014/main" id="{467F2985-0723-BC85-9B24-0085768E1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2" y="2597258"/>
            <a:ext cx="5934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50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FontTx/>
              <a:buChar char="•"/>
            </a:pPr>
            <a:r>
              <a:rPr lang="en-US" altLang="en-AE" sz="1600" dirty="0"/>
              <a:t>Release your built-up energy by exercising, cleaning your room, or being active in some other way.</a:t>
            </a:r>
          </a:p>
        </p:txBody>
      </p:sp>
      <p:sp>
        <p:nvSpPr>
          <p:cNvPr id="150537" name="Rectangle 9">
            <a:extLst>
              <a:ext uri="{FF2B5EF4-FFF2-40B4-BE49-F238E27FC236}">
                <a16:creationId xmlns:a16="http://schemas.microsoft.com/office/drawing/2014/main" id="{91B02BED-1263-8C56-6AD1-C0311605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1" y="3210113"/>
            <a:ext cx="61134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50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FontTx/>
              <a:buChar char="•"/>
            </a:pPr>
            <a:r>
              <a:rPr lang="en-US" altLang="en-AE" sz="1600" dirty="0"/>
              <a:t>Take a break by reading a book, taking a walk, writing in your journal, or otherwise relaxing.</a:t>
            </a:r>
          </a:p>
        </p:txBody>
      </p:sp>
      <p:sp>
        <p:nvSpPr>
          <p:cNvPr id="150538" name="Rectangle 10">
            <a:extLst>
              <a:ext uri="{FF2B5EF4-FFF2-40B4-BE49-F238E27FC236}">
                <a16:creationId xmlns:a16="http://schemas.microsoft.com/office/drawing/2014/main" id="{688EB6F2-EF29-7C0A-93D7-0BE804B72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2" y="3900531"/>
            <a:ext cx="63033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50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FontTx/>
              <a:buChar char="•"/>
            </a:pPr>
            <a:r>
              <a:rPr lang="en-US" altLang="en-AE" sz="1600" dirty="0"/>
              <a:t>Talk through your feelings with a family member, friend, counselor, or other trusted person. Sometimes, just talking about your feelings will help you see things more clearly.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34" grpId="0"/>
      <p:bldP spid="150536" grpId="0"/>
      <p:bldP spid="150537" grpId="0"/>
      <p:bldP spid="1505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C0233D7-4E3F-E9C5-1DBD-FEC2FDD941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267325" y="5915025"/>
            <a:ext cx="142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AE"/>
              <a:t>Slide </a:t>
            </a:r>
            <a:fld id="{E6990607-3597-1F40-A111-5F819922124A}" type="slidenum">
              <a:rPr lang="en-US" altLang="en-AE" smtClean="0"/>
              <a:pPr/>
              <a:t>12</a:t>
            </a:fld>
            <a:r>
              <a:rPr lang="en-US" altLang="en-AE"/>
              <a:t> of 21</a:t>
            </a:r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7CFFC54E-0136-750B-18CC-FBE2EEE13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" y="1437949"/>
            <a:ext cx="551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AE" sz="1800"/>
              <a:t>People may respond in unhealthy ways to intense emotions. 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CCB6B4E-56F6-4911-BDB6-41FB086DBD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AE" dirty="0">
                <a:solidFill>
                  <a:srgbClr val="00648A"/>
                </a:solidFill>
              </a:rPr>
              <a:t>Harmful Ways of Coping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F95F30B5-7D30-75CD-5165-EAF7FF853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" y="2311302"/>
            <a:ext cx="551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AE" sz="1800" dirty="0"/>
              <a:t>Lashing out, hitting, screaming or keeping in are all unhealthy ways to handle strong emotions.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2EEC7F9A-8794-4F56-934A-CF4EDBC88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8" y="3293672"/>
            <a:ext cx="53285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AE" sz="1800" dirty="0"/>
              <a:t>Withdrawing from friends and family is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85175" y="2488803"/>
            <a:ext cx="6604650" cy="7867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314325">
              <a:buSzPts val="3000"/>
              <a:buChar char="●"/>
            </a:pPr>
            <a:r>
              <a:rPr lang="en-GB" sz="2025" b="1" dirty="0"/>
              <a:t>Students will be able to identify how they can communicate effectively when conflict arises.</a:t>
            </a:r>
          </a:p>
          <a:p>
            <a:pPr marL="28575">
              <a:buSzPts val="3000"/>
            </a:pPr>
            <a:endParaRPr lang="en-GB" sz="2025" b="1"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1206" y="742088"/>
            <a:ext cx="3284363" cy="11259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4"/>
    </mc:Choice>
    <mc:Fallback xmlns="">
      <p:transition spd="slow" advTm="17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bubble&#10;&#10;Description automatically generated">
            <a:extLst>
              <a:ext uri="{FF2B5EF4-FFF2-40B4-BE49-F238E27FC236}">
                <a16:creationId xmlns:a16="http://schemas.microsoft.com/office/drawing/2014/main" id="{9150B13B-95C7-71DA-65AF-88B57FE0A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53" y="191259"/>
            <a:ext cx="2715322" cy="1804015"/>
          </a:xfrm>
          <a:prstGeom prst="rect">
            <a:avLst/>
          </a:prstGeom>
        </p:spPr>
      </p:pic>
      <p:sp>
        <p:nvSpPr>
          <p:cNvPr id="128003" name="Text Box 3">
            <a:extLst>
              <a:ext uri="{FF2B5EF4-FFF2-40B4-BE49-F238E27FC236}">
                <a16:creationId xmlns:a16="http://schemas.microsoft.com/office/drawing/2014/main" id="{E7F4FAAF-7178-B6AD-7B13-8FF46190D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14" y="847840"/>
            <a:ext cx="49783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AE" sz="2100" b="1" dirty="0">
                <a:solidFill>
                  <a:srgbClr val="0082D1"/>
                </a:solidFill>
              </a:rPr>
              <a:t>Myth </a:t>
            </a:r>
            <a:r>
              <a:rPr lang="en-US" altLang="en-AE" sz="2100" dirty="0"/>
              <a:t>It is always healthy to “let </a:t>
            </a:r>
          </a:p>
          <a:p>
            <a:r>
              <a:rPr lang="en-US" altLang="en-AE" sz="2100" dirty="0"/>
              <a:t>your feelings out.”</a:t>
            </a:r>
          </a:p>
        </p:txBody>
      </p:sp>
      <p:pic>
        <p:nvPicPr>
          <p:cNvPr id="7" name="Picture 6" descr="A black and white thought bubble&#10;&#10;Description automatically generated">
            <a:extLst>
              <a:ext uri="{FF2B5EF4-FFF2-40B4-BE49-F238E27FC236}">
                <a16:creationId xmlns:a16="http://schemas.microsoft.com/office/drawing/2014/main" id="{A3ED706E-DC7C-8B00-7B31-891043B81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005" y="3354632"/>
            <a:ext cx="736308" cy="746326"/>
          </a:xfrm>
          <a:prstGeom prst="rect">
            <a:avLst/>
          </a:prstGeom>
        </p:spPr>
      </p:pic>
      <p:grpSp>
        <p:nvGrpSpPr>
          <p:cNvPr id="128014" name="Group 14">
            <a:extLst>
              <a:ext uri="{FF2B5EF4-FFF2-40B4-BE49-F238E27FC236}">
                <a16:creationId xmlns:a16="http://schemas.microsoft.com/office/drawing/2014/main" id="{27C82C11-A3D4-B544-D6C6-550AB522001B}"/>
              </a:ext>
            </a:extLst>
          </p:cNvPr>
          <p:cNvGrpSpPr>
            <a:grpSpLocks/>
          </p:cNvGrpSpPr>
          <p:nvPr/>
        </p:nvGrpSpPr>
        <p:grpSpPr bwMode="auto">
          <a:xfrm>
            <a:off x="156825" y="1889521"/>
            <a:ext cx="5663208" cy="2765524"/>
            <a:chOff x="-176" y="1267"/>
            <a:chExt cx="6342" cy="3097"/>
          </a:xfrm>
        </p:grpSpPr>
        <p:sp>
          <p:nvSpPr>
            <p:cNvPr id="128008" name="Rectangle 8">
              <a:extLst>
                <a:ext uri="{FF2B5EF4-FFF2-40B4-BE49-F238E27FC236}">
                  <a16:creationId xmlns:a16="http://schemas.microsoft.com/office/drawing/2014/main" id="{8473D6DE-6D63-D139-1AF5-BEB7BAE75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" y="3433"/>
              <a:ext cx="5955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12573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1371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AE" sz="1600" dirty="0"/>
                <a:t>Think of a time when you felt afraid and a time when you felt guilty. Describe how you behaved in response to each feeling.</a:t>
              </a:r>
            </a:p>
          </p:txBody>
        </p:sp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FFB3482A-73F2-DB60-BFBB-E3F9933CE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6" y="1267"/>
              <a:ext cx="6342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AE" sz="2100" b="1" dirty="0">
                  <a:solidFill>
                    <a:srgbClr val="0082D1"/>
                  </a:solidFill>
                </a:rPr>
                <a:t>Fact  </a:t>
              </a:r>
              <a:r>
                <a:rPr lang="en-US" altLang="en-AE" sz="2100" dirty="0"/>
                <a:t>Some ways of expressing your emotions are positive and constructive. Other ways of expressing emotions are negative and destructive.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D57C581-3BB1-E9A9-AD45-2E54BA83E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267325" y="5915025"/>
            <a:ext cx="142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AE"/>
              <a:t>Slide </a:t>
            </a:r>
            <a:fld id="{E6990607-3597-1F40-A111-5F819922124A}" type="slidenum">
              <a:rPr lang="en-US" altLang="en-AE" smtClean="0"/>
              <a:pPr/>
              <a:t>4</a:t>
            </a:fld>
            <a:r>
              <a:rPr lang="en-US" altLang="en-AE"/>
              <a:t> of 21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AEE7CEF3-5BAB-8EBD-811E-FEC7D733EA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4545" y="579069"/>
            <a:ext cx="6390450" cy="429525"/>
          </a:xfrm>
        </p:spPr>
        <p:txBody>
          <a:bodyPr/>
          <a:lstStyle/>
          <a:p>
            <a:r>
              <a:rPr lang="en-US" altLang="en-AE" dirty="0"/>
              <a:t>Primary Emotions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5A222F-DBA4-78DE-C036-A7E65B0C95D4}"/>
              </a:ext>
            </a:extLst>
          </p:cNvPr>
          <p:cNvGrpSpPr/>
          <p:nvPr/>
        </p:nvGrpSpPr>
        <p:grpSpPr>
          <a:xfrm>
            <a:off x="267228" y="1258185"/>
            <a:ext cx="6590772" cy="3885315"/>
            <a:chOff x="1771650" y="971551"/>
            <a:chExt cx="5657850" cy="3073006"/>
          </a:xfrm>
        </p:grpSpPr>
        <p:sp>
          <p:nvSpPr>
            <p:cNvPr id="4107" name="Rectangle 11">
              <a:extLst>
                <a:ext uri="{FF2B5EF4-FFF2-40B4-BE49-F238E27FC236}">
                  <a16:creationId xmlns:a16="http://schemas.microsoft.com/office/drawing/2014/main" id="{7E20AA91-491F-CE73-9A00-7C48CCFE3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0" y="971551"/>
              <a:ext cx="5657850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AE" dirty="0"/>
                <a:t>• An </a:t>
              </a:r>
              <a:r>
                <a:rPr lang="en-US" altLang="en-AE" b="1" dirty="0"/>
                <a:t>emotion</a:t>
              </a:r>
              <a:r>
                <a:rPr lang="en-US" altLang="en-AE" dirty="0"/>
                <a:t> is a reaction to a situation that involves your mind, body, and behavior. </a:t>
              </a:r>
            </a:p>
          </p:txBody>
        </p:sp>
        <p:sp>
          <p:nvSpPr>
            <p:cNvPr id="4113" name="Rectangle 17">
              <a:extLst>
                <a:ext uri="{FF2B5EF4-FFF2-40B4-BE49-F238E27FC236}">
                  <a16:creationId xmlns:a16="http://schemas.microsoft.com/office/drawing/2014/main" id="{51E49DAB-D046-3F1D-6D50-2078D7AA7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0" y="1631157"/>
              <a:ext cx="5657850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AE" b="1" dirty="0"/>
                <a:t>Primary emotions</a:t>
              </a:r>
              <a:r>
                <a:rPr lang="en-US" altLang="en-AE" dirty="0"/>
                <a:t> are emotions that are expressed by people in all cultures. </a:t>
              </a:r>
            </a:p>
          </p:txBody>
        </p:sp>
        <p:grpSp>
          <p:nvGrpSpPr>
            <p:cNvPr id="4122" name="Group 26">
              <a:extLst>
                <a:ext uri="{FF2B5EF4-FFF2-40B4-BE49-F238E27FC236}">
                  <a16:creationId xmlns:a16="http://schemas.microsoft.com/office/drawing/2014/main" id="{40070DD1-040E-58E9-B8DF-58921448B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1650" y="2290765"/>
              <a:ext cx="5657850" cy="1753792"/>
              <a:chOff x="528" y="1828"/>
              <a:chExt cx="4752" cy="1473"/>
            </a:xfrm>
          </p:grpSpPr>
          <p:sp>
            <p:nvSpPr>
              <p:cNvPr id="4114" name="Rectangle 18">
                <a:extLst>
                  <a:ext uri="{FF2B5EF4-FFF2-40B4-BE49-F238E27FC236}">
                    <a16:creationId xmlns:a16="http://schemas.microsoft.com/office/drawing/2014/main" id="{5A8677E5-34A7-C0F4-1E80-587EC2F93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828"/>
                <a:ext cx="4752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altLang="en-AE" dirty="0"/>
                  <a:t>Examples of primary emotions are</a:t>
                </a:r>
              </a:p>
            </p:txBody>
          </p:sp>
          <p:sp>
            <p:nvSpPr>
              <p:cNvPr id="4118" name="Rectangle 22">
                <a:extLst>
                  <a:ext uri="{FF2B5EF4-FFF2-40B4-BE49-F238E27FC236}">
                    <a16:creationId xmlns:a16="http://schemas.microsoft.com/office/drawing/2014/main" id="{8F356AD1-6170-BA26-5839-8EF861164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064"/>
                <a:ext cx="4752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635000" indent="-1778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buFontTx/>
                  <a:buChar char="•"/>
                </a:pPr>
                <a:r>
                  <a:rPr lang="en-US" altLang="en-AE"/>
                  <a:t>happiness</a:t>
                </a:r>
              </a:p>
            </p:txBody>
          </p:sp>
          <p:sp>
            <p:nvSpPr>
              <p:cNvPr id="4119" name="Rectangle 23">
                <a:extLst>
                  <a:ext uri="{FF2B5EF4-FFF2-40B4-BE49-F238E27FC236}">
                    <a16:creationId xmlns:a16="http://schemas.microsoft.com/office/drawing/2014/main" id="{089F66B7-55B6-AE52-C875-196B0C56C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304"/>
                <a:ext cx="4752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635000" indent="-1778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buFontTx/>
                  <a:buChar char="•"/>
                </a:pPr>
                <a:r>
                  <a:rPr lang="en-US" altLang="en-AE"/>
                  <a:t>sadness</a:t>
                </a:r>
              </a:p>
            </p:txBody>
          </p:sp>
          <p:sp>
            <p:nvSpPr>
              <p:cNvPr id="4120" name="Rectangle 24">
                <a:extLst>
                  <a:ext uri="{FF2B5EF4-FFF2-40B4-BE49-F238E27FC236}">
                    <a16:creationId xmlns:a16="http://schemas.microsoft.com/office/drawing/2014/main" id="{B3D902E6-AD81-664F-CCD4-1CA56C9DA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544"/>
                <a:ext cx="4752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635000" indent="-1778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buFontTx/>
                  <a:buChar char="•"/>
                </a:pPr>
                <a:r>
                  <a:rPr lang="en-US" altLang="en-AE"/>
                  <a:t>anger</a:t>
                </a:r>
              </a:p>
            </p:txBody>
          </p:sp>
          <p:sp>
            <p:nvSpPr>
              <p:cNvPr id="4121" name="Rectangle 25">
                <a:extLst>
                  <a:ext uri="{FF2B5EF4-FFF2-40B4-BE49-F238E27FC236}">
                    <a16:creationId xmlns:a16="http://schemas.microsoft.com/office/drawing/2014/main" id="{E9B5B4C1-46A5-55C6-D9AF-4CDE9ECCA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784"/>
                <a:ext cx="4752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635000" indent="-1778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buFontTx/>
                  <a:buChar char="•"/>
                </a:pPr>
                <a:r>
                  <a:rPr lang="en-US" altLang="en-AE"/>
                  <a:t>fear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B2AC9E9-F899-4BD9-C508-4C88425E5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267325" y="5915025"/>
            <a:ext cx="142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AE"/>
              <a:t>Slide </a:t>
            </a:r>
            <a:fld id="{E6990607-3597-1F40-A111-5F819922124A}" type="slidenum">
              <a:rPr lang="en-US" altLang="en-AE" smtClean="0"/>
              <a:pPr/>
              <a:t>5</a:t>
            </a:fld>
            <a:r>
              <a:rPr lang="en-US" altLang="en-AE"/>
              <a:t> of 21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40BBA9A-828E-0B44-86C4-69C315EE3F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3775" y="284543"/>
            <a:ext cx="6390450" cy="572700"/>
          </a:xfrm>
        </p:spPr>
        <p:txBody>
          <a:bodyPr/>
          <a:lstStyle/>
          <a:p>
            <a:r>
              <a:rPr lang="en-US" altLang="en-AE" dirty="0">
                <a:solidFill>
                  <a:srgbClr val="00648A"/>
                </a:solidFill>
              </a:rPr>
              <a:t>Happiness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907998-A2BF-43EB-61E7-1237D65893C6}"/>
              </a:ext>
            </a:extLst>
          </p:cNvPr>
          <p:cNvGrpSpPr/>
          <p:nvPr/>
        </p:nvGrpSpPr>
        <p:grpSpPr>
          <a:xfrm>
            <a:off x="233775" y="1119757"/>
            <a:ext cx="6133571" cy="2866455"/>
            <a:chOff x="1328737" y="1371600"/>
            <a:chExt cx="4243388" cy="1044585"/>
          </a:xfrm>
        </p:grpSpPr>
        <p:sp>
          <p:nvSpPr>
            <p:cNvPr id="41986" name="Rectangle 2">
              <a:extLst>
                <a:ext uri="{FF2B5EF4-FFF2-40B4-BE49-F238E27FC236}">
                  <a16:creationId xmlns:a16="http://schemas.microsoft.com/office/drawing/2014/main" id="{7CFA5102-7225-82E4-11BC-EBAED55C2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7" y="1371600"/>
              <a:ext cx="4243388" cy="41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AE" dirty="0"/>
                <a:t>Happiness is a normal response to pleasant events in one’s life.</a:t>
              </a:r>
            </a:p>
          </p:txBody>
        </p:sp>
        <p:sp>
          <p:nvSpPr>
            <p:cNvPr id="41993" name="Rectangle 9">
              <a:extLst>
                <a:ext uri="{FF2B5EF4-FFF2-40B4-BE49-F238E27FC236}">
                  <a16:creationId xmlns:a16="http://schemas.microsoft.com/office/drawing/2014/main" id="{616C6926-CE38-9D76-111C-E9E6FF5F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7" y="1881485"/>
              <a:ext cx="4243388" cy="41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AE" dirty="0"/>
                <a:t>Feeling happy helps you feel good about yourself. </a:t>
              </a:r>
            </a:p>
          </p:txBody>
        </p:sp>
        <p:sp>
          <p:nvSpPr>
            <p:cNvPr id="41994" name="Rectangle 10">
              <a:extLst>
                <a:ext uri="{FF2B5EF4-FFF2-40B4-BE49-F238E27FC236}">
                  <a16:creationId xmlns:a16="http://schemas.microsoft.com/office/drawing/2014/main" id="{1A24D09F-4F5B-B718-FD27-DCB1000E8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7" y="2185987"/>
              <a:ext cx="4243388" cy="23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AE" dirty="0"/>
                <a:t>Make a list of the things you enjoy. </a:t>
              </a:r>
            </a:p>
          </p:txBody>
        </p:sp>
      </p:grpSp>
      <p:pic>
        <p:nvPicPr>
          <p:cNvPr id="41996" name="Picture 12">
            <a:extLst>
              <a:ext uri="{FF2B5EF4-FFF2-40B4-BE49-F238E27FC236}">
                <a16:creationId xmlns:a16="http://schemas.microsoft.com/office/drawing/2014/main" id="{41D1F35F-9FFF-E0AF-4B66-E6EE99FE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11" y="3354524"/>
            <a:ext cx="119568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D4D539A-CC48-D702-06E1-C53B2EF99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267325" y="5915025"/>
            <a:ext cx="142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AE"/>
              <a:t>Slide </a:t>
            </a:r>
            <a:fld id="{E6990607-3597-1F40-A111-5F819922124A}" type="slidenum">
              <a:rPr lang="en-US" altLang="en-AE" smtClean="0"/>
              <a:pPr/>
              <a:t>6</a:t>
            </a:fld>
            <a:r>
              <a:rPr lang="en-US" altLang="en-AE"/>
              <a:t> of 21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08D4217-1B92-951B-2899-45601BBE91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AE">
                <a:solidFill>
                  <a:srgbClr val="00648A"/>
                </a:solidFill>
              </a:rPr>
              <a:t>Sadness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290483-841D-21C9-CD03-4F74727BDA67}"/>
              </a:ext>
            </a:extLst>
          </p:cNvPr>
          <p:cNvGrpSpPr/>
          <p:nvPr/>
        </p:nvGrpSpPr>
        <p:grpSpPr>
          <a:xfrm>
            <a:off x="233775" y="1371600"/>
            <a:ext cx="6462300" cy="2051824"/>
            <a:chOff x="1328737" y="1371600"/>
            <a:chExt cx="4243388" cy="1423394"/>
          </a:xfrm>
        </p:grpSpPr>
        <p:sp>
          <p:nvSpPr>
            <p:cNvPr id="46082" name="Rectangle 2">
              <a:extLst>
                <a:ext uri="{FF2B5EF4-FFF2-40B4-BE49-F238E27FC236}">
                  <a16:creationId xmlns:a16="http://schemas.microsoft.com/office/drawing/2014/main" id="{74C9491F-2790-8E91-E5E9-1C7B8BA63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7" y="1371600"/>
              <a:ext cx="42433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AE" sz="1800" dirty="0"/>
                <a:t>Sadness is a normal response to disappointing events in your life. </a:t>
              </a:r>
            </a:p>
          </p:txBody>
        </p:sp>
        <p:sp>
          <p:nvSpPr>
            <p:cNvPr id="46084" name="Rectangle 4">
              <a:extLst>
                <a:ext uri="{FF2B5EF4-FFF2-40B4-BE49-F238E27FC236}">
                  <a16:creationId xmlns:a16="http://schemas.microsoft.com/office/drawing/2014/main" id="{D7A57394-758E-5018-0900-4CCB2A7AE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7" y="1871664"/>
              <a:ext cx="424338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AE" sz="1800" dirty="0"/>
                <a:t>If you are sad about the death of a loved one, you will likely experience a period of deep sorrow known as grief.</a:t>
              </a:r>
            </a:p>
          </p:txBody>
        </p:sp>
      </p:grpSp>
      <p:pic>
        <p:nvPicPr>
          <p:cNvPr id="46089" name="Picture 9">
            <a:extLst>
              <a:ext uri="{FF2B5EF4-FFF2-40B4-BE49-F238E27FC236}">
                <a16:creationId xmlns:a16="http://schemas.microsoft.com/office/drawing/2014/main" id="{05F26F10-94C8-4C56-EA8B-80E9F97D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49" y="2840214"/>
            <a:ext cx="2839902" cy="219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DD36DDB-D02A-635B-070E-08ECE8EAD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267325" y="5915025"/>
            <a:ext cx="142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AE"/>
              <a:t>Slide </a:t>
            </a:r>
            <a:fld id="{E6990607-3597-1F40-A111-5F819922124A}" type="slidenum">
              <a:rPr lang="en-US" altLang="en-AE" smtClean="0"/>
              <a:pPr/>
              <a:t>7</a:t>
            </a:fld>
            <a:r>
              <a:rPr lang="en-US" altLang="en-AE"/>
              <a:t> of 21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43B5FBF6-7E9F-76E5-41BF-C0739FBE90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76614" y="606034"/>
            <a:ext cx="6390450" cy="572700"/>
          </a:xfrm>
        </p:spPr>
        <p:txBody>
          <a:bodyPr/>
          <a:lstStyle/>
          <a:p>
            <a:r>
              <a:rPr lang="en-US" altLang="en-AE" dirty="0">
                <a:solidFill>
                  <a:srgbClr val="00648A"/>
                </a:solidFill>
              </a:rPr>
              <a:t>Anger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570B0C-B54E-D234-42EC-92D768C76236}"/>
              </a:ext>
            </a:extLst>
          </p:cNvPr>
          <p:cNvGrpSpPr/>
          <p:nvPr/>
        </p:nvGrpSpPr>
        <p:grpSpPr>
          <a:xfrm>
            <a:off x="345688" y="1371600"/>
            <a:ext cx="6390450" cy="3111190"/>
            <a:chOff x="1328737" y="1371600"/>
            <a:chExt cx="4243388" cy="2010431"/>
          </a:xfrm>
        </p:grpSpPr>
        <p:sp>
          <p:nvSpPr>
            <p:cNvPr id="130050" name="Rectangle 2">
              <a:extLst>
                <a:ext uri="{FF2B5EF4-FFF2-40B4-BE49-F238E27FC236}">
                  <a16:creationId xmlns:a16="http://schemas.microsoft.com/office/drawing/2014/main" id="{9B59B3B7-C7A1-82DE-3837-4EDB20FD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7" y="1371600"/>
              <a:ext cx="42433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AE" sz="2000"/>
                <a:t>Feelings of anger can range from mild resentment to intense rage.</a:t>
              </a:r>
            </a:p>
          </p:txBody>
        </p:sp>
        <p:sp>
          <p:nvSpPr>
            <p:cNvPr id="130052" name="Rectangle 4">
              <a:extLst>
                <a:ext uri="{FF2B5EF4-FFF2-40B4-BE49-F238E27FC236}">
                  <a16:creationId xmlns:a16="http://schemas.microsoft.com/office/drawing/2014/main" id="{7C03F4A8-42F0-43A1-2100-60CB6E7A1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7" y="1871664"/>
              <a:ext cx="424338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AE" sz="2000"/>
                <a:t>Anger is helpful when it provides you with the energy necessary to try to change things.</a:t>
              </a:r>
            </a:p>
          </p:txBody>
        </p:sp>
        <p:sp>
          <p:nvSpPr>
            <p:cNvPr id="130054" name="Rectangle 6">
              <a:extLst>
                <a:ext uri="{FF2B5EF4-FFF2-40B4-BE49-F238E27FC236}">
                  <a16:creationId xmlns:a16="http://schemas.microsoft.com/office/drawing/2014/main" id="{40F64758-8C7E-8315-44F4-8C0B23092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7" y="2366368"/>
              <a:ext cx="424338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AE" sz="2000" dirty="0"/>
                <a:t>People who tend to express anger in negative ways may hurt themselves and others.</a:t>
              </a:r>
            </a:p>
          </p:txBody>
        </p:sp>
      </p:grpSp>
      <p:pic>
        <p:nvPicPr>
          <p:cNvPr id="130055" name="Picture 7">
            <a:extLst>
              <a:ext uri="{FF2B5EF4-FFF2-40B4-BE49-F238E27FC236}">
                <a16:creationId xmlns:a16="http://schemas.microsoft.com/office/drawing/2014/main" id="{3AD0E6F4-B7FB-316F-33FB-AF6520A6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13" y="3255511"/>
            <a:ext cx="1796625" cy="17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9332E41-41FC-EF61-EA29-DB04EFEE9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267325" y="5915025"/>
            <a:ext cx="142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AE"/>
              <a:t>Slide </a:t>
            </a:r>
            <a:fld id="{E6990607-3597-1F40-A111-5F819922124A}" type="slidenum">
              <a:rPr lang="en-US" altLang="en-AE" smtClean="0"/>
              <a:pPr/>
              <a:t>8</a:t>
            </a:fld>
            <a:r>
              <a:rPr lang="en-US" altLang="en-AE"/>
              <a:t> of 21</a:t>
            </a: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08016161-8DFF-1A03-F08D-4B6540E71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74" y="1157335"/>
            <a:ext cx="6390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AE" sz="2000" dirty="0"/>
              <a:t>Fear is the emotion you feel when you recognize a threat to your safety or security.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1DC877FA-89B1-9B33-5750-30BA08AD4B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7550" y="587487"/>
            <a:ext cx="6390450" cy="572700"/>
          </a:xfrm>
        </p:spPr>
        <p:txBody>
          <a:bodyPr/>
          <a:lstStyle/>
          <a:p>
            <a:r>
              <a:rPr lang="en-US" altLang="en-AE" dirty="0">
                <a:solidFill>
                  <a:srgbClr val="00648A"/>
                </a:solidFill>
              </a:rPr>
              <a:t>Fear</a:t>
            </a:r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261E241C-23AB-980F-34F3-4BD3FD1A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74" y="1865221"/>
            <a:ext cx="6390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AE" sz="2000" dirty="0"/>
              <a:t>Fear can be a helpful emotion because it can lead you to run from life-threatening situations. </a:t>
            </a:r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842210C6-AB1A-743D-1690-696182B3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73" y="2570255"/>
            <a:ext cx="63904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AE" sz="2000" dirty="0"/>
              <a:t>Fear can be a harmful emotion when it is not based on a real threat or when it is an overreaction to a perceived threat.</a:t>
            </a:r>
          </a:p>
        </p:txBody>
      </p:sp>
      <p:pic>
        <p:nvPicPr>
          <p:cNvPr id="132103" name="Picture 7">
            <a:extLst>
              <a:ext uri="{FF2B5EF4-FFF2-40B4-BE49-F238E27FC236}">
                <a16:creationId xmlns:a16="http://schemas.microsoft.com/office/drawing/2014/main" id="{E67F689F-A43A-D7EE-8C77-B4C99551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10" y="3138461"/>
            <a:ext cx="1845156" cy="18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  <p:bldP spid="132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71EFB12-F63A-AF25-A58E-AC30F602D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267325" y="5915025"/>
            <a:ext cx="142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AE"/>
              <a:t>Slide </a:t>
            </a:r>
            <a:fld id="{E6990607-3597-1F40-A111-5F819922124A}" type="slidenum">
              <a:rPr lang="en-US" altLang="en-AE" smtClean="0"/>
              <a:pPr/>
              <a:t>9</a:t>
            </a:fld>
            <a:r>
              <a:rPr lang="en-US" altLang="en-AE"/>
              <a:t> of 21</a:t>
            </a: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A4D5840-EC7C-A73A-77C2-225471D4D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17" y="1618564"/>
            <a:ext cx="5631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AE" sz="1800" dirty="0"/>
              <a:t>Recognizing your emotions is the important first step toward dealing with them in healthful ways.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32CBAA4-9695-5D45-F6DB-4453E52601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26955" y="738488"/>
            <a:ext cx="6390450" cy="572700"/>
          </a:xfrm>
        </p:spPr>
        <p:txBody>
          <a:bodyPr/>
          <a:lstStyle/>
          <a:p>
            <a:r>
              <a:rPr lang="en-US" altLang="en-AE" dirty="0"/>
              <a:t>Recognizing Your Emotions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717AA09C-8D49-25EA-F736-65FB362DF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26" y="2745383"/>
            <a:ext cx="5338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50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FontTx/>
              <a:buChar char="•"/>
            </a:pPr>
            <a:r>
              <a:rPr lang="en-US" altLang="en-AE" sz="1800" dirty="0"/>
              <a:t>Name the emotion you are feeling.</a:t>
            </a:r>
          </a:p>
        </p:txBody>
      </p:sp>
      <p:sp>
        <p:nvSpPr>
          <p:cNvPr id="144391" name="Rectangle 7">
            <a:extLst>
              <a:ext uri="{FF2B5EF4-FFF2-40B4-BE49-F238E27FC236}">
                <a16:creationId xmlns:a16="http://schemas.microsoft.com/office/drawing/2014/main" id="{C93A96A2-02DD-CFD6-2495-C376D6E8A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26" y="3115471"/>
            <a:ext cx="5338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50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FontTx/>
              <a:buChar char="•"/>
            </a:pPr>
            <a:r>
              <a:rPr lang="en-US" altLang="en-AE" sz="1800" dirty="0"/>
              <a:t>Determine what triggered the emotion.</a:t>
            </a:r>
          </a:p>
        </p:txBody>
      </p:sp>
      <p:sp>
        <p:nvSpPr>
          <p:cNvPr id="144392" name="Rectangle 8">
            <a:extLst>
              <a:ext uri="{FF2B5EF4-FFF2-40B4-BE49-F238E27FC236}">
                <a16:creationId xmlns:a16="http://schemas.microsoft.com/office/drawing/2014/main" id="{2A5CBD5A-CAA5-C70B-ED07-D7FD2AA87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26" y="3486315"/>
            <a:ext cx="6085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5000" indent="-1778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FontTx/>
              <a:buChar char="•"/>
            </a:pPr>
            <a:r>
              <a:rPr lang="en-US" altLang="en-AE" sz="1800" dirty="0"/>
              <a:t>Think back to past times that you felt the same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91" grpId="0"/>
      <p:bldP spid="1443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603</Words>
  <Application>Microsoft Macintosh PowerPoint</Application>
  <PresentationFormat>Custom</PresentationFormat>
  <Paragraphs>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Arial</vt:lpstr>
      <vt:lpstr>Simple Light</vt:lpstr>
      <vt:lpstr>PowerPoint Presentation</vt:lpstr>
      <vt:lpstr>PowerPoint Presentation</vt:lpstr>
      <vt:lpstr>PowerPoint Presentation</vt:lpstr>
      <vt:lpstr>Primary Emotions</vt:lpstr>
      <vt:lpstr>Happiness</vt:lpstr>
      <vt:lpstr>Sadness</vt:lpstr>
      <vt:lpstr>Anger</vt:lpstr>
      <vt:lpstr>Fear</vt:lpstr>
      <vt:lpstr>Recognizing Your Emotions</vt:lpstr>
      <vt:lpstr>Coping With Your Emotions</vt:lpstr>
      <vt:lpstr>Helpful Ways of Coping</vt:lpstr>
      <vt:lpstr>Harmful Ways of Coping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 Joshua</dc:creator>
  <cp:lastModifiedBy>Mona Mohamed Arshe</cp:lastModifiedBy>
  <cp:revision>8</cp:revision>
  <dcterms:modified xsi:type="dcterms:W3CDTF">2024-05-22T14:50:06Z</dcterms:modified>
</cp:coreProperties>
</file>