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FB59816-3371-48BB-95D9-233542F90598}">
  <a:tblStyle styleId="{7FB59816-3371-48BB-95D9-233542F905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nap.com/en-US/privacy/privacy-policy/" TargetMode="Externa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4d3c8b1ef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4d3c8b1e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2b55db13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2b55db13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54dbf214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54dbf214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2b55db13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42b55db13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54dbf214e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454dbf214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Screenshot from Snapchat’s privacy policy: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https://www.snap.com/en-US/privacy/privacy-policy/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454dbf214e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454dbf214e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b037fe8d8_1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b037fe8d8_1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c61e5efd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c61e5efd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b037fe8d8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b037fe8d8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30e147e0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30e147e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54127f42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54127f42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476df1e9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476df1e9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Screenshot from Snapchat: </a:t>
            </a:r>
            <a:r>
              <a:rPr lang="en"/>
              <a:t>https://accounts.snapchat.com/accounts/signup?continue=https%3A%2F%2Faccounts.snapchat.com%2Faccounts%2Fwelcome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53f7aa10c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53f7aa10c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54dbf214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54dbf214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54dbf214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54dbf214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Screenshots from settings within Snapchat’s app (Oct 2018).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ssential Question">
  <p:cSld name="CUSTOM_1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0" y="1231400"/>
            <a:ext cx="9144000" cy="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/>
        </p:nvSpPr>
        <p:spPr>
          <a:xfrm>
            <a:off x="-10950" y="2081350"/>
            <a:ext cx="9165900" cy="1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8855"/>
              </a:buClr>
              <a:buSzPts val="1600"/>
              <a:buFont typeface="Lato"/>
              <a:buNone/>
            </a:pPr>
            <a:r>
              <a:t/>
            </a:r>
            <a:endParaRPr sz="2400"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14" name="Google Shape;14;p3"/>
          <p:cNvSpPr txBox="1"/>
          <p:nvPr>
            <p:ph idx="1" type="body"/>
          </p:nvPr>
        </p:nvSpPr>
        <p:spPr>
          <a:xfrm>
            <a:off x="0" y="2223050"/>
            <a:ext cx="9144000" cy="9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●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indent="-381000" lvl="1" marL="9144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○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2pPr>
            <a:lvl3pPr indent="-381000" lvl="2" marL="13716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■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3pPr>
            <a:lvl4pPr indent="-381000" lvl="3" marL="18288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●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4pPr>
            <a:lvl5pPr indent="-381000" lvl="4" marL="22860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○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5pPr>
            <a:lvl6pPr indent="-381000" lvl="5" marL="27432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■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6pPr>
            <a:lvl7pPr indent="-381000" lvl="6" marL="32004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●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7pPr>
            <a:lvl8pPr indent="-381000" lvl="7" marL="36576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○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Clr>
                <a:srgbClr val="44AA00"/>
              </a:buClr>
              <a:buSzPts val="2400"/>
              <a:buFont typeface="Indie Flower"/>
              <a:buChar char="■"/>
              <a:defRPr b="1" sz="2400">
                <a:solidFill>
                  <a:srgbClr val="44AA00"/>
                </a:solidFill>
                <a:latin typeface="Indie Flower"/>
                <a:ea typeface="Indie Flower"/>
                <a:cs typeface="Indie Flower"/>
                <a:sym typeface="Indie Flow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ing Objectives">
  <p:cSld name="CUSTOM_1_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0" y="444950"/>
            <a:ext cx="9144000" cy="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2213400" y="1313600"/>
            <a:ext cx="6353100" cy="30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ey Vocabulary">
  <p:cSld name="CUSTOM_1_1_1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/>
        </p:nvSpPr>
        <p:spPr>
          <a:xfrm>
            <a:off x="887850" y="1020500"/>
            <a:ext cx="1735800" cy="6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20" name="Google Shape;20;p5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type="title"/>
          </p:nvPr>
        </p:nvSpPr>
        <p:spPr>
          <a:xfrm>
            <a:off x="915375" y="1035250"/>
            <a:ext cx="71703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40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2" type="body"/>
          </p:nvPr>
        </p:nvSpPr>
        <p:spPr>
          <a:xfrm>
            <a:off x="893575" y="2190350"/>
            <a:ext cx="7344600" cy="20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  <a:defRPr sz="2400">
                <a:latin typeface="Lato"/>
                <a:ea typeface="Lato"/>
                <a:cs typeface="Lato"/>
                <a:sym typeface="Lato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○"/>
              <a:defRPr sz="2400">
                <a:latin typeface="Lato"/>
                <a:ea typeface="Lato"/>
                <a:cs typeface="Lato"/>
                <a:sym typeface="Lato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■"/>
              <a:defRPr sz="2400">
                <a:latin typeface="Lato"/>
                <a:ea typeface="Lato"/>
                <a:cs typeface="Lato"/>
                <a:sym typeface="Lato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  <a:defRPr sz="2400">
                <a:latin typeface="Lato"/>
                <a:ea typeface="Lato"/>
                <a:cs typeface="Lato"/>
                <a:sym typeface="Lato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○"/>
              <a:defRPr sz="2400">
                <a:latin typeface="Lato"/>
                <a:ea typeface="Lato"/>
                <a:cs typeface="Lato"/>
                <a:sym typeface="Lato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■"/>
              <a:defRPr sz="2400">
                <a:latin typeface="Lato"/>
                <a:ea typeface="Lato"/>
                <a:cs typeface="Lato"/>
                <a:sym typeface="Lato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  <a:defRPr sz="2400">
                <a:latin typeface="Lato"/>
                <a:ea typeface="Lato"/>
                <a:cs typeface="Lato"/>
                <a:sym typeface="Lato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○"/>
              <a:defRPr sz="2400">
                <a:latin typeface="Lato"/>
                <a:ea typeface="Lato"/>
                <a:cs typeface="Lato"/>
                <a:sym typeface="Lato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■"/>
              <a:defRPr sz="24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estion + Directions">
  <p:cSld name="CUSTOM_2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type="title"/>
          </p:nvPr>
        </p:nvSpPr>
        <p:spPr>
          <a:xfrm>
            <a:off x="577550" y="1002550"/>
            <a:ext cx="8577300" cy="12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0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2" type="body"/>
          </p:nvPr>
        </p:nvSpPr>
        <p:spPr>
          <a:xfrm>
            <a:off x="566750" y="2648025"/>
            <a:ext cx="8577300" cy="17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rections Only">
  <p:cSld name="CUSTOM_3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  <p:sp>
        <p:nvSpPr>
          <p:cNvPr id="29" name="Google Shape;29;p7"/>
          <p:cNvSpPr txBox="1"/>
          <p:nvPr>
            <p:ph idx="2" type="body"/>
          </p:nvPr>
        </p:nvSpPr>
        <p:spPr>
          <a:xfrm>
            <a:off x="1138200" y="1770800"/>
            <a:ext cx="6867600" cy="17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●"/>
              <a:defRPr sz="2000">
                <a:latin typeface="Lato"/>
                <a:ea typeface="Lato"/>
                <a:cs typeface="Lato"/>
                <a:sym typeface="Lato"/>
              </a:defRPr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○"/>
              <a:defRPr sz="2000">
                <a:latin typeface="Lato"/>
                <a:ea typeface="Lato"/>
                <a:cs typeface="Lato"/>
                <a:sym typeface="Lato"/>
              </a:defRPr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■"/>
              <a:defRPr sz="2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type="title"/>
          </p:nvPr>
        </p:nvSpPr>
        <p:spPr>
          <a:xfrm>
            <a:off x="0" y="749750"/>
            <a:ext cx="9144000" cy="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s">
  <p:cSld name="CUSTOM_4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Google Shape;32;p8"/>
          <p:cNvCxnSpPr/>
          <p:nvPr/>
        </p:nvCxnSpPr>
        <p:spPr>
          <a:xfrm>
            <a:off x="3166753" y="1960850"/>
            <a:ext cx="0" cy="22449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" name="Google Shape;33;p8"/>
          <p:cNvCxnSpPr/>
          <p:nvPr/>
        </p:nvCxnSpPr>
        <p:spPr>
          <a:xfrm>
            <a:off x="5977234" y="1960850"/>
            <a:ext cx="0" cy="22449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4" name="Google Shape;34;p8"/>
          <p:cNvSpPr txBox="1"/>
          <p:nvPr>
            <p:ph type="title"/>
          </p:nvPr>
        </p:nvSpPr>
        <p:spPr>
          <a:xfrm>
            <a:off x="0" y="267050"/>
            <a:ext cx="9144000" cy="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611613" y="1960850"/>
            <a:ext cx="2299800" cy="23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Font typeface="Lato"/>
              <a:buChar char="●"/>
              <a:defRPr sz="1200"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3422094" y="1960850"/>
            <a:ext cx="2299800" cy="23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Font typeface="Lato"/>
              <a:buChar char="●"/>
              <a:defRPr sz="1200"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3" type="body"/>
          </p:nvPr>
        </p:nvSpPr>
        <p:spPr>
          <a:xfrm>
            <a:off x="6232575" y="1960850"/>
            <a:ext cx="2299800" cy="23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Font typeface="Lato"/>
              <a:buChar char="●"/>
              <a:defRPr sz="1200"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4" type="subTitle"/>
          </p:nvPr>
        </p:nvSpPr>
        <p:spPr>
          <a:xfrm>
            <a:off x="611625" y="1234075"/>
            <a:ext cx="2299800" cy="5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3400">
                <a:latin typeface="Rubik Medium"/>
                <a:ea typeface="Rubik Medium"/>
                <a:cs typeface="Rubik Medium"/>
                <a:sym typeface="Rubik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5" type="subTitle"/>
          </p:nvPr>
        </p:nvSpPr>
        <p:spPr>
          <a:xfrm>
            <a:off x="3422100" y="1234075"/>
            <a:ext cx="2299800" cy="5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400">
                <a:latin typeface="Rubik Medium"/>
                <a:ea typeface="Rubik Medium"/>
                <a:cs typeface="Rubik Medium"/>
                <a:sym typeface="Rubik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6" type="subTitle"/>
          </p:nvPr>
        </p:nvSpPr>
        <p:spPr>
          <a:xfrm>
            <a:off x="6232575" y="1234075"/>
            <a:ext cx="2299800" cy="5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400">
                <a:latin typeface="Rubik Medium"/>
                <a:ea typeface="Rubik Medium"/>
                <a:cs typeface="Rubik Medium"/>
                <a:sym typeface="Rubik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 Only">
  <p:cSld name="CUSTOM_5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0" y="519850"/>
            <a:ext cx="9144000" cy="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30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Rubik"/>
                <a:ea typeface="Rubik"/>
                <a:cs typeface="Rubik"/>
                <a:sym typeface="Rubi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/>
        </p:txBody>
      </p:sp>
      <p:sp>
        <p:nvSpPr>
          <p:cNvPr id="46" name="Google Shape;46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476875" y="4767625"/>
            <a:ext cx="2532437" cy="2402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/>
        </p:nvSpPr>
        <p:spPr>
          <a:xfrm>
            <a:off x="622525" y="4720200"/>
            <a:ext cx="5026500" cy="3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commonsense.org/education</a:t>
            </a:r>
            <a:r>
              <a:rPr lang="en" sz="8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6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999999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Shareable with attribution for noncommercial use. Remixing is permitted.</a:t>
            </a:r>
            <a:endParaRPr sz="6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" name="Google Shape;8;p1"/>
          <p:cNvPicPr preferRelativeResize="0"/>
          <p:nvPr/>
        </p:nvPicPr>
        <p:blipFill rotWithShape="1">
          <a:blip r:embed="rId2">
            <a:alphaModFix/>
          </a:blip>
          <a:srcRect b="0" l="357" r="357" t="0"/>
          <a:stretch/>
        </p:blipFill>
        <p:spPr>
          <a:xfrm>
            <a:off x="134575" y="4835977"/>
            <a:ext cx="487950" cy="1719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/>
          <p:nvPr/>
        </p:nvSpPr>
        <p:spPr>
          <a:xfrm>
            <a:off x="0" y="4656675"/>
            <a:ext cx="9144000" cy="96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jpg"/><Relationship Id="rId5" Type="http://schemas.openxmlformats.org/officeDocument/2006/relationships/image" Target="../media/image5.jpg"/><Relationship Id="rId6" Type="http://schemas.openxmlformats.org/officeDocument/2006/relationships/image" Target="../media/image2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Relationship Id="rId4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4" Type="http://schemas.openxmlformats.org/officeDocument/2006/relationships/image" Target="../media/image6.png"/><Relationship Id="rId5" Type="http://schemas.openxmlformats.org/officeDocument/2006/relationships/image" Target="../media/image1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18.png"/><Relationship Id="rId5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-150" y="-3075"/>
            <a:ext cx="3631200" cy="5160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/>
        </p:nvSpPr>
        <p:spPr>
          <a:xfrm>
            <a:off x="193350" y="1741900"/>
            <a:ext cx="3265200" cy="188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Rubik"/>
                <a:ea typeface="Rubik"/>
                <a:cs typeface="Rubik"/>
                <a:sym typeface="Rubik"/>
              </a:rPr>
              <a:t>Being Aware of What </a:t>
            </a:r>
            <a:br>
              <a:rPr lang="en" sz="3600">
                <a:latin typeface="Rubik"/>
                <a:ea typeface="Rubik"/>
                <a:cs typeface="Rubik"/>
                <a:sym typeface="Rubik"/>
              </a:rPr>
            </a:br>
            <a:r>
              <a:rPr lang="en" sz="3600">
                <a:latin typeface="Rubik"/>
                <a:ea typeface="Rubik"/>
                <a:cs typeface="Rubik"/>
                <a:sym typeface="Rubik"/>
              </a:rPr>
              <a:t>You Share</a:t>
            </a:r>
            <a:endParaRPr sz="36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54" name="Google Shape;54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275" y="4563276"/>
            <a:ext cx="3064000" cy="290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1"/>
          <p:cNvSpPr/>
          <p:nvPr/>
        </p:nvSpPr>
        <p:spPr>
          <a:xfrm flipH="1" rot="10800000">
            <a:off x="280125" y="4329642"/>
            <a:ext cx="3063300" cy="3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1"/>
          <p:cNvSpPr txBox="1"/>
          <p:nvPr/>
        </p:nvSpPr>
        <p:spPr>
          <a:xfrm>
            <a:off x="193350" y="1423068"/>
            <a:ext cx="29214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Rubik"/>
                <a:ea typeface="Rubik"/>
                <a:cs typeface="Rubik"/>
                <a:sym typeface="Rubik"/>
              </a:rPr>
              <a:t>DIGITAL CITIZENSHIP | GRADE 8</a:t>
            </a:r>
            <a:endParaRPr sz="1200">
              <a:solidFill>
                <a:srgbClr val="999999"/>
              </a:solidFill>
            </a:endParaRPr>
          </a:p>
        </p:txBody>
      </p:sp>
      <p:pic>
        <p:nvPicPr>
          <p:cNvPr id="57" name="Google Shape;57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1850" y="0"/>
            <a:ext cx="3642899" cy="91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11850" y="0"/>
            <a:ext cx="3642899" cy="910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1"/>
          <p:cNvPicPr preferRelativeResize="0"/>
          <p:nvPr/>
        </p:nvPicPr>
        <p:blipFill rotWithShape="1">
          <a:blip r:embed="rId6">
            <a:alphaModFix/>
          </a:blip>
          <a:srcRect b="18064" l="21066" r="26815" t="8739"/>
          <a:stretch/>
        </p:blipFill>
        <p:spPr>
          <a:xfrm>
            <a:off x="3631050" y="-3075"/>
            <a:ext cx="5512950" cy="516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VOCABULARY</a:t>
            </a:r>
            <a:endParaRPr/>
          </a:p>
        </p:txBody>
      </p:sp>
      <p:sp>
        <p:nvSpPr>
          <p:cNvPr id="135" name="Google Shape;135;p20"/>
          <p:cNvSpPr txBox="1"/>
          <p:nvPr>
            <p:ph type="title"/>
          </p:nvPr>
        </p:nvSpPr>
        <p:spPr>
          <a:xfrm>
            <a:off x="926150" y="806650"/>
            <a:ext cx="42879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Privacy settings</a:t>
            </a:r>
            <a:endParaRPr/>
          </a:p>
        </p:txBody>
      </p:sp>
      <p:sp>
        <p:nvSpPr>
          <p:cNvPr id="136" name="Google Shape;136;p20"/>
          <p:cNvSpPr txBox="1"/>
          <p:nvPr>
            <p:ph idx="2" type="body"/>
          </p:nvPr>
        </p:nvSpPr>
        <p:spPr>
          <a:xfrm>
            <a:off x="909500" y="1673150"/>
            <a:ext cx="7050300" cy="83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C</a:t>
            </a:r>
            <a:r>
              <a:rPr lang="en" sz="2000">
                <a:solidFill>
                  <a:schemeClr val="dk1"/>
                </a:solidFill>
              </a:rPr>
              <a:t>hoices a website or app might give you about what information is visible to other users and third parties</a:t>
            </a:r>
            <a:endParaRPr sz="2000"/>
          </a:p>
        </p:txBody>
      </p:sp>
      <p:pic>
        <p:nvPicPr>
          <p:cNvPr id="137" name="Google Shape;13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7100" y="1359375"/>
            <a:ext cx="4173225" cy="4250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0"/>
          <p:cNvSpPr txBox="1"/>
          <p:nvPr>
            <p:ph type="title"/>
          </p:nvPr>
        </p:nvSpPr>
        <p:spPr>
          <a:xfrm>
            <a:off x="1010450" y="2710025"/>
            <a:ext cx="2501100" cy="6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Opt out</a:t>
            </a:r>
            <a:endParaRPr/>
          </a:p>
        </p:txBody>
      </p:sp>
      <p:sp>
        <p:nvSpPr>
          <p:cNvPr id="139" name="Google Shape;139;p20"/>
          <p:cNvSpPr txBox="1"/>
          <p:nvPr>
            <p:ph idx="2" type="body"/>
          </p:nvPr>
        </p:nvSpPr>
        <p:spPr>
          <a:xfrm>
            <a:off x="993802" y="3576525"/>
            <a:ext cx="4992300" cy="5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To choose to not participate in something</a:t>
            </a:r>
            <a:endParaRPr sz="2000"/>
          </a:p>
        </p:txBody>
      </p:sp>
      <p:pic>
        <p:nvPicPr>
          <p:cNvPr id="140" name="Google Shape;14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9500" y="3264375"/>
            <a:ext cx="2187700" cy="42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/>
          <p:cNvPicPr preferRelativeResize="0"/>
          <p:nvPr/>
        </p:nvPicPr>
        <p:blipFill rotWithShape="1">
          <a:blip r:embed="rId4">
            <a:alphaModFix/>
          </a:blip>
          <a:srcRect b="0" l="445" r="445" t="0"/>
          <a:stretch/>
        </p:blipFill>
        <p:spPr>
          <a:xfrm>
            <a:off x="236200" y="170400"/>
            <a:ext cx="341362" cy="37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/>
        </p:nvSpPr>
        <p:spPr>
          <a:xfrm>
            <a:off x="581250" y="59738"/>
            <a:ext cx="23358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7" name="Google Shape;147;p21"/>
          <p:cNvSpPr txBox="1"/>
          <p:nvPr>
            <p:ph idx="1" type="subTitle"/>
          </p:nvPr>
        </p:nvSpPr>
        <p:spPr>
          <a:xfrm>
            <a:off x="653750" y="196150"/>
            <a:ext cx="3639600" cy="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ACTIVITY: PROTECT YOUR PRIVACY</a:t>
            </a:r>
            <a:endParaRPr/>
          </a:p>
        </p:txBody>
      </p:sp>
      <p:pic>
        <p:nvPicPr>
          <p:cNvPr id="148" name="Google Shape;14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525" y="159400"/>
            <a:ext cx="436700" cy="436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9" name="Google Shape;149;p21"/>
          <p:cNvGraphicFramePr/>
          <p:nvPr/>
        </p:nvGraphicFramePr>
        <p:xfrm>
          <a:off x="767475" y="791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{7FB59816-3371-48BB-95D9-233542F90598}</a:tableStyleId>
              </a:tblPr>
              <a:tblGrid>
                <a:gridCol w="7609050"/>
              </a:tblGrid>
              <a:tr h="594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Rubik"/>
                          <a:ea typeface="Rubik"/>
                          <a:cs typeface="Rubik"/>
                          <a:sym typeface="Rubik"/>
                        </a:rPr>
                        <a:t>Tips for Protecting Your Privacy</a:t>
                      </a:r>
                      <a:endParaRPr sz="3000"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857D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857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0325">
                <a:tc>
                  <a:txBody>
                    <a:bodyPr/>
                    <a:lstStyle/>
                    <a:p>
                      <a:pPr indent="-3810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2400"/>
                        <a:buFont typeface="Lato"/>
                        <a:buAutoNum type="arabicPeriod"/>
                      </a:pPr>
                      <a:r>
                        <a:rPr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Turn off cookies in your browser settings.</a:t>
                      </a:r>
                      <a:endParaRPr sz="24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810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2400"/>
                        <a:buFont typeface="Lato"/>
                        <a:buAutoNum type="arabicPeriod"/>
                      </a:pPr>
                      <a:r>
                        <a:rPr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Review the app's privacy settings and opt out of any sharing options you're not comfortable with.</a:t>
                      </a:r>
                      <a:endParaRPr b="1" sz="24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857D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857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VOCABULARY</a:t>
            </a:r>
            <a:endParaRPr/>
          </a:p>
        </p:txBody>
      </p:sp>
      <p:sp>
        <p:nvSpPr>
          <p:cNvPr id="155" name="Google Shape;155;p22"/>
          <p:cNvSpPr txBox="1"/>
          <p:nvPr>
            <p:ph type="title"/>
          </p:nvPr>
        </p:nvSpPr>
        <p:spPr>
          <a:xfrm>
            <a:off x="921537" y="583625"/>
            <a:ext cx="7423500" cy="31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Privacy policy</a:t>
            </a:r>
            <a:endParaRPr/>
          </a:p>
        </p:txBody>
      </p:sp>
      <p:sp>
        <p:nvSpPr>
          <p:cNvPr id="156" name="Google Shape;156;p22"/>
          <p:cNvSpPr txBox="1"/>
          <p:nvPr>
            <p:ph idx="2" type="body"/>
          </p:nvPr>
        </p:nvSpPr>
        <p:spPr>
          <a:xfrm>
            <a:off x="907417" y="1513619"/>
            <a:ext cx="76041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A</a:t>
            </a:r>
            <a:r>
              <a:rPr lang="en" sz="2000">
                <a:solidFill>
                  <a:schemeClr val="dk1"/>
                </a:solidFill>
              </a:rPr>
              <a:t> legal document that an app or website must provide and that describes what user information they collect and how they use it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57" name="Google Shape;15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5150" y="1168250"/>
            <a:ext cx="3422400" cy="43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2"/>
          <p:cNvSpPr txBox="1"/>
          <p:nvPr>
            <p:ph type="title"/>
          </p:nvPr>
        </p:nvSpPr>
        <p:spPr>
          <a:xfrm>
            <a:off x="921537" y="2548175"/>
            <a:ext cx="7423500" cy="31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Terms of service</a:t>
            </a:r>
            <a:endParaRPr/>
          </a:p>
        </p:txBody>
      </p:sp>
      <p:sp>
        <p:nvSpPr>
          <p:cNvPr id="159" name="Google Shape;159;p22"/>
          <p:cNvSpPr txBox="1"/>
          <p:nvPr>
            <p:ph idx="2" type="body"/>
          </p:nvPr>
        </p:nvSpPr>
        <p:spPr>
          <a:xfrm>
            <a:off x="1007017" y="3434069"/>
            <a:ext cx="76041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A legal document that an app or website must provide and that describes the </a:t>
            </a:r>
            <a:r>
              <a:rPr lang="en" sz="2000">
                <a:solidFill>
                  <a:schemeClr val="dk1"/>
                </a:solidFill>
              </a:rPr>
              <a:t>rules the company and users must obey when they use the app or website</a:t>
            </a:r>
            <a:endParaRPr sz="2000"/>
          </a:p>
        </p:txBody>
      </p:sp>
      <p:pic>
        <p:nvPicPr>
          <p:cNvPr id="160" name="Google Shape;16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8950" y="3149450"/>
            <a:ext cx="4180650" cy="43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2"/>
          <p:cNvPicPr preferRelativeResize="0"/>
          <p:nvPr/>
        </p:nvPicPr>
        <p:blipFill rotWithShape="1">
          <a:blip r:embed="rId4">
            <a:alphaModFix/>
          </a:blip>
          <a:srcRect b="0" l="445" r="445" t="0"/>
          <a:stretch/>
        </p:blipFill>
        <p:spPr>
          <a:xfrm>
            <a:off x="236200" y="170400"/>
            <a:ext cx="341362" cy="37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/>
          <p:nvPr/>
        </p:nvSpPr>
        <p:spPr>
          <a:xfrm>
            <a:off x="581250" y="59738"/>
            <a:ext cx="23358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167" name="Google Shape;16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950" y="172238"/>
            <a:ext cx="390300" cy="39031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3"/>
          <p:cNvSpPr txBox="1"/>
          <p:nvPr/>
        </p:nvSpPr>
        <p:spPr>
          <a:xfrm>
            <a:off x="569575" y="190700"/>
            <a:ext cx="2336700" cy="35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ubik"/>
                <a:ea typeface="Rubik"/>
                <a:cs typeface="Rubik"/>
                <a:sym typeface="Rubik"/>
              </a:rPr>
              <a:t>OBSERVE + ANALYZE IMAGE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169" name="Google Shape;169;p23"/>
          <p:cNvPicPr preferRelativeResize="0"/>
          <p:nvPr/>
        </p:nvPicPr>
        <p:blipFill rotWithShape="1">
          <a:blip r:embed="rId4">
            <a:alphaModFix/>
          </a:blip>
          <a:srcRect b="2095" l="0" r="0" t="0"/>
          <a:stretch/>
        </p:blipFill>
        <p:spPr>
          <a:xfrm>
            <a:off x="4449300" y="598200"/>
            <a:ext cx="4365275" cy="4057750"/>
          </a:xfrm>
          <a:prstGeom prst="rect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70" name="Google Shape;170;p23"/>
          <p:cNvSpPr txBox="1"/>
          <p:nvPr/>
        </p:nvSpPr>
        <p:spPr>
          <a:xfrm>
            <a:off x="471350" y="844975"/>
            <a:ext cx="3600000" cy="33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A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ccessed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What will be </a:t>
            </a:r>
            <a:r>
              <a:rPr b="1" lang="en" sz="1800">
                <a:latin typeface="Lato"/>
                <a:ea typeface="Lato"/>
                <a:cs typeface="Lato"/>
                <a:sym typeface="Lato"/>
              </a:rPr>
              <a:t>accessed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?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S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hared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What will be </a:t>
            </a:r>
            <a:r>
              <a:rPr b="1" lang="en" sz="1800">
                <a:latin typeface="Lato"/>
                <a:ea typeface="Lato"/>
                <a:cs typeface="Lato"/>
                <a:sym typeface="Lato"/>
              </a:rPr>
              <a:t>shared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 with other people or companies?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K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nown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Lato"/>
                <a:ea typeface="Lato"/>
                <a:cs typeface="Lato"/>
                <a:sym typeface="Lato"/>
              </a:rPr>
              <a:t>What could be </a:t>
            </a:r>
            <a:r>
              <a:rPr b="1" lang="en" sz="1800">
                <a:latin typeface="Lato"/>
                <a:ea typeface="Lato"/>
                <a:cs typeface="Lato"/>
                <a:sym typeface="Lato"/>
              </a:rPr>
              <a:t>known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 about me if I use this?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/>
          <p:nvPr/>
        </p:nvSpPr>
        <p:spPr>
          <a:xfrm>
            <a:off x="581250" y="59738"/>
            <a:ext cx="23358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76" name="Google Shape;176;p24"/>
          <p:cNvSpPr txBox="1"/>
          <p:nvPr>
            <p:ph idx="1" type="subTitle"/>
          </p:nvPr>
        </p:nvSpPr>
        <p:spPr>
          <a:xfrm>
            <a:off x="653750" y="196150"/>
            <a:ext cx="3639600" cy="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ACTIVITY: PROTECT YOUR PRIVACY</a:t>
            </a:r>
            <a:endParaRPr/>
          </a:p>
        </p:txBody>
      </p:sp>
      <p:pic>
        <p:nvPicPr>
          <p:cNvPr id="177" name="Google Shape;17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525" y="159400"/>
            <a:ext cx="436700" cy="436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8" name="Google Shape;178;p24"/>
          <p:cNvGraphicFramePr/>
          <p:nvPr/>
        </p:nvGraphicFramePr>
        <p:xfrm>
          <a:off x="767475" y="791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{7FB59816-3371-48BB-95D9-233542F90598}</a:tableStyleId>
              </a:tblPr>
              <a:tblGrid>
                <a:gridCol w="7609050"/>
              </a:tblGrid>
              <a:tr h="594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Rubik"/>
                          <a:ea typeface="Rubik"/>
                          <a:cs typeface="Rubik"/>
                          <a:sym typeface="Rubik"/>
                        </a:rPr>
                        <a:t>Tips for Protecting Your Privacy</a:t>
                      </a:r>
                      <a:endParaRPr sz="3000"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857D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857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0325">
                <a:tc>
                  <a:txBody>
                    <a:bodyPr/>
                    <a:lstStyle/>
                    <a:p>
                      <a:pPr indent="-3810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2400"/>
                        <a:buFont typeface="Lato"/>
                        <a:buAutoNum type="arabicPeriod"/>
                      </a:pPr>
                      <a:r>
                        <a:rPr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Turn off cookies in your browser settings.</a:t>
                      </a:r>
                      <a:endParaRPr sz="24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810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2400"/>
                        <a:buFont typeface="Lato"/>
                        <a:buAutoNum type="arabicPeriod"/>
                      </a:pPr>
                      <a:r>
                        <a:rPr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Review the app's privacy settings and opt out of any sharing options you're not comfortable with.</a:t>
                      </a:r>
                      <a:endParaRPr sz="24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810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2400"/>
                        <a:buFont typeface="Lato"/>
                        <a:buAutoNum type="arabicPeriod"/>
                      </a:pPr>
                      <a:r>
                        <a:rPr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Review the privacy policy and terms of service and use </a:t>
                      </a:r>
                      <a:r>
                        <a:rPr b="1"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ASK</a:t>
                      </a:r>
                      <a:r>
                        <a:rPr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 to analyze how using the app will affect your privacy.</a:t>
                      </a:r>
                      <a:endParaRPr sz="24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857D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857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2000" y="2037575"/>
            <a:ext cx="2836475" cy="95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5"/>
          <p:cNvPicPr preferRelativeResize="0"/>
          <p:nvPr/>
        </p:nvPicPr>
        <p:blipFill rotWithShape="1">
          <a:blip r:embed="rId4">
            <a:alphaModFix/>
          </a:blip>
          <a:srcRect b="10" l="0" r="0" t="0"/>
          <a:stretch/>
        </p:blipFill>
        <p:spPr>
          <a:xfrm rot="-1185576">
            <a:off x="2974375" y="2191713"/>
            <a:ext cx="355374" cy="46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5"/>
          <p:cNvPicPr preferRelativeResize="0"/>
          <p:nvPr/>
        </p:nvPicPr>
        <p:blipFill rotWithShape="1">
          <a:blip r:embed="rId4">
            <a:alphaModFix/>
          </a:blip>
          <a:srcRect b="10" l="0" r="0" t="0"/>
          <a:stretch/>
        </p:blipFill>
        <p:spPr>
          <a:xfrm rot="9056334">
            <a:off x="5813525" y="2191713"/>
            <a:ext cx="355374" cy="46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type="title"/>
          </p:nvPr>
        </p:nvSpPr>
        <p:spPr>
          <a:xfrm>
            <a:off x="0" y="1231400"/>
            <a:ext cx="9144000" cy="6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6900"/>
              </a:buClr>
              <a:buSzPts val="2000"/>
              <a:buFont typeface="Lato"/>
              <a:buNone/>
            </a:pPr>
            <a:r>
              <a:rPr lang="en">
                <a:solidFill>
                  <a:schemeClr val="dk1"/>
                </a:solidFill>
              </a:rPr>
              <a:t>Essential Question</a:t>
            </a:r>
            <a:endParaRPr/>
          </a:p>
        </p:txBody>
      </p:sp>
      <p:sp>
        <p:nvSpPr>
          <p:cNvPr id="65" name="Google Shape;65;p12"/>
          <p:cNvSpPr txBox="1"/>
          <p:nvPr>
            <p:ph idx="1" type="body"/>
          </p:nvPr>
        </p:nvSpPr>
        <p:spPr>
          <a:xfrm>
            <a:off x="2075138" y="2411125"/>
            <a:ext cx="5031600" cy="96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8855"/>
              </a:buClr>
              <a:buSzPts val="1600"/>
              <a:buFont typeface="Lato"/>
              <a:buNone/>
            </a:pPr>
            <a:r>
              <a:rPr lang="en">
                <a:solidFill>
                  <a:srgbClr val="00857D"/>
                </a:solidFill>
              </a:rPr>
              <a:t>How can you protect your privacy when you're online?</a:t>
            </a:r>
            <a:endParaRPr>
              <a:solidFill>
                <a:srgbClr val="00857D"/>
              </a:solidFill>
            </a:endParaRPr>
          </a:p>
        </p:txBody>
      </p:sp>
      <p:pic>
        <p:nvPicPr>
          <p:cNvPr id="66" name="Google Shape;66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7263" y="2255600"/>
            <a:ext cx="369500" cy="48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5854738" y="3060275"/>
            <a:ext cx="369500" cy="48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1747350" y="1313600"/>
            <a:ext cx="6958800" cy="308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Reflect on the concept of privacy, including what they feel comfortable sharing and with which people.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Analyze different ways that advertisers collect information about users to send them targeted ads.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>
                <a:solidFill>
                  <a:schemeClr val="dk1"/>
                </a:solidFill>
              </a:rPr>
              <a:t>Identify strategies for protecting their privacy, including opting out of specific features and analyzing app or website privacy policies.</a:t>
            </a:r>
            <a:endParaRPr/>
          </a:p>
        </p:txBody>
      </p:sp>
      <p:sp>
        <p:nvSpPr>
          <p:cNvPr id="73" name="Google Shape;73;p13"/>
          <p:cNvSpPr txBox="1"/>
          <p:nvPr>
            <p:ph type="title"/>
          </p:nvPr>
        </p:nvSpPr>
        <p:spPr>
          <a:xfrm>
            <a:off x="0" y="444950"/>
            <a:ext cx="9144000" cy="6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Learning Objectives</a:t>
            </a:r>
            <a:endParaRPr/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4413" y="1906586"/>
            <a:ext cx="473007" cy="473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4413" y="3000954"/>
            <a:ext cx="473007" cy="473008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3"/>
          <p:cNvSpPr/>
          <p:nvPr/>
        </p:nvSpPr>
        <p:spPr>
          <a:xfrm>
            <a:off x="868175" y="1285275"/>
            <a:ext cx="605400" cy="621300"/>
          </a:xfrm>
          <a:prstGeom prst="ellipse">
            <a:avLst/>
          </a:prstGeom>
          <a:solidFill>
            <a:srgbClr val="44AA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Lato"/>
              <a:buNone/>
            </a:pPr>
            <a:r>
              <a:rPr b="1" lang="en" sz="3000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l</a:t>
            </a:r>
            <a:endParaRPr sz="3000"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868175" y="2379624"/>
            <a:ext cx="605400" cy="621300"/>
          </a:xfrm>
          <a:prstGeom prst="ellipse">
            <a:avLst/>
          </a:prstGeom>
          <a:solidFill>
            <a:srgbClr val="0085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Lato"/>
              <a:buNone/>
            </a:pPr>
            <a:r>
              <a:rPr b="1" i="0" lang="en" sz="3000" u="none" cap="none" strike="noStrike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2</a:t>
            </a:r>
            <a:endParaRPr sz="3000"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868175" y="3473974"/>
            <a:ext cx="605400" cy="621300"/>
          </a:xfrm>
          <a:prstGeom prst="ellipse">
            <a:avLst/>
          </a:prstGeom>
          <a:solidFill>
            <a:srgbClr val="0177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Lato"/>
              <a:buNone/>
            </a:pPr>
            <a:r>
              <a:rPr b="1" i="0" lang="en" sz="3000" u="none" cap="none" strike="noStrike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3</a:t>
            </a:r>
            <a:endParaRPr sz="3000">
              <a:latin typeface="Indie Flower"/>
              <a:ea typeface="Indie Flower"/>
              <a:cs typeface="Indie Flower"/>
              <a:sym typeface="Indie Flow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950" y="172238"/>
            <a:ext cx="390300" cy="39031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/>
        </p:nvSpPr>
        <p:spPr>
          <a:xfrm>
            <a:off x="569575" y="190700"/>
            <a:ext cx="2336700" cy="35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ubik"/>
                <a:ea typeface="Rubik"/>
                <a:cs typeface="Rubik"/>
                <a:sym typeface="Rubik"/>
              </a:rPr>
              <a:t>OBSERVE + ANALYZE IMAGE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85" name="Google Shape;8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3263" y="317350"/>
            <a:ext cx="2217475" cy="4180250"/>
          </a:xfrm>
          <a:prstGeom prst="rect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VOCABULARY</a:t>
            </a:r>
            <a:endParaRPr/>
          </a:p>
        </p:txBody>
      </p:sp>
      <p:sp>
        <p:nvSpPr>
          <p:cNvPr id="91" name="Google Shape;91;p15"/>
          <p:cNvSpPr txBox="1"/>
          <p:nvPr>
            <p:ph type="title"/>
          </p:nvPr>
        </p:nvSpPr>
        <p:spPr>
          <a:xfrm>
            <a:off x="921525" y="1040825"/>
            <a:ext cx="7423500" cy="8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Privacy</a:t>
            </a:r>
            <a:endParaRPr/>
          </a:p>
        </p:txBody>
      </p:sp>
      <p:sp>
        <p:nvSpPr>
          <p:cNvPr id="92" name="Google Shape;92;p15"/>
          <p:cNvSpPr txBox="1"/>
          <p:nvPr>
            <p:ph idx="2" type="body"/>
          </p:nvPr>
        </p:nvSpPr>
        <p:spPr>
          <a:xfrm>
            <a:off x="907417" y="2351819"/>
            <a:ext cx="76041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Protection from being observed or tracked by others, including the government, the public, or selected individuals or groups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93" name="Google Shape;9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5150" y="1625450"/>
            <a:ext cx="1941650" cy="43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5"/>
          <p:cNvPicPr preferRelativeResize="0"/>
          <p:nvPr/>
        </p:nvPicPr>
        <p:blipFill rotWithShape="1">
          <a:blip r:embed="rId4">
            <a:alphaModFix/>
          </a:blip>
          <a:srcRect b="0" l="445" r="445" t="0"/>
          <a:stretch/>
        </p:blipFill>
        <p:spPr>
          <a:xfrm>
            <a:off x="236200" y="170400"/>
            <a:ext cx="341362" cy="37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1325" y="288263"/>
            <a:ext cx="3042925" cy="407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6"/>
          <p:cNvSpPr txBox="1"/>
          <p:nvPr/>
        </p:nvSpPr>
        <p:spPr>
          <a:xfrm>
            <a:off x="541250" y="1450300"/>
            <a:ext cx="3341400" cy="20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Has anyone seen a screen like this before? What is it?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1" name="Google Shape;10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950" y="172238"/>
            <a:ext cx="390300" cy="39031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6"/>
          <p:cNvSpPr txBox="1"/>
          <p:nvPr/>
        </p:nvSpPr>
        <p:spPr>
          <a:xfrm>
            <a:off x="569575" y="190700"/>
            <a:ext cx="2336700" cy="35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ubik"/>
                <a:ea typeface="Rubik"/>
                <a:cs typeface="Rubik"/>
                <a:sym typeface="Rubik"/>
              </a:rPr>
              <a:t>OBSERVE + ANALYZE IMAGE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103" name="Google Shape;103;p16"/>
          <p:cNvPicPr preferRelativeResize="0"/>
          <p:nvPr/>
        </p:nvPicPr>
        <p:blipFill rotWithShape="1">
          <a:blip r:embed="rId5">
            <a:alphaModFix/>
          </a:blip>
          <a:srcRect b="4546" l="19640" r="29544" t="1131"/>
          <a:stretch/>
        </p:blipFill>
        <p:spPr>
          <a:xfrm>
            <a:off x="5638400" y="565575"/>
            <a:ext cx="2586500" cy="342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" type="subTitle"/>
          </p:nvPr>
        </p:nvSpPr>
        <p:spPr>
          <a:xfrm>
            <a:off x="577550" y="196150"/>
            <a:ext cx="3639600" cy="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VOCABULARY</a:t>
            </a:r>
            <a:endParaRPr/>
          </a:p>
        </p:txBody>
      </p:sp>
      <p:sp>
        <p:nvSpPr>
          <p:cNvPr id="109" name="Google Shape;109;p17"/>
          <p:cNvSpPr txBox="1"/>
          <p:nvPr>
            <p:ph type="title"/>
          </p:nvPr>
        </p:nvSpPr>
        <p:spPr>
          <a:xfrm>
            <a:off x="1020125" y="1076150"/>
            <a:ext cx="7613100" cy="5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Cookies</a:t>
            </a:r>
            <a:endParaRPr/>
          </a:p>
        </p:txBody>
      </p:sp>
      <p:sp>
        <p:nvSpPr>
          <p:cNvPr id="110" name="Google Shape;110;p17"/>
          <p:cNvSpPr txBox="1"/>
          <p:nvPr>
            <p:ph idx="2" type="body"/>
          </p:nvPr>
        </p:nvSpPr>
        <p:spPr>
          <a:xfrm>
            <a:off x="1003475" y="2095050"/>
            <a:ext cx="6915000" cy="140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Small text files placed on your device by the sites you visit that collect information about your device and your activity</a:t>
            </a:r>
            <a:endParaRPr/>
          </a:p>
        </p:txBody>
      </p:sp>
      <p:pic>
        <p:nvPicPr>
          <p:cNvPr id="111" name="Google Shape;11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3475" y="1552675"/>
            <a:ext cx="1922650" cy="37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7"/>
          <p:cNvPicPr preferRelativeResize="0"/>
          <p:nvPr/>
        </p:nvPicPr>
        <p:blipFill rotWithShape="1">
          <a:blip r:embed="rId4">
            <a:alphaModFix/>
          </a:blip>
          <a:srcRect b="0" l="445" r="445" t="0"/>
          <a:stretch/>
        </p:blipFill>
        <p:spPr>
          <a:xfrm>
            <a:off x="236200" y="170400"/>
            <a:ext cx="341362" cy="37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/>
        </p:nvSpPr>
        <p:spPr>
          <a:xfrm>
            <a:off x="581250" y="59738"/>
            <a:ext cx="23358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8" name="Google Shape;118;p18"/>
          <p:cNvSpPr txBox="1"/>
          <p:nvPr>
            <p:ph idx="1" type="subTitle"/>
          </p:nvPr>
        </p:nvSpPr>
        <p:spPr>
          <a:xfrm>
            <a:off x="653750" y="196150"/>
            <a:ext cx="3639600" cy="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ACTIVITY: PROTECT YOUR PRIVACY</a:t>
            </a:r>
            <a:endParaRPr/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525" y="159400"/>
            <a:ext cx="436700" cy="436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0" name="Google Shape;120;p18"/>
          <p:cNvGraphicFramePr/>
          <p:nvPr/>
        </p:nvGraphicFramePr>
        <p:xfrm>
          <a:off x="767475" y="791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{7FB59816-3371-48BB-95D9-233542F90598}</a:tableStyleId>
              </a:tblPr>
              <a:tblGrid>
                <a:gridCol w="7609050"/>
              </a:tblGrid>
              <a:tr h="594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Rubik"/>
                          <a:ea typeface="Rubik"/>
                          <a:cs typeface="Rubik"/>
                          <a:sym typeface="Rubik"/>
                        </a:rPr>
                        <a:t>Tips for Protecting Your Privacy</a:t>
                      </a:r>
                      <a:endParaRPr sz="3000">
                        <a:latin typeface="Rubik"/>
                        <a:ea typeface="Rubik"/>
                        <a:cs typeface="Rubik"/>
                        <a:sym typeface="Rubi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857D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857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0325">
                <a:tc>
                  <a:txBody>
                    <a:bodyPr/>
                    <a:lstStyle/>
                    <a:p>
                      <a:pPr indent="-3810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2400"/>
                        <a:buFont typeface="Lato"/>
                        <a:buAutoNum type="arabicPeriod"/>
                      </a:pPr>
                      <a:r>
                        <a:rPr lang="en" sz="2400">
                          <a:latin typeface="Lato"/>
                          <a:ea typeface="Lato"/>
                          <a:cs typeface="Lato"/>
                          <a:sym typeface="Lato"/>
                        </a:rPr>
                        <a:t>Turn off cookies in your browser settings.</a:t>
                      </a:r>
                      <a:endParaRPr b="1" sz="24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857D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857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950" y="172238"/>
            <a:ext cx="390300" cy="39031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 txBox="1"/>
          <p:nvPr/>
        </p:nvSpPr>
        <p:spPr>
          <a:xfrm>
            <a:off x="569575" y="190700"/>
            <a:ext cx="2336700" cy="35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ubik"/>
                <a:ea typeface="Rubik"/>
                <a:cs typeface="Rubik"/>
                <a:sym typeface="Rubik"/>
              </a:rPr>
              <a:t>OBSERVE + ANALYZE IMAGE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127" name="Google Shape;127;p19"/>
          <p:cNvPicPr preferRelativeResize="0"/>
          <p:nvPr/>
        </p:nvPicPr>
        <p:blipFill rotWithShape="1">
          <a:blip r:embed="rId4">
            <a:alphaModFix/>
          </a:blip>
          <a:srcRect b="960" l="19" r="1097" t="0"/>
          <a:stretch/>
        </p:blipFill>
        <p:spPr>
          <a:xfrm>
            <a:off x="6473500" y="937450"/>
            <a:ext cx="2500800" cy="3182125"/>
          </a:xfrm>
          <a:prstGeom prst="rect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28" name="Google Shape;128;p19"/>
          <p:cNvSpPr txBox="1"/>
          <p:nvPr/>
        </p:nvSpPr>
        <p:spPr>
          <a:xfrm>
            <a:off x="569575" y="1404900"/>
            <a:ext cx="2969100" cy="18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ato"/>
                <a:ea typeface="Lato"/>
                <a:cs typeface="Lato"/>
                <a:sym typeface="Lato"/>
              </a:rPr>
              <a:t>What do these screens show? What could you use them for?</a:t>
            </a:r>
            <a:endParaRPr sz="20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9" name="Google Shape;129;p19"/>
          <p:cNvPicPr preferRelativeResize="0"/>
          <p:nvPr/>
        </p:nvPicPr>
        <p:blipFill rotWithShape="1">
          <a:blip r:embed="rId5">
            <a:alphaModFix/>
          </a:blip>
          <a:srcRect b="960" l="19" r="1107" t="0"/>
          <a:stretch/>
        </p:blipFill>
        <p:spPr>
          <a:xfrm>
            <a:off x="3800000" y="937450"/>
            <a:ext cx="2500800" cy="3182125"/>
          </a:xfrm>
          <a:prstGeom prst="rect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gCit 2.0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