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615" r:id="rId5"/>
    <p:sldId id="594" r:id="rId6"/>
    <p:sldId id="595" r:id="rId7"/>
    <p:sldId id="607" r:id="rId8"/>
    <p:sldId id="608" r:id="rId9"/>
    <p:sldId id="609" r:id="rId10"/>
    <p:sldId id="611" r:id="rId11"/>
    <p:sldId id="610"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87D"/>
    <a:srgbClr val="AFE0E5"/>
    <a:srgbClr val="0FA7C0"/>
    <a:srgbClr val="1FBFDB"/>
    <a:srgbClr val="59C8E3"/>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14" autoAdjust="0"/>
    <p:restoredTop sz="88745" autoAdjust="0"/>
  </p:normalViewPr>
  <p:slideViewPr>
    <p:cSldViewPr snapToGrid="0">
      <p:cViewPr varScale="1">
        <p:scale>
          <a:sx n="79" d="100"/>
          <a:sy n="79" d="100"/>
        </p:scale>
        <p:origin x="6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00ED30-8409-437E-B1FE-4BF8DB774C49}" type="datetimeFigureOut">
              <a:rPr lang="en-US" smtClean="0"/>
              <a:t>3/8/2023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03FFBC-E686-4F41-B14D-7FAA4E0A4D4B}" type="slidenum">
              <a:rPr lang="en-US" smtClean="0"/>
              <a:t>‹#›</a:t>
            </a:fld>
            <a:endParaRPr lang="en-US" dirty="0"/>
          </a:p>
        </p:txBody>
      </p:sp>
    </p:spTree>
    <p:extLst>
      <p:ext uri="{BB962C8B-B14F-4D97-AF65-F5344CB8AC3E}">
        <p14:creationId xmlns:p14="http://schemas.microsoft.com/office/powerpoint/2010/main" val="204321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03FFBC-E686-4F41-B14D-7FAA4E0A4D4B}" type="slidenum">
              <a:rPr lang="en-US" smtClean="0"/>
              <a:t>1</a:t>
            </a:fld>
            <a:endParaRPr lang="en-US"/>
          </a:p>
        </p:txBody>
      </p:sp>
    </p:spTree>
    <p:extLst>
      <p:ext uri="{BB962C8B-B14F-4D97-AF65-F5344CB8AC3E}">
        <p14:creationId xmlns:p14="http://schemas.microsoft.com/office/powerpoint/2010/main" val="378072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2</a:t>
            </a:fld>
            <a:endParaRPr lang="en-US" dirty="0"/>
          </a:p>
        </p:txBody>
      </p:sp>
    </p:spTree>
    <p:extLst>
      <p:ext uri="{BB962C8B-B14F-4D97-AF65-F5344CB8AC3E}">
        <p14:creationId xmlns:p14="http://schemas.microsoft.com/office/powerpoint/2010/main" val="363482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3</a:t>
            </a:fld>
            <a:endParaRPr lang="en-US" dirty="0"/>
          </a:p>
        </p:txBody>
      </p:sp>
    </p:spTree>
    <p:extLst>
      <p:ext uri="{BB962C8B-B14F-4D97-AF65-F5344CB8AC3E}">
        <p14:creationId xmlns:p14="http://schemas.microsoft.com/office/powerpoint/2010/main" val="314577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 that responsibility is when you can be relied on to do the things that are expected or required of you. You do what you say and you say what you do. Others can rely on and trust you with both the little things as well as the big things in life.</a:t>
            </a:r>
          </a:p>
          <a:p>
            <a:pPr algn="l"/>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4</a:t>
            </a:fld>
            <a:endParaRPr lang="en-US" dirty="0"/>
          </a:p>
        </p:txBody>
      </p:sp>
    </p:spTree>
    <p:extLst>
      <p:ext uri="{BB962C8B-B14F-4D97-AF65-F5344CB8AC3E}">
        <p14:creationId xmlns:p14="http://schemas.microsoft.com/office/powerpoint/2010/main" val="1438098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5</a:t>
            </a:fld>
            <a:endParaRPr lang="en-US" dirty="0"/>
          </a:p>
        </p:txBody>
      </p:sp>
    </p:spTree>
    <p:extLst>
      <p:ext uri="{BB962C8B-B14F-4D97-AF65-F5344CB8AC3E}">
        <p14:creationId xmlns:p14="http://schemas.microsoft.com/office/powerpoint/2010/main" val="2291786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6</a:t>
            </a:fld>
            <a:endParaRPr lang="en-US" dirty="0"/>
          </a:p>
        </p:txBody>
      </p:sp>
    </p:spTree>
    <p:extLst>
      <p:ext uri="{BB962C8B-B14F-4D97-AF65-F5344CB8AC3E}">
        <p14:creationId xmlns:p14="http://schemas.microsoft.com/office/powerpoint/2010/main" val="2691306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Explain that the answers that have the most checkmarks are the most important responsibilities as many (if not all) of the groups agreed on them!</a:t>
            </a:r>
          </a:p>
          <a:p>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7</a:t>
            </a:fld>
            <a:endParaRPr lang="en-US" dirty="0"/>
          </a:p>
        </p:txBody>
      </p:sp>
    </p:spTree>
    <p:extLst>
      <p:ext uri="{BB962C8B-B14F-4D97-AF65-F5344CB8AC3E}">
        <p14:creationId xmlns:p14="http://schemas.microsoft.com/office/powerpoint/2010/main" val="2575754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a class, discuss the consequences if one of the responsibilities was not completed as promised.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Every person in our class has important personal responsibilities they must complete everyday. Sometimes we don’t feel like what we have to do is very important or necessary. However, if we all stopped being responsible, our class would be a messy, disorganized, unkind place without any teacher!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we are kind and responsible, our class can run smooth and everyone has an opportunity to learn and grow.</a:t>
            </a:r>
          </a:p>
          <a:p>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8</a:t>
            </a:fld>
            <a:endParaRPr lang="en-US" dirty="0"/>
          </a:p>
        </p:txBody>
      </p:sp>
    </p:spTree>
    <p:extLst>
      <p:ext uri="{BB962C8B-B14F-4D97-AF65-F5344CB8AC3E}">
        <p14:creationId xmlns:p14="http://schemas.microsoft.com/office/powerpoint/2010/main" val="3880421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4243482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826319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19358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130575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146637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167510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2719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1978560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161199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50900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791947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C2520-7E47-43AA-A7E3-767B1948A963}" type="datetimeFigureOut">
              <a:rPr lang="en-US" smtClean="0"/>
              <a:t>3/8/2023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F8F01-7F26-479E-8A87-8CA7C5BA026B}" type="slidenum">
              <a:rPr lang="en-US" smtClean="0"/>
              <a:t>‹#›</a:t>
            </a:fld>
            <a:endParaRPr lang="en-US" dirty="0"/>
          </a:p>
        </p:txBody>
      </p:sp>
    </p:spTree>
    <p:extLst>
      <p:ext uri="{BB962C8B-B14F-4D97-AF65-F5344CB8AC3E}">
        <p14:creationId xmlns:p14="http://schemas.microsoft.com/office/powerpoint/2010/main" val="793187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road, outdoor, street&#10;&#10;Description automatically generated">
            <a:extLst>
              <a:ext uri="{FF2B5EF4-FFF2-40B4-BE49-F238E27FC236}">
                <a16:creationId xmlns:a16="http://schemas.microsoft.com/office/drawing/2014/main" id="{04A18503-3C3E-DD4C-8CA3-DB7C69B2BCD4}"/>
              </a:ext>
            </a:extLst>
          </p:cNvPr>
          <p:cNvPicPr>
            <a:picLocks noChangeAspect="1"/>
          </p:cNvPicPr>
          <p:nvPr/>
        </p:nvPicPr>
        <p:blipFill rotWithShape="1">
          <a:blip r:embed="rId3">
            <a:extLst>
              <a:ext uri="{28A0092B-C50C-407E-A947-70E740481C1C}">
                <a14:useLocalDpi xmlns:a14="http://schemas.microsoft.com/office/drawing/2010/main" val="0"/>
              </a:ext>
            </a:extLst>
          </a:blip>
          <a:srcRect l="2028" r="30" b="17362"/>
          <a:stretch/>
        </p:blipFill>
        <p:spPr>
          <a:xfrm>
            <a:off x="0" y="0"/>
            <a:ext cx="12192000" cy="6858000"/>
          </a:xfrm>
          <a:prstGeom prst="rect">
            <a:avLst/>
          </a:prstGeom>
        </p:spPr>
      </p:pic>
      <p:sp>
        <p:nvSpPr>
          <p:cNvPr id="20" name="Rectangle 19"/>
          <p:cNvSpPr/>
          <p:nvPr/>
        </p:nvSpPr>
        <p:spPr>
          <a:xfrm>
            <a:off x="2580040" y="5198642"/>
            <a:ext cx="6657744" cy="855511"/>
          </a:xfrm>
          <a:prstGeom prst="rect">
            <a:avLst/>
          </a:prstGeom>
          <a:solidFill>
            <a:srgbClr val="262674">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600"/>
          </a:p>
        </p:txBody>
      </p:sp>
      <p:sp>
        <p:nvSpPr>
          <p:cNvPr id="13" name="Rectangle 12">
            <a:extLst>
              <a:ext uri="{FF2B5EF4-FFF2-40B4-BE49-F238E27FC236}">
                <a16:creationId xmlns:a16="http://schemas.microsoft.com/office/drawing/2014/main" id="{45014B83-3FF2-9041-85AD-2446B911CC5C}"/>
              </a:ext>
            </a:extLst>
          </p:cNvPr>
          <p:cNvSpPr/>
          <p:nvPr/>
        </p:nvSpPr>
        <p:spPr>
          <a:xfrm>
            <a:off x="2580040" y="5919531"/>
            <a:ext cx="6657744" cy="645336"/>
          </a:xfrm>
          <a:prstGeom prst="rect">
            <a:avLst/>
          </a:prstGeom>
          <a:solidFill>
            <a:srgbClr val="C00000">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2" name="AutoShape 2" descr="Image result for where are we? How do we get there?"/>
          <p:cNvSpPr>
            <a:spLocks noChangeAspect="1" noChangeArrowheads="1"/>
          </p:cNvSpPr>
          <p:nvPr/>
        </p:nvSpPr>
        <p:spPr bwMode="auto">
          <a:xfrm>
            <a:off x="1521388" y="207639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Logo, company name&#10;&#10;Description automatically generated">
            <a:extLst>
              <a:ext uri="{FF2B5EF4-FFF2-40B4-BE49-F238E27FC236}">
                <a16:creationId xmlns:a16="http://schemas.microsoft.com/office/drawing/2014/main" id="{4AC25D03-DD4C-3F40-9A05-4C96A8B9C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95" r="10109"/>
          <a:stretch/>
        </p:blipFill>
        <p:spPr>
          <a:xfrm>
            <a:off x="8697559" y="293133"/>
            <a:ext cx="3226260" cy="1929653"/>
          </a:xfrm>
          <a:prstGeom prst="rect">
            <a:avLst/>
          </a:prstGeom>
        </p:spPr>
      </p:pic>
      <p:sp>
        <p:nvSpPr>
          <p:cNvPr id="12" name="TextBox 11"/>
          <p:cNvSpPr txBox="1"/>
          <p:nvPr/>
        </p:nvSpPr>
        <p:spPr>
          <a:xfrm>
            <a:off x="2473569" y="5919531"/>
            <a:ext cx="6764215" cy="646331"/>
          </a:xfrm>
          <a:prstGeom prst="rect">
            <a:avLst/>
          </a:prstGeom>
          <a:noFill/>
        </p:spPr>
        <p:txBody>
          <a:bodyPr wrap="square" rtlCol="0">
            <a:spAutoFit/>
          </a:bodyPr>
          <a:lstStyle/>
          <a:p>
            <a:pPr algn="ctr"/>
            <a:r>
              <a:rPr lang="en-GB" sz="3600" b="1" dirty="0">
                <a:solidFill>
                  <a:schemeClr val="bg1"/>
                </a:solidFill>
              </a:rPr>
              <a:t>Who is Responsible?</a:t>
            </a:r>
          </a:p>
        </p:txBody>
      </p:sp>
      <p:sp>
        <p:nvSpPr>
          <p:cNvPr id="6" name="TextBox 5"/>
          <p:cNvSpPr txBox="1"/>
          <p:nvPr/>
        </p:nvSpPr>
        <p:spPr>
          <a:xfrm>
            <a:off x="3299930" y="5235921"/>
            <a:ext cx="5217964" cy="646331"/>
          </a:xfrm>
          <a:prstGeom prst="rect">
            <a:avLst/>
          </a:prstGeom>
          <a:noFill/>
        </p:spPr>
        <p:txBody>
          <a:bodyPr wrap="square" rtlCol="0">
            <a:spAutoFit/>
          </a:bodyPr>
          <a:lstStyle/>
          <a:p>
            <a:pPr algn="ctr"/>
            <a:r>
              <a:rPr lang="en-US" sz="3600" b="1" dirty="0">
                <a:solidFill>
                  <a:schemeClr val="bg1"/>
                </a:solidFill>
                <a:latin typeface="Century Gothic" panose="020B0502020202020204" pitchFamily="34" charset="0"/>
              </a:rPr>
              <a:t>ASCS </a:t>
            </a:r>
            <a:r>
              <a:rPr lang="en-US" sz="3600" b="1" dirty="0" err="1">
                <a:solidFill>
                  <a:schemeClr val="bg1"/>
                </a:solidFill>
                <a:latin typeface="Century Gothic" panose="020B0502020202020204" pitchFamily="34" charset="0"/>
              </a:rPr>
              <a:t>Nad</a:t>
            </a:r>
            <a:r>
              <a:rPr lang="en-US" sz="3600" b="1" dirty="0">
                <a:solidFill>
                  <a:schemeClr val="bg1"/>
                </a:solidFill>
                <a:latin typeface="Century Gothic" panose="020B0502020202020204" pitchFamily="34" charset="0"/>
              </a:rPr>
              <a:t> Al Sheba</a:t>
            </a:r>
          </a:p>
        </p:txBody>
      </p:sp>
    </p:spTree>
    <p:extLst>
      <p:ext uri="{BB962C8B-B14F-4D97-AF65-F5344CB8AC3E}">
        <p14:creationId xmlns:p14="http://schemas.microsoft.com/office/powerpoint/2010/main" val="1767352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DD4D-70F2-4C7E-9AE4-A417EA41C9BF}"/>
              </a:ext>
            </a:extLst>
          </p:cNvPr>
          <p:cNvSpPr>
            <a:spLocks noGrp="1"/>
          </p:cNvSpPr>
          <p:nvPr>
            <p:ph type="title"/>
          </p:nvPr>
        </p:nvSpPr>
        <p:spPr/>
        <p:txBody>
          <a:bodyPr/>
          <a:lstStyle/>
          <a:p>
            <a:r>
              <a:rPr lang="en-US" dirty="0"/>
              <a:t>In this lesson students will </a:t>
            </a:r>
          </a:p>
        </p:txBody>
      </p:sp>
      <p:sp>
        <p:nvSpPr>
          <p:cNvPr id="3" name="Content Placeholder 2">
            <a:extLst>
              <a:ext uri="{FF2B5EF4-FFF2-40B4-BE49-F238E27FC236}">
                <a16:creationId xmlns:a16="http://schemas.microsoft.com/office/drawing/2014/main" id="{83180D49-3FD4-408D-B7BD-FC0E419AB162}"/>
              </a:ext>
            </a:extLst>
          </p:cNvPr>
          <p:cNvSpPr>
            <a:spLocks noGrp="1"/>
          </p:cNvSpPr>
          <p:nvPr>
            <p:ph idx="1"/>
          </p:nvPr>
        </p:nvSpPr>
        <p:spPr>
          <a:xfrm>
            <a:off x="603738" y="1942856"/>
            <a:ext cx="10515600" cy="4351338"/>
          </a:xfrm>
        </p:spPr>
        <p:txBody>
          <a:bodyPr/>
          <a:lstStyle/>
          <a:p>
            <a:r>
              <a:rPr lang="en-GB" dirty="0"/>
              <a:t>Understand how their actions have consequences and affect others, even if they do not see it immediately.</a:t>
            </a:r>
          </a:p>
          <a:p>
            <a:r>
              <a:rPr lang="en-GB" dirty="0"/>
              <a:t>Demonstrate the importance of following through on one’s responsibilities.</a:t>
            </a:r>
          </a:p>
        </p:txBody>
      </p:sp>
    </p:spTree>
    <p:extLst>
      <p:ext uri="{BB962C8B-B14F-4D97-AF65-F5344CB8AC3E}">
        <p14:creationId xmlns:p14="http://schemas.microsoft.com/office/powerpoint/2010/main" val="204589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49188F-3799-44D3-ADAF-1F876400A936}"/>
              </a:ext>
            </a:extLst>
          </p:cNvPr>
          <p:cNvSpPr/>
          <p:nvPr/>
        </p:nvSpPr>
        <p:spPr>
          <a:xfrm>
            <a:off x="4853354" y="308036"/>
            <a:ext cx="2485292" cy="707886"/>
          </a:xfrm>
          <a:prstGeom prst="rect">
            <a:avLst/>
          </a:prstGeom>
          <a:noFill/>
        </p:spPr>
        <p:txBody>
          <a:bodyPr wrap="square" lIns="91440" tIns="45720" rIns="91440" bIns="45720">
            <a:spAutoFit/>
          </a:bodyPr>
          <a:lstStyle/>
          <a:p>
            <a:pPr lvl="1"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Recap</a:t>
            </a:r>
            <a:endPar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Rectangle 1">
            <a:extLst>
              <a:ext uri="{FF2B5EF4-FFF2-40B4-BE49-F238E27FC236}">
                <a16:creationId xmlns:a16="http://schemas.microsoft.com/office/drawing/2014/main" id="{1CEB8F0A-1A13-724C-931A-A2289A27B0A2}"/>
              </a:ext>
            </a:extLst>
          </p:cNvPr>
          <p:cNvSpPr/>
          <p:nvPr/>
        </p:nvSpPr>
        <p:spPr>
          <a:xfrm>
            <a:off x="281354" y="1582707"/>
            <a:ext cx="11629292" cy="3108543"/>
          </a:xfrm>
          <a:prstGeom prst="rect">
            <a:avLst/>
          </a:prstGeom>
        </p:spPr>
        <p:txBody>
          <a:bodyPr wrap="square">
            <a:spAutoFit/>
          </a:bodyPr>
          <a:lstStyle/>
          <a:p>
            <a:r>
              <a:rPr lang="en-GB" sz="2800" dirty="0"/>
              <a:t>During our last lesson we talked about personal responsibilities and created our ladders to illustrate what we are responsible for at school. Think back to your ladder. </a:t>
            </a:r>
          </a:p>
          <a:p>
            <a:endParaRPr lang="en-GB" sz="2800" dirty="0"/>
          </a:p>
          <a:p>
            <a:r>
              <a:rPr lang="en-GB" sz="2800" dirty="0"/>
              <a:t>Choose one thing you wrote on it. </a:t>
            </a:r>
          </a:p>
          <a:p>
            <a:endParaRPr lang="en-GB" sz="2800" dirty="0"/>
          </a:p>
          <a:p>
            <a:r>
              <a:rPr lang="en-GB" sz="2800" dirty="0"/>
              <a:t>Do you have a special responsibility in your mind?</a:t>
            </a:r>
          </a:p>
        </p:txBody>
      </p:sp>
      <p:pic>
        <p:nvPicPr>
          <p:cNvPr id="5" name="Picture 4" descr="Diagram&#10;&#10;Description automatically generated">
            <a:extLst>
              <a:ext uri="{FF2B5EF4-FFF2-40B4-BE49-F238E27FC236}">
                <a16:creationId xmlns:a16="http://schemas.microsoft.com/office/drawing/2014/main" id="{80F09263-482E-244C-B240-769818BF41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0385" y="2624042"/>
            <a:ext cx="3060284" cy="4107766"/>
          </a:xfrm>
          <a:prstGeom prst="rect">
            <a:avLst/>
          </a:prstGeom>
        </p:spPr>
      </p:pic>
    </p:spTree>
    <p:extLst>
      <p:ext uri="{BB962C8B-B14F-4D97-AF65-F5344CB8AC3E}">
        <p14:creationId xmlns:p14="http://schemas.microsoft.com/office/powerpoint/2010/main" val="425245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AB54-528E-4681-83EF-15C6C770BC40}"/>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GB" dirty="0"/>
              <a:t>What does Responsibility look like?</a:t>
            </a:r>
          </a:p>
        </p:txBody>
      </p:sp>
      <p:pic>
        <p:nvPicPr>
          <p:cNvPr id="5" name="Content Placeholder 4">
            <a:extLst>
              <a:ext uri="{FF2B5EF4-FFF2-40B4-BE49-F238E27FC236}">
                <a16:creationId xmlns:a16="http://schemas.microsoft.com/office/drawing/2014/main" id="{8E562218-40F6-B144-BFFF-A4D6CF9DD9E3}"/>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995" r="2053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20372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1DE6D-596F-B94A-8270-11AF15B22E11}"/>
              </a:ext>
            </a:extLst>
          </p:cNvPr>
          <p:cNvSpPr>
            <a:spLocks noGrp="1"/>
          </p:cNvSpPr>
          <p:nvPr>
            <p:ph idx="1"/>
          </p:nvPr>
        </p:nvSpPr>
        <p:spPr>
          <a:xfrm>
            <a:off x="281354" y="328247"/>
            <a:ext cx="11746523" cy="6529754"/>
          </a:xfrm>
        </p:spPr>
        <p:txBody>
          <a:bodyPr>
            <a:normAutofit/>
          </a:bodyPr>
          <a:lstStyle/>
          <a:p>
            <a:pPr marL="0" indent="0" algn="ctr">
              <a:buNone/>
            </a:pPr>
            <a:r>
              <a:rPr lang="en-GB" sz="4000" dirty="0"/>
              <a:t>We may not think much about it, but each of us makes </a:t>
            </a:r>
            <a:r>
              <a:rPr lang="en-GB" sz="4000" u="sng" dirty="0"/>
              <a:t>responsible choices </a:t>
            </a:r>
            <a:r>
              <a:rPr lang="en-GB" sz="4000" dirty="0"/>
              <a:t>all day, every day!! </a:t>
            </a:r>
          </a:p>
          <a:p>
            <a:pPr marL="0" indent="0" algn="ctr">
              <a:buNone/>
            </a:pPr>
            <a:r>
              <a:rPr lang="en-GB" sz="4000" dirty="0"/>
              <a:t>We chose to get up today. </a:t>
            </a:r>
          </a:p>
          <a:p>
            <a:pPr marL="0" indent="0" algn="ctr">
              <a:buNone/>
            </a:pPr>
            <a:r>
              <a:rPr lang="en-GB" sz="4000" dirty="0"/>
              <a:t>We chose to get dressed and come to school, even though we might have rather slept in or played video games! </a:t>
            </a:r>
          </a:p>
          <a:p>
            <a:pPr marL="0" indent="0" algn="ctr">
              <a:buNone/>
            </a:pPr>
            <a:r>
              <a:rPr lang="en-GB" sz="4000" dirty="0"/>
              <a:t>We choose to learn. </a:t>
            </a:r>
          </a:p>
          <a:p>
            <a:pPr marL="0" indent="0" algn="ctr">
              <a:buNone/>
            </a:pPr>
            <a:r>
              <a:rPr lang="en-GB" sz="4000" dirty="0"/>
              <a:t>We choose to be kind to our classmates and teacher. When we treat others with kindness and respect we are acting responsibly.</a:t>
            </a:r>
          </a:p>
          <a:p>
            <a:endParaRPr lang="en-US" sz="2200" dirty="0"/>
          </a:p>
        </p:txBody>
      </p:sp>
    </p:spTree>
    <p:extLst>
      <p:ext uri="{BB962C8B-B14F-4D97-AF65-F5344CB8AC3E}">
        <p14:creationId xmlns:p14="http://schemas.microsoft.com/office/powerpoint/2010/main" val="269280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695567-E483-A748-AE2F-792CA50DCD64}"/>
              </a:ext>
            </a:extLst>
          </p:cNvPr>
          <p:cNvSpPr>
            <a:spLocks noGrp="1"/>
          </p:cNvSpPr>
          <p:nvPr>
            <p:ph type="title"/>
          </p:nvPr>
        </p:nvSpPr>
        <p:spPr>
          <a:xfrm>
            <a:off x="577573" y="1458990"/>
            <a:ext cx="4368602" cy="1956841"/>
          </a:xfrm>
        </p:spPr>
        <p:txBody>
          <a:bodyPr anchor="b">
            <a:normAutofit fontScale="90000"/>
          </a:bodyPr>
          <a:lstStyle/>
          <a:p>
            <a:r>
              <a:rPr lang="en-GB" sz="5400" dirty="0"/>
              <a:t>Who’s responsible for homework?”</a:t>
            </a:r>
            <a:br>
              <a:rPr lang="en-GB" sz="5400" dirty="0"/>
            </a:br>
            <a:endParaRPr lang="en-US" sz="5400" dirty="0"/>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6D0F37-C67C-574A-9011-B072150DF64F}"/>
              </a:ext>
            </a:extLst>
          </p:cNvPr>
          <p:cNvSpPr>
            <a:spLocks noGrp="1"/>
          </p:cNvSpPr>
          <p:nvPr>
            <p:ph idx="1"/>
          </p:nvPr>
        </p:nvSpPr>
        <p:spPr>
          <a:xfrm>
            <a:off x="640080" y="2872899"/>
            <a:ext cx="4243589" cy="3320668"/>
          </a:xfrm>
        </p:spPr>
        <p:txBody>
          <a:bodyPr>
            <a:normAutofit/>
          </a:bodyPr>
          <a:lstStyle/>
          <a:p>
            <a:pPr marL="0" indent="0">
              <a:buNone/>
            </a:pPr>
            <a:r>
              <a:rPr lang="en-GB" dirty="0"/>
              <a:t>Many people play a role in the homework you complete each night. After we are done, we will discuss what happens when each necessary person doesn’t complete their responsibilities.</a:t>
            </a:r>
          </a:p>
          <a:p>
            <a:endParaRPr lang="en-US" sz="2200" dirty="0"/>
          </a:p>
        </p:txBody>
      </p:sp>
      <p:pic>
        <p:nvPicPr>
          <p:cNvPr id="8" name="Picture 7" descr="A child drawing on a paper&#10;&#10;Description automatically generated with medium confidence">
            <a:extLst>
              <a:ext uri="{FF2B5EF4-FFF2-40B4-BE49-F238E27FC236}">
                <a16:creationId xmlns:a16="http://schemas.microsoft.com/office/drawing/2014/main" id="{4DC7C2C1-E7AC-6242-A9DD-242F89D3422D}"/>
              </a:ext>
            </a:extLst>
          </p:cNvPr>
          <p:cNvPicPr>
            <a:picLocks noChangeAspect="1"/>
          </p:cNvPicPr>
          <p:nvPr/>
        </p:nvPicPr>
        <p:blipFill rotWithShape="1">
          <a:blip r:embed="rId3">
            <a:extLst>
              <a:ext uri="{28A0092B-C50C-407E-A947-70E740481C1C}">
                <a14:useLocalDpi xmlns:a14="http://schemas.microsoft.com/office/drawing/2010/main" val="0"/>
              </a:ext>
            </a:extLst>
          </a:blip>
          <a:srcRect r="345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6950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4D714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CE5F0A4-00BD-6642-95F1-6F73700AD11A}"/>
              </a:ext>
            </a:extLst>
          </p:cNvPr>
          <p:cNvSpPr>
            <a:spLocks noGrp="1"/>
          </p:cNvSpPr>
          <p:nvPr>
            <p:ph type="title"/>
          </p:nvPr>
        </p:nvSpPr>
        <p:spPr>
          <a:xfrm>
            <a:off x="731520" y="731520"/>
            <a:ext cx="6089904" cy="1426464"/>
          </a:xfrm>
        </p:spPr>
        <p:txBody>
          <a:bodyPr>
            <a:normAutofit/>
          </a:bodyPr>
          <a:lstStyle/>
          <a:p>
            <a:r>
              <a:rPr lang="en-US">
                <a:solidFill>
                  <a:srgbClr val="FFFFFF"/>
                </a:solidFill>
              </a:rPr>
              <a:t>Think...</a:t>
            </a: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5">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C95437"/>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3A7660-64FD-2C4A-AB07-284F06D21DD4}"/>
              </a:ext>
            </a:extLst>
          </p:cNvPr>
          <p:cNvSpPr>
            <a:spLocks noGrp="1"/>
          </p:cNvSpPr>
          <p:nvPr>
            <p:ph idx="1"/>
          </p:nvPr>
        </p:nvSpPr>
        <p:spPr>
          <a:xfrm>
            <a:off x="789456" y="2798385"/>
            <a:ext cx="6031967" cy="3283260"/>
          </a:xfrm>
        </p:spPr>
        <p:txBody>
          <a:bodyPr anchor="ctr">
            <a:normAutofit/>
          </a:bodyPr>
          <a:lstStyle/>
          <a:p>
            <a:r>
              <a:rPr lang="en-GB" sz="2000" dirty="0"/>
              <a:t>Student, Teacher, Parent/Guardian</a:t>
            </a:r>
          </a:p>
          <a:p>
            <a:r>
              <a:rPr lang="en-GB" sz="2000" dirty="0"/>
              <a:t>Our goal during this activity is to identify the responsibilities of the student, the teacher, and the parent/guardian as it relates to </a:t>
            </a:r>
            <a:r>
              <a:rPr lang="en-GB" sz="2000" b="1" dirty="0"/>
              <a:t>homework</a:t>
            </a:r>
            <a:r>
              <a:rPr lang="en-GB" sz="2000" dirty="0"/>
              <a:t>. </a:t>
            </a:r>
          </a:p>
          <a:p>
            <a:r>
              <a:rPr lang="en-GB" sz="2000" dirty="0"/>
              <a:t>We usually think of homework as just the student’s responsibility, but it actually takes 3 people for it to be completed successfully.</a:t>
            </a:r>
          </a:p>
          <a:p>
            <a:r>
              <a:rPr lang="en-GB" sz="2000" dirty="0"/>
              <a:t>You have </a:t>
            </a:r>
            <a:r>
              <a:rPr lang="en-GB" sz="2000" b="1" dirty="0"/>
              <a:t>10 minutes </a:t>
            </a:r>
            <a:r>
              <a:rPr lang="en-GB" sz="2000" dirty="0"/>
              <a:t>to brainstorm the responsibilities of each person.</a:t>
            </a:r>
          </a:p>
          <a:p>
            <a:endParaRPr lang="en-US" sz="2000" dirty="0"/>
          </a:p>
        </p:txBody>
      </p:sp>
      <p:pic>
        <p:nvPicPr>
          <p:cNvPr id="7" name="Picture 6" descr="A picture containing clipart&#10;&#10;Description automatically generated">
            <a:extLst>
              <a:ext uri="{FF2B5EF4-FFF2-40B4-BE49-F238E27FC236}">
                <a16:creationId xmlns:a16="http://schemas.microsoft.com/office/drawing/2014/main" id="{9ABF4CDF-F3B9-E741-AE4A-64B0BB586C1E}"/>
              </a:ext>
            </a:extLst>
          </p:cNvPr>
          <p:cNvPicPr>
            <a:picLocks noChangeAspect="1"/>
          </p:cNvPicPr>
          <p:nvPr/>
        </p:nvPicPr>
        <p:blipFill rotWithShape="1">
          <a:blip r:embed="rId3">
            <a:extLst>
              <a:ext uri="{28A0092B-C50C-407E-A947-70E740481C1C}">
                <a14:useLocalDpi xmlns:a14="http://schemas.microsoft.com/office/drawing/2010/main" val="0"/>
              </a:ext>
            </a:extLst>
          </a:blip>
          <a:srcRect l="6909" r="-1" b="-1"/>
          <a:stretch/>
        </p:blipFill>
        <p:spPr>
          <a:xfrm>
            <a:off x="7277100" y="2480954"/>
            <a:ext cx="4455979" cy="3918123"/>
          </a:xfrm>
          <a:prstGeom prst="rect">
            <a:avLst/>
          </a:prstGeom>
        </p:spPr>
      </p:pic>
    </p:spTree>
    <p:extLst>
      <p:ext uri="{BB962C8B-B14F-4D97-AF65-F5344CB8AC3E}">
        <p14:creationId xmlns:p14="http://schemas.microsoft.com/office/powerpoint/2010/main" val="728727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A2ED-A372-374A-BED7-6926CFEFD41F}"/>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0F5A3032-1E47-8C48-915C-A04FE0952F0F}"/>
              </a:ext>
            </a:extLst>
          </p:cNvPr>
          <p:cNvSpPr>
            <a:spLocks noGrp="1"/>
          </p:cNvSpPr>
          <p:nvPr>
            <p:ph idx="1"/>
          </p:nvPr>
        </p:nvSpPr>
        <p:spPr/>
        <p:txBody>
          <a:bodyPr>
            <a:normAutofit fontScale="70000" lnSpcReduction="20000"/>
          </a:bodyPr>
          <a:lstStyle/>
          <a:p>
            <a:pPr marL="0" indent="0" algn="ctr">
              <a:buNone/>
            </a:pPr>
            <a:r>
              <a:rPr lang="en-US" sz="4000" dirty="0"/>
              <a:t>Today we identified necessary responsibilities from the students, teacher, AND parent/guardian for homework. Who knew it took so many</a:t>
            </a:r>
          </a:p>
          <a:p>
            <a:pPr marL="0" indent="0" algn="ctr">
              <a:buNone/>
            </a:pPr>
            <a:r>
              <a:rPr lang="en-US" sz="4000" dirty="0"/>
              <a:t>people to complete one subject!</a:t>
            </a:r>
          </a:p>
          <a:p>
            <a:pPr marL="0" indent="0" algn="ctr">
              <a:buNone/>
            </a:pPr>
            <a:r>
              <a:rPr lang="en-US" sz="4000" dirty="0"/>
              <a:t>● What would happen if the teacher didn’t make enough copies of the homework?</a:t>
            </a:r>
          </a:p>
          <a:p>
            <a:pPr marL="0" indent="0" algn="ctr">
              <a:buNone/>
            </a:pPr>
            <a:r>
              <a:rPr lang="en-US" sz="4000" dirty="0"/>
              <a:t>● How might the students that didn’t get the homework suffer come test time? (less practice/review, etc.)</a:t>
            </a:r>
          </a:p>
          <a:p>
            <a:pPr marL="0" indent="0" algn="ctr">
              <a:buNone/>
            </a:pPr>
            <a:r>
              <a:rPr lang="en-US" sz="4000" dirty="0"/>
              <a:t>● Sometimes our parent or guardian isn’t able to help us with homework, but we still need help; what are some other options for receiving help? (family member, sibling, trusted neighbor, after-school program, teacher during recess, etc.)</a:t>
            </a:r>
          </a:p>
        </p:txBody>
      </p:sp>
    </p:spTree>
    <p:extLst>
      <p:ext uri="{BB962C8B-B14F-4D97-AF65-F5344CB8AC3E}">
        <p14:creationId xmlns:p14="http://schemas.microsoft.com/office/powerpoint/2010/main" val="6428327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6" ma:contentTypeDescription="Create a new document." ma:contentTypeScope="" ma:versionID="2c8d2e1d067c9c9d7e172d65e12c708a">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b012ba9f9dc633e7b947ede477b565df"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541be-4f37-4b9a-b471-5b1376dc29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580514-b8a0-4fbd-b699-9e632a843849}" ma:internalName="TaxCatchAll" ma:showField="CatchAllData" ma:web="24b2b1f2-60e9-4873-a720-0da2f5bde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4b2b1f2-60e9-4873-a720-0da2f5bde98a" xsi:nil="true"/>
    <lcf76f155ced4ddcb4097134ff3c332f xmlns="c219d832-1076-4c15-87a4-e4c3e333e23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A8B5349-48CF-4198-82E3-9436BF466F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9d832-1076-4c15-87a4-e4c3e333e237"/>
    <ds:schemaRef ds:uri="24b2b1f2-60e9-4873-a720-0da2f5bde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967269-EEEC-42AA-936C-2A226DFFC2C5}">
  <ds:schemaRefs>
    <ds:schemaRef ds:uri="http://schemas.microsoft.com/sharepoint/v3/contenttype/forms"/>
  </ds:schemaRefs>
</ds:datastoreItem>
</file>

<file path=customXml/itemProps3.xml><?xml version="1.0" encoding="utf-8"?>
<ds:datastoreItem xmlns:ds="http://schemas.openxmlformats.org/officeDocument/2006/customXml" ds:itemID="{84CE2B54-4E71-4192-B25B-47AF1ABE0A03}">
  <ds:schemaRefs>
    <ds:schemaRef ds:uri="http://schemas.microsoft.com/office/2006/metadata/properties"/>
    <ds:schemaRef ds:uri="http://schemas.microsoft.com/office/infopath/2007/PartnerControls"/>
    <ds:schemaRef ds:uri="24b2b1f2-60e9-4873-a720-0da2f5bde98a"/>
    <ds:schemaRef ds:uri="c219d832-1076-4c15-87a4-e4c3e333e237"/>
  </ds:schemaRefs>
</ds:datastoreItem>
</file>

<file path=docProps/app.xml><?xml version="1.0" encoding="utf-8"?>
<Properties xmlns="http://schemas.openxmlformats.org/officeDocument/2006/extended-properties" xmlns:vt="http://schemas.openxmlformats.org/officeDocument/2006/docPropsVTypes">
  <Template>Office Theme</Template>
  <TotalTime>134</TotalTime>
  <Words>589</Words>
  <Application>Microsoft Office PowerPoint</Application>
  <PresentationFormat>Widescreen</PresentationFormat>
  <Paragraphs>45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Office Theme</vt:lpstr>
      <vt:lpstr>PowerPoint Presentation</vt:lpstr>
      <vt:lpstr>In this lesson students will </vt:lpstr>
      <vt:lpstr>PowerPoint Presentation</vt:lpstr>
      <vt:lpstr>What does Responsibility look like?</vt:lpstr>
      <vt:lpstr>PowerPoint Presentation</vt:lpstr>
      <vt:lpstr>Who’s responsible for homework?” </vt:lpstr>
      <vt:lpstr>Think...</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Hollis</dc:creator>
  <cp:lastModifiedBy>Mona Mohamed Arshe</cp:lastModifiedBy>
  <cp:revision>29</cp:revision>
  <dcterms:created xsi:type="dcterms:W3CDTF">2020-08-28T16:08:04Z</dcterms:created>
  <dcterms:modified xsi:type="dcterms:W3CDTF">2023-03-08T11:35:25Z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ies>
</file>