
<file path=[Content_Types].xml><?xml version="1.0" encoding="utf-8"?>
<Types xmlns="http://schemas.openxmlformats.org/package/2006/content-types">
  <Default Extension="bin" ContentType="application/octet-stream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64" r:id="rId5"/>
    <p:sldId id="260" r:id="rId6"/>
    <p:sldId id="263" r:id="rId7"/>
    <p:sldId id="261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002"/>
    <a:srgbClr val="FFDB29"/>
    <a:srgbClr val="F58003"/>
    <a:srgbClr val="9500FF"/>
    <a:srgbClr val="2027C8"/>
    <a:srgbClr val="FFE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84871" autoAdjust="0"/>
  </p:normalViewPr>
  <p:slideViewPr>
    <p:cSldViewPr>
      <p:cViewPr varScale="1">
        <p:scale>
          <a:sx n="76" d="100"/>
          <a:sy n="76" d="100"/>
        </p:scale>
        <p:origin x="17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B1363-B932-4E18-8FAB-85182A7A059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AF56E-89FF-4D99-84D3-EADE3A29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7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0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Turn and Talk: What is another example of bullying? What can you do if you see or experience bullying?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9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notice about these words? They are getting bigger! That’s because the size of the conflict is getting bigger. A disagreement is a much smaller conflict than bullying.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disagreement in this picture?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6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 and Talk: What is another example of a disagreement? How can you handle disagreements?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the rude moment in this picture?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3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Turn and Talk: What is another example of a rude moment? How can you handle rude moments?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65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the mean moment in this picture?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24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Turn and Talk: What is another example of a mean moment? How can you handle mean moments?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1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the bullying happening in this picture?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6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4E67-06BF-4085-AD3C-62925C9DD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A4EDB-87D8-4FC9-AB24-186F28E11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66422-D1B9-47CE-836C-482DA87C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06BE7-16A9-4528-B704-8A5A33BA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B4A8D-F465-46EC-A2AF-FB0E222B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DDC8-5E9C-4B9C-9464-E6D07F78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42D17-4D66-47DA-B408-011715875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3CE74-2DDB-4610-9AC2-C78E5F69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263AE-1702-43DD-91F7-6EE4F73A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6B5E5-B71C-4458-B4FD-8E231897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9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F60628-C0F0-4D7A-81DE-852D50F95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1D4EE-72DA-45A1-BE2E-9FC16FD77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13885-5D0B-407B-8FCC-81788968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084AC-6748-43CD-8C59-666E8B7E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D02A7-79D2-451C-925E-E7D4025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9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C2AE-0EE0-465D-B18E-865B9BEA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B70C2-2CA3-46CA-950D-DBE05D837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D18C2-CBE6-41AD-A94A-CFE96F0C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CB674-9620-45F3-953F-8602FB9A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DF422-9CD6-462C-9CF5-E4181D22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964B-6013-4258-BB53-88546B8F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2C92E-61A8-4160-B192-ED0BDDF4D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6299E-1041-4036-BDC4-7DEE34EF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BC794-A9FE-48C4-9776-1CBAE4E2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FA715-BD17-40FF-A4E7-E2DA8704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1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40BB-9355-4D5D-945E-98265621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E8152-DC68-4BF8-BEA7-17AE87287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F7504-F2DB-47B9-89B2-70A455F3D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0F839-415C-4970-A668-77D41C18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D4AD8-3866-4E4F-B349-785D29AA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4ADA1-576C-448E-9469-D8445A08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3A56-1C02-4F0D-992E-9D2D5309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6782F-08DE-4DE0-96B4-61ADC5B78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DA0BC-4EC7-4422-B277-0893614CC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90010-81DD-422F-828A-0C0936D52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A5797-9214-481E-982F-0215D100C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38135-894C-41B0-B0C3-77C96E40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88E8C4-0936-4B5C-B2C1-669423D1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BA2835-A155-42B2-BEE4-D73CEB2F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6A16-AE62-4E7B-852A-8770EACC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8FDC4-57EB-453D-BE9C-1CDEC256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020BF-2C84-424D-8D6D-D941FC30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1792-F4C5-4336-966D-3756CD00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4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7F8EB1-F39E-4902-9949-37906B47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59950-D042-49A8-8D35-063F9FE9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E01A-97EC-4DEB-9E8A-7B86B730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72CE-A0D1-44A3-A706-EA91D2721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C0E68-8B42-4359-934C-29899BF08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5CEDC-EB3E-4203-A63C-C151B19CF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58F2B-07A9-40D2-AAC0-84252FBD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5C7B0-D467-4EDC-AF96-C3D11231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E396C-106C-4EA3-B443-A6021C13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0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ED94-2D87-492E-859C-3F4769A4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9350A-E766-495A-ACA7-0D27909D8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93F6B-F242-416C-AE5F-7A1081E4C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971C1-3FBB-40F9-9313-EE074BF8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A7243-7836-431C-9503-40BFC729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272E8-E45E-4CFB-B122-CB4EB016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2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17913D-6710-4218-8E42-5EE533E4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708A6-3E01-46A3-890F-D094ACA03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C204B-A108-48A0-9381-048130466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73336-E0D1-40DA-85B8-B125357ED6C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E756A-4A2E-4823-A4A9-FBF034077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0533D-7D53-40D3-933E-8F98FDB53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bin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2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2.bin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bin"/><Relationship Id="rId5" Type="http://schemas.openxmlformats.org/officeDocument/2006/relationships/image" Target="../media/image15.bin"/><Relationship Id="rId10" Type="http://schemas.openxmlformats.org/officeDocument/2006/relationships/image" Target="../media/image20.bin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22.bin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6.bin"/><Relationship Id="rId11" Type="http://schemas.openxmlformats.org/officeDocument/2006/relationships/image" Target="../media/image28.png"/><Relationship Id="rId5" Type="http://schemas.openxmlformats.org/officeDocument/2006/relationships/image" Target="../media/image25.bin"/><Relationship Id="rId10" Type="http://schemas.openxmlformats.org/officeDocument/2006/relationships/image" Target="../media/image27.bin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30.bin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4.bin"/><Relationship Id="rId5" Type="http://schemas.openxmlformats.org/officeDocument/2006/relationships/image" Target="../media/image33.bin"/><Relationship Id="rId10" Type="http://schemas.openxmlformats.org/officeDocument/2006/relationships/image" Target="../media/image36.bin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38.bin"/><Relationship Id="rId5" Type="http://schemas.openxmlformats.org/officeDocument/2006/relationships/image" Target="../media/image37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34432C-CD09-48BD-BA15-683531EC3D7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156556"/>
            <a:ext cx="5341620" cy="2266950"/>
          </a:xfrm>
          <a:prstGeom prst="rect">
            <a:avLst/>
          </a:prstGeom>
        </p:spPr>
      </p:pic>
      <p:sp>
        <p:nvSpPr>
          <p:cNvPr id="2" name="pfehide7" hidden="1"/>
          <p:cNvSpPr>
            <a:spLocks noGrp="1"/>
          </p:cNvSpPr>
          <p:nvPr>
            <p:ph type="ctrTitle"/>
          </p:nvPr>
        </p:nvSpPr>
        <p:spPr>
          <a:xfrm>
            <a:off x="0" y="152400"/>
            <a:ext cx="5334000" cy="227110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dirty="0">
                <a:effectLst>
                  <a:glow rad="101600">
                    <a:srgbClr val="F58003"/>
                  </a:glow>
                </a:effectLst>
                <a:latin typeface="APLBorderHoarder" panose="02000603000000000000" pitchFamily="2" charset="0"/>
                <a:ea typeface="APLBorderHoarder" panose="02000603000000000000" pitchFamily="2" charset="0"/>
              </a:rPr>
              <a:t>All Kinds of Conflict!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78EC9E-3795-4618-BF80-5CE9603E693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28" y="-146723"/>
            <a:ext cx="6903720" cy="6324600"/>
          </a:xfrm>
          <a:prstGeom prst="rect">
            <a:avLst/>
          </a:prstGeom>
        </p:spPr>
      </p:pic>
      <p:sp>
        <p:nvSpPr>
          <p:cNvPr id="3" name="pfehide7" hidden="1"/>
          <p:cNvSpPr>
            <a:spLocks noGrp="1"/>
          </p:cNvSpPr>
          <p:nvPr>
            <p:ph type="subTitle" idx="1"/>
          </p:nvPr>
        </p:nvSpPr>
        <p:spPr>
          <a:xfrm rot="19125833">
            <a:off x="1070812" y="2187696"/>
            <a:ext cx="7723151" cy="165576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800" dirty="0">
                <a:latin typeface="APLTypeBTeacher" panose="02000603000000000000" pitchFamily="2" charset="0"/>
                <a:ea typeface="APLTypeBTeacher" panose="02000603000000000000" pitchFamily="2" charset="0"/>
              </a:rPr>
              <a:t>Disagreement vs. Rude vs. Mean vs. Bullying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92D-8640-49A7-A061-634A932FE0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71800"/>
            <a:ext cx="2674485" cy="2311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DAF730-2B11-4455-A7C6-1A2735994E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191000"/>
            <a:ext cx="2286000" cy="2510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987DC0-7390-4200-BE17-9EFE519A11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1295908" cy="2574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9ACD90-EF6A-4AD2-A27E-2E0F96D304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142">
            <a:off x="3330464" y="5231295"/>
            <a:ext cx="3124880" cy="1458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5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A693F3-51BB-470C-BC3E-7843416A3CC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52241"/>
            <a:ext cx="7894320" cy="1325880"/>
          </a:xfrm>
          <a:prstGeom prst="rect">
            <a:avLst/>
          </a:prstGeom>
        </p:spPr>
      </p:pic>
      <p:sp>
        <p:nvSpPr>
          <p:cNvPr id="2" name="pfehide52" hidden="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  <a:solidFill>
            <a:schemeClr val="accent1"/>
          </a:solidFill>
        </p:spPr>
        <p:txBody>
          <a:bodyPr/>
          <a:lstStyle/>
          <a:p>
            <a:r>
              <a:rPr lang="en-US" sz="5400" dirty="0">
                <a:latin typeface="APLBorderHoarder" panose="02000603000000000000" pitchFamily="2" charset="0"/>
                <a:ea typeface="APLBorderHoarder" panose="02000603000000000000" pitchFamily="2" charset="0"/>
              </a:rPr>
              <a:t>BULLYING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4AD6D2-CCD1-46C6-89CD-2FB61669656E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96"/>
          <a:stretch/>
        </p:blipFill>
        <p:spPr>
          <a:xfrm>
            <a:off x="683895" y="1294193"/>
            <a:ext cx="7524750" cy="915607"/>
          </a:xfrm>
          <a:prstGeom prst="rect">
            <a:avLst/>
          </a:prstGeom>
        </p:spPr>
      </p:pic>
      <p:sp>
        <p:nvSpPr>
          <p:cNvPr id="3" name="pfehide52" hidden="1"/>
          <p:cNvSpPr>
            <a:spLocks noGrp="1"/>
          </p:cNvSpPr>
          <p:nvPr>
            <p:ph idx="1"/>
          </p:nvPr>
        </p:nvSpPr>
        <p:spPr>
          <a:xfrm>
            <a:off x="685800" y="1295400"/>
            <a:ext cx="7520940" cy="3579849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Threatening someone every day…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PLRealTalk" panose="02000603000000000000" pitchFamily="2" charset="0"/>
                <a:ea typeface="APLRealTalk" panose="02000603000000000000" pitchFamily="2" charset="0"/>
              </a:rPr>
              <a:t>G</a:t>
            </a: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etting other people to be mean to someone, or to leave someone out…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Two kids who always make fun of someone because they have a really hard time reading…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D44F1E-E68A-4302-A4BE-B0E382ADA6EA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5637550"/>
            <a:ext cx="8423910" cy="925830"/>
          </a:xfrm>
          <a:prstGeom prst="rect">
            <a:avLst/>
          </a:prstGeom>
        </p:spPr>
      </p:pic>
      <p:sp>
        <p:nvSpPr>
          <p:cNvPr id="4" name="pfehide52" hidden="1">
            <a:extLst>
              <a:ext uri="{FF2B5EF4-FFF2-40B4-BE49-F238E27FC236}">
                <a16:creationId xmlns:a16="http://schemas.microsoft.com/office/drawing/2014/main" id="{A897A7BD-A9BA-423F-B846-DEF870A13C18}"/>
              </a:ext>
            </a:extLst>
          </p:cNvPr>
          <p:cNvSpPr txBox="1"/>
          <p:nvPr/>
        </p:nvSpPr>
        <p:spPr>
          <a:xfrm>
            <a:off x="361950" y="5638800"/>
            <a:ext cx="84201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PLTypeBTeacher" panose="02000603000000000000" pitchFamily="2" charset="0"/>
                <a:ea typeface="APLTypeBTeacher" panose="02000603000000000000" pitchFamily="2" charset="0"/>
              </a:rPr>
              <a:t>What’s another example?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AB1364-41E9-43FA-B6C4-F730009497E5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5410200"/>
            <a:ext cx="8423910" cy="1322070"/>
          </a:xfrm>
          <a:prstGeom prst="rect">
            <a:avLst/>
          </a:prstGeom>
        </p:spPr>
      </p:pic>
      <p:sp>
        <p:nvSpPr>
          <p:cNvPr id="9" name="pfehide52" hidden="1">
            <a:extLst>
              <a:ext uri="{FF2B5EF4-FFF2-40B4-BE49-F238E27FC236}">
                <a16:creationId xmlns:a16="http://schemas.microsoft.com/office/drawing/2014/main" id="{415C7743-9C65-4F66-9D83-5D25B0309A8F}"/>
              </a:ext>
            </a:extLst>
          </p:cNvPr>
          <p:cNvSpPr txBox="1"/>
          <p:nvPr/>
        </p:nvSpPr>
        <p:spPr>
          <a:xfrm>
            <a:off x="361950" y="5410200"/>
            <a:ext cx="8420100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PLTypeBTeacher" panose="02000603000000000000" pitchFamily="2" charset="0"/>
                <a:ea typeface="APLTypeBTeacher" panose="02000603000000000000" pitchFamily="2" charset="0"/>
              </a:rPr>
              <a:t>What do you do if you see someone bullying or if someone bullies you?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7B286B-3D58-4A1D-8091-4BCC524C482C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4" b="35775"/>
          <a:stretch/>
        </p:blipFill>
        <p:spPr>
          <a:xfrm>
            <a:off x="683895" y="2209799"/>
            <a:ext cx="7524750" cy="1524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456A05-CAF4-4F18-ACE8-03456458A06D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4"/>
          <a:stretch/>
        </p:blipFill>
        <p:spPr>
          <a:xfrm>
            <a:off x="683895" y="3733799"/>
            <a:ext cx="7524750" cy="1358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3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allAtOnce"/>
      <p:bldP spid="4" grpId="0"/>
      <p:bldP spid="4" grpId="1"/>
      <p:bldP spid="4" grpId="2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51023E-EF6C-4E7E-A37A-880C513C54A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" y="154147"/>
            <a:ext cx="7890510" cy="1322070"/>
          </a:xfrm>
          <a:prstGeom prst="rect">
            <a:avLst/>
          </a:prstGeom>
        </p:spPr>
      </p:pic>
      <p:sp>
        <p:nvSpPr>
          <p:cNvPr id="2" name="pfehide9" hidden="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86700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WHAT IS CONFLICT?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17A502-B689-4A71-AE0A-932CAD8E8A67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86"/>
          <a:stretch/>
        </p:blipFill>
        <p:spPr>
          <a:xfrm>
            <a:off x="300990" y="1676400"/>
            <a:ext cx="8313420" cy="1069200"/>
          </a:xfrm>
          <a:prstGeom prst="rect">
            <a:avLst/>
          </a:prstGeom>
        </p:spPr>
      </p:pic>
      <p:sp>
        <p:nvSpPr>
          <p:cNvPr id="3" name="pfehide9" hidden="1"/>
          <p:cNvSpPr>
            <a:spLocks noGrp="1"/>
          </p:cNvSpPr>
          <p:nvPr>
            <p:ph idx="1"/>
          </p:nvPr>
        </p:nvSpPr>
        <p:spPr>
          <a:xfrm>
            <a:off x="304800" y="1676400"/>
            <a:ext cx="8305800" cy="44196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Conflict is a word used to describe when people aren’t getting along or when there is a problem between two or more people.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There are 4 kinds of conflict that we will talk about today:</a:t>
            </a:r>
          </a:p>
          <a:p>
            <a:pPr marL="466344" lvl="3" indent="0">
              <a:buNone/>
            </a:pPr>
            <a:r>
              <a:rPr lang="en-US" sz="2000" dirty="0">
                <a:latin typeface="TeachersLoveTeaching" panose="02000603000000000000" pitchFamily="2" charset="0"/>
                <a:ea typeface="TeachersLoveTeaching" panose="02000603000000000000" pitchFamily="2" charset="0"/>
              </a:rPr>
              <a:t>	</a:t>
            </a:r>
            <a:r>
              <a:rPr lang="en-US" sz="28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Disagreement</a:t>
            </a:r>
            <a:endParaRPr lang="en-US" sz="3600" b="1" dirty="0">
              <a:latin typeface="APLILikeBigBins" panose="02000603000000000000" pitchFamily="2" charset="0"/>
              <a:ea typeface="APLILikeBigBins" panose="02000603000000000000" pitchFamily="2" charset="0"/>
            </a:endParaRPr>
          </a:p>
          <a:p>
            <a:pPr marL="1188720" lvl="6" indent="0">
              <a:buNone/>
            </a:pPr>
            <a:r>
              <a:rPr lang="en-US" sz="36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	Rude Moment</a:t>
            </a:r>
          </a:p>
          <a:p>
            <a:pPr marL="1627632" lvl="8" indent="0">
              <a:buNone/>
            </a:pPr>
            <a:r>
              <a:rPr lang="en-US" sz="40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		</a:t>
            </a:r>
            <a:r>
              <a:rPr lang="en-US" sz="44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Mean Moment</a:t>
            </a:r>
          </a:p>
          <a:p>
            <a:pPr marL="1627632" lvl="8" indent="0">
              <a:buNone/>
            </a:pPr>
            <a:r>
              <a:rPr lang="en-US" sz="54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			  </a:t>
            </a:r>
            <a:r>
              <a:rPr lang="en-US" sz="60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Bullying</a:t>
            </a:r>
            <a:endParaRPr lang="en-US" sz="4400" b="1" dirty="0">
              <a:latin typeface="APLILikeBigBins" panose="02000603000000000000" pitchFamily="2" charset="0"/>
              <a:ea typeface="APLILikeBigBins" panose="020006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1E142-C847-470D-8744-6F81C29FA939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1" b="50041"/>
          <a:stretch/>
        </p:blipFill>
        <p:spPr>
          <a:xfrm>
            <a:off x="300990" y="3124200"/>
            <a:ext cx="831342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ED016F-1A41-4A64-8B9F-113502DE60FB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8" b="41716"/>
          <a:stretch/>
        </p:blipFill>
        <p:spPr>
          <a:xfrm>
            <a:off x="300990" y="3962400"/>
            <a:ext cx="8313420" cy="38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4F4D03-A623-4B25-A68D-E6D2D1F39BA6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85" b="31723"/>
          <a:stretch/>
        </p:blipFill>
        <p:spPr>
          <a:xfrm>
            <a:off x="300990" y="4343400"/>
            <a:ext cx="831342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8107AB-128C-49B1-874D-B4C6FD12C8FE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07" b="16736"/>
          <a:stretch/>
        </p:blipFill>
        <p:spPr>
          <a:xfrm>
            <a:off x="300990" y="4953000"/>
            <a:ext cx="8313420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C47567-A446-46FD-9E26-9574A4264F36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4"/>
          <a:stretch/>
        </p:blipFill>
        <p:spPr>
          <a:xfrm>
            <a:off x="300990" y="5638800"/>
            <a:ext cx="8313420" cy="6134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A4FD9F-42B4-1CC0-311F-EAC93F3AAC0A}"/>
              </a:ext>
            </a:extLst>
          </p:cNvPr>
          <p:cNvSpPr txBox="1"/>
          <p:nvPr/>
        </p:nvSpPr>
        <p:spPr>
          <a:xfrm>
            <a:off x="0" y="5434343"/>
            <a:ext cx="4191000" cy="369332"/>
          </a:xfrm>
          <a:prstGeom prst="rect">
            <a:avLst/>
          </a:prstGeom>
          <a:solidFill>
            <a:srgbClr val="F6800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do you notice about these words?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5711AE-383F-3E52-4312-4E9844EC208B}"/>
              </a:ext>
            </a:extLst>
          </p:cNvPr>
          <p:cNvSpPr txBox="1"/>
          <p:nvPr/>
        </p:nvSpPr>
        <p:spPr>
          <a:xfrm>
            <a:off x="0" y="5729002"/>
            <a:ext cx="4188229" cy="1200329"/>
          </a:xfrm>
          <a:prstGeom prst="rect">
            <a:avLst/>
          </a:prstGeom>
          <a:solidFill>
            <a:srgbClr val="F6800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They are getting bigger! That’s because the size of the conflict is getting bigger. A disagreement is a much smaller conflict than bullying.</a:t>
            </a:r>
            <a:endParaRPr lang="en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0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D066FB-E9BE-4DF0-9543-666D56CE663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00" y="-149944"/>
            <a:ext cx="4652010" cy="4236720"/>
          </a:xfrm>
          <a:prstGeom prst="rect">
            <a:avLst/>
          </a:prstGeom>
        </p:spPr>
      </p:pic>
      <p:sp>
        <p:nvSpPr>
          <p:cNvPr id="2" name="pfehide12" hidden="1"/>
          <p:cNvSpPr>
            <a:spLocks noGrp="1"/>
          </p:cNvSpPr>
          <p:nvPr>
            <p:ph type="title"/>
          </p:nvPr>
        </p:nvSpPr>
        <p:spPr>
          <a:xfrm rot="19140000">
            <a:off x="2069765" y="1423703"/>
            <a:ext cx="5212080" cy="108942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Disagreement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DA423F-AA8F-4FB2-9B41-23A26FD46688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27"/>
          <a:stretch/>
        </p:blipFill>
        <p:spPr>
          <a:xfrm>
            <a:off x="150495" y="228600"/>
            <a:ext cx="4271010" cy="1295400"/>
          </a:xfrm>
          <a:prstGeom prst="rect">
            <a:avLst/>
          </a:prstGeom>
        </p:spPr>
      </p:pic>
      <p:sp>
        <p:nvSpPr>
          <p:cNvPr id="4" name="pfehide12" hidden="1"/>
          <p:cNvSpPr>
            <a:spLocks noGrp="1"/>
          </p:cNvSpPr>
          <p:nvPr>
            <p:ph type="body" sz="half" idx="2"/>
          </p:nvPr>
        </p:nvSpPr>
        <p:spPr>
          <a:xfrm>
            <a:off x="152400" y="228600"/>
            <a:ext cx="4267200" cy="2286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When people have different ideas about something.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Usually no one’s feelings are hurt.</a:t>
            </a:r>
          </a:p>
          <a:p>
            <a:endParaRPr lang="en-US" sz="28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40D34-4A6D-4312-8DF5-3E491308B2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229" y="2895600"/>
            <a:ext cx="5669771" cy="3761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ADF8AD-BE36-4928-991D-BBC9FC175B98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2"/>
          <a:stretch/>
        </p:blipFill>
        <p:spPr>
          <a:xfrm>
            <a:off x="150495" y="1524000"/>
            <a:ext cx="4271010" cy="994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4790ED-BBC3-4D4F-EBCC-35FFCAEF6547}"/>
              </a:ext>
            </a:extLst>
          </p:cNvPr>
          <p:cNvSpPr txBox="1"/>
          <p:nvPr/>
        </p:nvSpPr>
        <p:spPr>
          <a:xfrm>
            <a:off x="5867400" y="1133415"/>
            <a:ext cx="3276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What is the disagreement in this picture?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43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E25AF4-AB70-4166-9946-441ECCE8C17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335280"/>
            <a:ext cx="7524750" cy="792480"/>
          </a:xfrm>
          <a:prstGeom prst="rect">
            <a:avLst/>
          </a:prstGeom>
        </p:spPr>
      </p:pic>
      <p:sp>
        <p:nvSpPr>
          <p:cNvPr id="2" name="pfehide19" hidden="1"/>
          <p:cNvSpPr>
            <a:spLocks noGrp="1"/>
          </p:cNvSpPr>
          <p:nvPr>
            <p:ph type="title"/>
          </p:nvPr>
        </p:nvSpPr>
        <p:spPr>
          <a:xfrm>
            <a:off x="811530" y="457200"/>
            <a:ext cx="7520940" cy="54864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DISAGREEMENTS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AE849C-600D-4A05-A7E3-3B411CFAD108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5"/>
          <a:stretch/>
        </p:blipFill>
        <p:spPr>
          <a:xfrm>
            <a:off x="605790" y="1221105"/>
            <a:ext cx="7562850" cy="891234"/>
          </a:xfrm>
          <a:prstGeom prst="rect">
            <a:avLst/>
          </a:prstGeom>
        </p:spPr>
      </p:pic>
      <p:sp>
        <p:nvSpPr>
          <p:cNvPr id="3" name="pfehide19" hidden="1"/>
          <p:cNvSpPr>
            <a:spLocks noGrp="1"/>
          </p:cNvSpPr>
          <p:nvPr>
            <p:ph idx="1"/>
          </p:nvPr>
        </p:nvSpPr>
        <p:spPr>
          <a:xfrm>
            <a:off x="609600" y="1219200"/>
            <a:ext cx="7555230" cy="3489960"/>
          </a:xfrm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What the answer to a math problem is…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Which TV show is better: </a:t>
            </a:r>
            <a:r>
              <a:rPr lang="en-US" sz="3600" b="0" dirty="0" err="1">
                <a:latin typeface="APLRealTalk" panose="02000603000000000000" pitchFamily="2" charset="0"/>
                <a:ea typeface="APLRealTalk" panose="02000603000000000000" pitchFamily="2" charset="0"/>
              </a:rPr>
              <a:t>Spongebob</a:t>
            </a:r>
            <a:r>
              <a:rPr lang="en-US" sz="3600" dirty="0">
                <a:latin typeface="APLRealTalk" panose="02000603000000000000" pitchFamily="2" charset="0"/>
                <a:ea typeface="APLRealTalk" panose="02000603000000000000" pitchFamily="2" charset="0"/>
              </a:rPr>
              <a:t>          </a:t>
            </a: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or Teen Titan…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Who’s turn it is in a game…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6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  <a:p>
            <a:pPr marL="0" indent="0">
              <a:lnSpc>
                <a:spcPct val="200000"/>
              </a:lnSpc>
            </a:pPr>
            <a:endParaRPr lang="en-US" sz="36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14C97-3A15-4FD9-9E99-A2C028B0D5F9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5484704"/>
            <a:ext cx="7703820" cy="834390"/>
          </a:xfrm>
          <a:prstGeom prst="rect">
            <a:avLst/>
          </a:prstGeom>
        </p:spPr>
      </p:pic>
      <p:sp>
        <p:nvSpPr>
          <p:cNvPr id="4" name="pfehide19" hidden="1">
            <a:extLst>
              <a:ext uri="{FF2B5EF4-FFF2-40B4-BE49-F238E27FC236}">
                <a16:creationId xmlns:a16="http://schemas.microsoft.com/office/drawing/2014/main" id="{43CE8ABD-F2EB-4878-8B41-F26584E5721F}"/>
              </a:ext>
            </a:extLst>
          </p:cNvPr>
          <p:cNvSpPr txBox="1"/>
          <p:nvPr/>
        </p:nvSpPr>
        <p:spPr>
          <a:xfrm>
            <a:off x="723900" y="5486400"/>
            <a:ext cx="7696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What’s another example?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A2E431-D772-4331-B324-823D14C7197D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5484704"/>
            <a:ext cx="7703820" cy="834390"/>
          </a:xfrm>
          <a:prstGeom prst="rect">
            <a:avLst/>
          </a:prstGeom>
        </p:spPr>
      </p:pic>
      <p:sp>
        <p:nvSpPr>
          <p:cNvPr id="5" name="pfehide19" hidden="1">
            <a:extLst>
              <a:ext uri="{FF2B5EF4-FFF2-40B4-BE49-F238E27FC236}">
                <a16:creationId xmlns:a16="http://schemas.microsoft.com/office/drawing/2014/main" id="{9DD1DB8E-C552-4251-8965-B8AB3FB69AD9}"/>
              </a:ext>
            </a:extLst>
          </p:cNvPr>
          <p:cNvSpPr txBox="1"/>
          <p:nvPr/>
        </p:nvSpPr>
        <p:spPr>
          <a:xfrm>
            <a:off x="723900" y="5486400"/>
            <a:ext cx="7696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Are these bullying??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734833-4048-466E-A292-5C8C6E3E0D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5155">
            <a:off x="8526" y="5325605"/>
            <a:ext cx="1915852" cy="952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4D3C-EC2F-48EA-B10F-B85578E4E6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4845" flipH="1">
            <a:off x="7230505" y="5325605"/>
            <a:ext cx="1915852" cy="952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3E3A95-5808-426B-AD30-FE49648255EC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4876651"/>
            <a:ext cx="8999220" cy="1939290"/>
          </a:xfrm>
          <a:prstGeom prst="rect">
            <a:avLst/>
          </a:prstGeom>
        </p:spPr>
      </p:pic>
      <p:sp>
        <p:nvSpPr>
          <p:cNvPr id="12" name="pfehide19" hidden="1">
            <a:extLst>
              <a:ext uri="{FF2B5EF4-FFF2-40B4-BE49-F238E27FC236}">
                <a16:creationId xmlns:a16="http://schemas.microsoft.com/office/drawing/2014/main" id="{C37DCF5D-D8D1-4D41-AEC3-676A56F6DA74}"/>
              </a:ext>
            </a:extLst>
          </p:cNvPr>
          <p:cNvSpPr txBox="1"/>
          <p:nvPr/>
        </p:nvSpPr>
        <p:spPr>
          <a:xfrm>
            <a:off x="0" y="4876800"/>
            <a:ext cx="899160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PLTypeBTeacher" panose="02000603000000000000" pitchFamily="2" charset="0"/>
                <a:ea typeface="APLTypeBTeacher" panose="02000603000000000000" pitchFamily="2" charset="0"/>
              </a:rPr>
              <a:t>How can you handle a disagreement?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8EFAAC-275F-4B35-8C42-16F366858AE9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2" b="27141"/>
          <a:stretch/>
        </p:blipFill>
        <p:spPr>
          <a:xfrm>
            <a:off x="605790" y="2205683"/>
            <a:ext cx="7562850" cy="15553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28C6C8-4294-4701-95D2-6C16D9539CEA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9"/>
          <a:stretch/>
        </p:blipFill>
        <p:spPr>
          <a:xfrm>
            <a:off x="605790" y="3761081"/>
            <a:ext cx="7562850" cy="946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3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  <p:bldP spid="3" grpId="1" build="p"/>
      <p:bldP spid="4" grpId="0"/>
      <p:bldP spid="4" grpId="1"/>
      <p:bldP spid="5" grpId="0"/>
      <p:bldP spid="5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9883D4-7E32-4582-A4D4-A423D850AB5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54" y="-149943"/>
            <a:ext cx="4652010" cy="4236720"/>
          </a:xfrm>
          <a:prstGeom prst="rect">
            <a:avLst/>
          </a:prstGeom>
        </p:spPr>
      </p:pic>
      <p:sp>
        <p:nvSpPr>
          <p:cNvPr id="2" name="pfehide24" hidden="1"/>
          <p:cNvSpPr>
            <a:spLocks noGrp="1"/>
          </p:cNvSpPr>
          <p:nvPr>
            <p:ph type="title"/>
          </p:nvPr>
        </p:nvSpPr>
        <p:spPr>
          <a:xfrm rot="19140000">
            <a:off x="2145419" y="1423704"/>
            <a:ext cx="5212080" cy="108942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Rude Moment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0D2E3B-F781-4FF1-A1A4-F083626FAAC6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15"/>
          <a:stretch/>
        </p:blipFill>
        <p:spPr>
          <a:xfrm>
            <a:off x="152083" y="218122"/>
            <a:ext cx="4423410" cy="772478"/>
          </a:xfrm>
          <a:prstGeom prst="rect">
            <a:avLst/>
          </a:prstGeom>
        </p:spPr>
      </p:pic>
      <p:sp>
        <p:nvSpPr>
          <p:cNvPr id="4" name="pfehide24" hidden="1"/>
          <p:cNvSpPr>
            <a:spLocks noGrp="1"/>
          </p:cNvSpPr>
          <p:nvPr>
            <p:ph type="body" sz="half" idx="2"/>
          </p:nvPr>
        </p:nvSpPr>
        <p:spPr>
          <a:xfrm>
            <a:off x="155575" y="219074"/>
            <a:ext cx="4416425" cy="260032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Hurting someone’s body or feelings </a:t>
            </a:r>
            <a:r>
              <a:rPr lang="en-US" sz="2400" i="1" dirty="0">
                <a:latin typeface="APLRealTalk" panose="02000603000000000000" pitchFamily="2" charset="0"/>
                <a:ea typeface="APLRealTalk" panose="02000603000000000000" pitchFamily="2" charset="0"/>
              </a:rPr>
              <a:t>on accident</a:t>
            </a: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Someone isn’t being careful with their body or someone isn’t thinking about the other person</a:t>
            </a:r>
          </a:p>
        </p:txBody>
      </p:sp>
      <p:sp>
        <p:nvSpPr>
          <p:cNvPr id="3" name="AutoShape 2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155575" y="-16002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307975" y="-14478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5E5F1-C695-41D5-821E-5D59F048FC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2514600"/>
            <a:ext cx="4797968" cy="4115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DBE5A8-FCC8-4C32-9F5A-9A856094B4E2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7"/>
          <a:stretch/>
        </p:blipFill>
        <p:spPr>
          <a:xfrm>
            <a:off x="152083" y="914400"/>
            <a:ext cx="4423410" cy="19059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881D46-F44D-BF96-4DA6-2548DE3BD272}"/>
              </a:ext>
            </a:extLst>
          </p:cNvPr>
          <p:cNvSpPr txBox="1"/>
          <p:nvPr/>
        </p:nvSpPr>
        <p:spPr>
          <a:xfrm>
            <a:off x="3086215" y="4902147"/>
            <a:ext cx="3657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Comic Sans MS" panose="030F0902030302020204" pitchFamily="66" charset="0"/>
              </a:rPr>
              <a:t>What is the rude moment in this picture?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2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F20A8D-6FED-4333-B05C-759BC108D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52241"/>
            <a:ext cx="7894320" cy="1325880"/>
          </a:xfrm>
          <a:prstGeom prst="rect">
            <a:avLst/>
          </a:prstGeom>
        </p:spPr>
      </p:pic>
      <p:sp>
        <p:nvSpPr>
          <p:cNvPr id="2" name="pfehide31" hidden="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  <a:solidFill>
            <a:schemeClr val="accent1"/>
          </a:solidFill>
        </p:spPr>
        <p:txBody>
          <a:bodyPr/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RUDE MOMENTS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48E559-497F-4FF4-9C4A-8377807FEEE4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93"/>
          <a:stretch/>
        </p:blipFill>
        <p:spPr>
          <a:xfrm>
            <a:off x="683895" y="1295400"/>
            <a:ext cx="7524750" cy="816939"/>
          </a:xfrm>
          <a:prstGeom prst="rect">
            <a:avLst/>
          </a:prstGeom>
        </p:spPr>
      </p:pic>
      <p:sp>
        <p:nvSpPr>
          <p:cNvPr id="3" name="pfehide31" hidden="1"/>
          <p:cNvSpPr>
            <a:spLocks noGrp="1"/>
          </p:cNvSpPr>
          <p:nvPr>
            <p:ph idx="1"/>
          </p:nvPr>
        </p:nvSpPr>
        <p:spPr>
          <a:xfrm>
            <a:off x="685800" y="1295400"/>
            <a:ext cx="7520940" cy="3505200"/>
          </a:xfrm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Burping without saying “excuse me”…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Cutting in line…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Bumping up against someone…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Interrupting…</a:t>
            </a:r>
          </a:p>
          <a:p>
            <a:pPr marL="0" indent="0">
              <a:lnSpc>
                <a:spcPct val="200000"/>
              </a:lnSpc>
            </a:pPr>
            <a:endParaRPr lang="en-US" sz="31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  <a:p>
            <a:pPr marL="0" indent="0">
              <a:lnSpc>
                <a:spcPct val="200000"/>
              </a:lnSpc>
            </a:pPr>
            <a:endParaRPr lang="en-US" sz="36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3F6F72-C611-44C0-B0E2-582ED029EFBD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5484704"/>
            <a:ext cx="7703820" cy="834390"/>
          </a:xfrm>
          <a:prstGeom prst="rect">
            <a:avLst/>
          </a:prstGeom>
        </p:spPr>
      </p:pic>
      <p:sp>
        <p:nvSpPr>
          <p:cNvPr id="4" name="pfehide31" hidden="1">
            <a:extLst>
              <a:ext uri="{FF2B5EF4-FFF2-40B4-BE49-F238E27FC236}">
                <a16:creationId xmlns:a16="http://schemas.microsoft.com/office/drawing/2014/main" id="{0C787223-3AB0-46B9-AA09-758B6EB3898D}"/>
              </a:ext>
            </a:extLst>
          </p:cNvPr>
          <p:cNvSpPr txBox="1"/>
          <p:nvPr/>
        </p:nvSpPr>
        <p:spPr>
          <a:xfrm>
            <a:off x="723900" y="5486400"/>
            <a:ext cx="7696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What’s another example?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AFD50E-408E-4F3E-9D56-39ABA5C56027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5484704"/>
            <a:ext cx="7703820" cy="834390"/>
          </a:xfrm>
          <a:prstGeom prst="rect">
            <a:avLst/>
          </a:prstGeom>
        </p:spPr>
      </p:pic>
      <p:sp>
        <p:nvSpPr>
          <p:cNvPr id="5" name="pfehide31" hidden="1">
            <a:extLst>
              <a:ext uri="{FF2B5EF4-FFF2-40B4-BE49-F238E27FC236}">
                <a16:creationId xmlns:a16="http://schemas.microsoft.com/office/drawing/2014/main" id="{124C6A5E-BBC9-4396-A08D-FC8E67EA46ED}"/>
              </a:ext>
            </a:extLst>
          </p:cNvPr>
          <p:cNvSpPr txBox="1"/>
          <p:nvPr/>
        </p:nvSpPr>
        <p:spPr>
          <a:xfrm>
            <a:off x="723900" y="5486400"/>
            <a:ext cx="7696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Are these bullying??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8A2490-F34B-4C38-9CA3-7F4435A7E6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5155">
            <a:off x="8526" y="5325605"/>
            <a:ext cx="1915852" cy="952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6E4DA3-01A2-4716-9A38-B5397160BC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4845" flipH="1">
            <a:off x="7230505" y="5325605"/>
            <a:ext cx="1915852" cy="952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0E4FF-C5AF-45D3-BA6C-1E78EFD854E8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4876651"/>
            <a:ext cx="8999220" cy="1939290"/>
          </a:xfrm>
          <a:prstGeom prst="rect">
            <a:avLst/>
          </a:prstGeom>
        </p:spPr>
      </p:pic>
      <p:sp>
        <p:nvSpPr>
          <p:cNvPr id="12" name="pfehide31" hidden="1">
            <a:extLst>
              <a:ext uri="{FF2B5EF4-FFF2-40B4-BE49-F238E27FC236}">
                <a16:creationId xmlns:a16="http://schemas.microsoft.com/office/drawing/2014/main" id="{0A7CA3B2-8EB7-43D8-902F-BAE244FB1CDC}"/>
              </a:ext>
            </a:extLst>
          </p:cNvPr>
          <p:cNvSpPr txBox="1"/>
          <p:nvPr/>
        </p:nvSpPr>
        <p:spPr>
          <a:xfrm>
            <a:off x="0" y="4876800"/>
            <a:ext cx="899160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PLTypeBTeacher" panose="02000603000000000000" pitchFamily="2" charset="0"/>
                <a:ea typeface="APLTypeBTeacher" panose="02000603000000000000" pitchFamily="2" charset="0"/>
              </a:rPr>
              <a:t>How can you handle a rude moment?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B902C5-2E7B-4B06-A36E-EF62F7576603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4" b="49650"/>
          <a:stretch/>
        </p:blipFill>
        <p:spPr>
          <a:xfrm>
            <a:off x="683895" y="2243329"/>
            <a:ext cx="7524750" cy="8169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FFEA34-2E42-4093-AE82-F08A8390ED7B}"/>
              </a:ext>
            </a:extLst>
          </p:cNvPr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95" b="23398"/>
          <a:stretch/>
        </p:blipFill>
        <p:spPr>
          <a:xfrm>
            <a:off x="683895" y="3163513"/>
            <a:ext cx="7524750" cy="8169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7AC5D9-8AD1-4BDF-929E-35BD89B6AA45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18"/>
          <a:stretch/>
        </p:blipFill>
        <p:spPr>
          <a:xfrm>
            <a:off x="683895" y="3956466"/>
            <a:ext cx="7524750" cy="844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8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allAtOnce"/>
      <p:bldP spid="4" grpId="0"/>
      <p:bldP spid="4" grpId="1"/>
      <p:bldP spid="5" grpId="0"/>
      <p:bldP spid="5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B1B043-C1F8-4DF4-B81C-78DDC76D12C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27" y="-73743"/>
            <a:ext cx="4652010" cy="4236720"/>
          </a:xfrm>
          <a:prstGeom prst="rect">
            <a:avLst/>
          </a:prstGeom>
        </p:spPr>
      </p:pic>
      <p:sp>
        <p:nvSpPr>
          <p:cNvPr id="2" name="pfehide36" hidden="1"/>
          <p:cNvSpPr>
            <a:spLocks noGrp="1"/>
          </p:cNvSpPr>
          <p:nvPr>
            <p:ph type="title"/>
          </p:nvPr>
        </p:nvSpPr>
        <p:spPr>
          <a:xfrm rot="19140000">
            <a:off x="2003992" y="1499904"/>
            <a:ext cx="5212080" cy="108942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Mean Moment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1D6C5F-E421-44B3-B7DD-08877E2C45E4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34"/>
          <a:stretch/>
        </p:blipFill>
        <p:spPr>
          <a:xfrm>
            <a:off x="114998" y="219074"/>
            <a:ext cx="4076700" cy="1228726"/>
          </a:xfrm>
          <a:prstGeom prst="rect">
            <a:avLst/>
          </a:prstGeom>
        </p:spPr>
      </p:pic>
      <p:sp>
        <p:nvSpPr>
          <p:cNvPr id="4" name="pfehide36" hidden="1"/>
          <p:cNvSpPr>
            <a:spLocks noGrp="1"/>
          </p:cNvSpPr>
          <p:nvPr>
            <p:ph type="body" sz="half" idx="2"/>
          </p:nvPr>
        </p:nvSpPr>
        <p:spPr>
          <a:xfrm>
            <a:off x="115695" y="219074"/>
            <a:ext cx="4075305" cy="1666875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Hurting someone’s body or feelings </a:t>
            </a:r>
            <a:r>
              <a:rPr lang="en-US" sz="2800" i="1" dirty="0">
                <a:latin typeface="APLRealTalk" panose="02000603000000000000" pitchFamily="2" charset="0"/>
                <a:ea typeface="APLRealTalk" panose="02000603000000000000" pitchFamily="2" charset="0"/>
              </a:rPr>
              <a:t>on purpose</a:t>
            </a: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Happens just one time or every once in awhile.</a:t>
            </a:r>
          </a:p>
        </p:txBody>
      </p:sp>
      <p:sp>
        <p:nvSpPr>
          <p:cNvPr id="3" name="AutoShape 2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155575" y="-16002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307975" y="-14478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92E9BC-3688-409D-A361-A601CE226C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451123"/>
            <a:ext cx="5735949" cy="2365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DB8641-196F-4D88-96C4-8801B0BE8D2E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6"/>
          <a:stretch/>
        </p:blipFill>
        <p:spPr>
          <a:xfrm>
            <a:off x="114998" y="1447800"/>
            <a:ext cx="4076700" cy="11449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BA9B19-CBF3-1B2E-2506-AB18279FA3E1}"/>
              </a:ext>
            </a:extLst>
          </p:cNvPr>
          <p:cNvSpPr txBox="1"/>
          <p:nvPr/>
        </p:nvSpPr>
        <p:spPr>
          <a:xfrm>
            <a:off x="3657600" y="5720831"/>
            <a:ext cx="46520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Comic Sans MS" panose="030F0902030302020204" pitchFamily="66" charset="0"/>
              </a:rPr>
              <a:t>What is the mean moment in this picture?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8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FAA79E-4F84-4010-8EEA-63DE456778A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152241"/>
            <a:ext cx="7894320" cy="1325880"/>
          </a:xfrm>
          <a:prstGeom prst="rect">
            <a:avLst/>
          </a:prstGeom>
        </p:spPr>
      </p:pic>
      <p:sp>
        <p:nvSpPr>
          <p:cNvPr id="2" name="pfehide43" hidden="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86700" cy="1325563"/>
          </a:xfrm>
          <a:solidFill>
            <a:schemeClr val="accent1"/>
          </a:solidFill>
        </p:spPr>
        <p:txBody>
          <a:bodyPr/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MEAN MOMENTS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16E878-394C-4B12-B48F-E945458D2887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24"/>
          <a:stretch/>
        </p:blipFill>
        <p:spPr>
          <a:xfrm>
            <a:off x="531495" y="1220329"/>
            <a:ext cx="7524750" cy="892010"/>
          </a:xfrm>
          <a:prstGeom prst="rect">
            <a:avLst/>
          </a:prstGeom>
        </p:spPr>
      </p:pic>
      <p:sp>
        <p:nvSpPr>
          <p:cNvPr id="3" name="pfehide43" hidden="1"/>
          <p:cNvSpPr>
            <a:spLocks noGrp="1"/>
          </p:cNvSpPr>
          <p:nvPr>
            <p:ph idx="1"/>
          </p:nvPr>
        </p:nvSpPr>
        <p:spPr>
          <a:xfrm>
            <a:off x="533400" y="1219200"/>
            <a:ext cx="7520940" cy="3503649"/>
          </a:xfrm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Calling someone a name…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Telling someone they can’t play with you…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Making fun of someone’s clothes…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Stealing from someone…</a:t>
            </a:r>
          </a:p>
          <a:p>
            <a:pPr algn="ctr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  <a:p>
            <a:pPr marL="0" indent="0">
              <a:lnSpc>
                <a:spcPct val="200000"/>
              </a:lnSpc>
            </a:pPr>
            <a:endParaRPr lang="en-US" sz="36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313B2E-BA13-4491-8D28-E66B077F67B1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5484704"/>
            <a:ext cx="7703820" cy="834390"/>
          </a:xfrm>
          <a:prstGeom prst="rect">
            <a:avLst/>
          </a:prstGeom>
        </p:spPr>
      </p:pic>
      <p:sp>
        <p:nvSpPr>
          <p:cNvPr id="4" name="pfehide43" hidden="1">
            <a:extLst>
              <a:ext uri="{FF2B5EF4-FFF2-40B4-BE49-F238E27FC236}">
                <a16:creationId xmlns:a16="http://schemas.microsoft.com/office/drawing/2014/main" id="{C43BE50A-415E-4D14-ACC8-75EB63729337}"/>
              </a:ext>
            </a:extLst>
          </p:cNvPr>
          <p:cNvSpPr txBox="1"/>
          <p:nvPr/>
        </p:nvSpPr>
        <p:spPr>
          <a:xfrm>
            <a:off x="723900" y="5486400"/>
            <a:ext cx="7696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What’s another example?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C030F6-9308-4DD2-80AC-86241A498081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5408504"/>
            <a:ext cx="7703820" cy="834390"/>
          </a:xfrm>
          <a:prstGeom prst="rect">
            <a:avLst/>
          </a:prstGeom>
        </p:spPr>
      </p:pic>
      <p:sp>
        <p:nvSpPr>
          <p:cNvPr id="5" name="pfehide43" hidden="1">
            <a:extLst>
              <a:ext uri="{FF2B5EF4-FFF2-40B4-BE49-F238E27FC236}">
                <a16:creationId xmlns:a16="http://schemas.microsoft.com/office/drawing/2014/main" id="{E6BD481E-9930-412D-AC58-6B1C1872E34E}"/>
              </a:ext>
            </a:extLst>
          </p:cNvPr>
          <p:cNvSpPr txBox="1"/>
          <p:nvPr/>
        </p:nvSpPr>
        <p:spPr>
          <a:xfrm>
            <a:off x="723900" y="5410200"/>
            <a:ext cx="7696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Are these bullying??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55E74-259E-4D88-BCBB-DB498622E1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5155">
            <a:off x="8526" y="5325605"/>
            <a:ext cx="1915852" cy="952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D0BA5F-8A96-4C77-94D8-FD9A1C9939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4845" flipH="1">
            <a:off x="7230505" y="5325605"/>
            <a:ext cx="1915852" cy="952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85679D-9DD9-46BF-9D20-A97BCF93C5AE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4876651"/>
            <a:ext cx="8999220" cy="1939290"/>
          </a:xfrm>
          <a:prstGeom prst="rect">
            <a:avLst/>
          </a:prstGeom>
        </p:spPr>
      </p:pic>
      <p:sp>
        <p:nvSpPr>
          <p:cNvPr id="13" name="pfehide43" hidden="1">
            <a:extLst>
              <a:ext uri="{FF2B5EF4-FFF2-40B4-BE49-F238E27FC236}">
                <a16:creationId xmlns:a16="http://schemas.microsoft.com/office/drawing/2014/main" id="{C8356A5F-06FE-4E16-94D4-B5A00D2AB411}"/>
              </a:ext>
            </a:extLst>
          </p:cNvPr>
          <p:cNvSpPr txBox="1"/>
          <p:nvPr/>
        </p:nvSpPr>
        <p:spPr>
          <a:xfrm>
            <a:off x="0" y="4876800"/>
            <a:ext cx="899160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PLTypeBTeacher" panose="02000603000000000000" pitchFamily="2" charset="0"/>
                <a:ea typeface="APLTypeBTeacher" panose="02000603000000000000" pitchFamily="2" charset="0"/>
              </a:rPr>
              <a:t>How can you handle a mean moment?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3EFEED-7F02-41EF-92E2-1461A8178545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7" b="47802"/>
          <a:stretch/>
        </p:blipFill>
        <p:spPr>
          <a:xfrm>
            <a:off x="531495" y="2243329"/>
            <a:ext cx="7524750" cy="804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091131-494B-4CCB-9ECB-0A1A52632A96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5" b="26039"/>
          <a:stretch/>
        </p:blipFill>
        <p:spPr>
          <a:xfrm>
            <a:off x="531495" y="3124199"/>
            <a:ext cx="7524750" cy="6858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D13025-3BD3-4336-BABE-7BD02D311476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2"/>
          <a:stretch/>
        </p:blipFill>
        <p:spPr>
          <a:xfrm>
            <a:off x="531495" y="3940989"/>
            <a:ext cx="7524750" cy="780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3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allAtOnce"/>
      <p:bldP spid="4" grpId="0"/>
      <p:bldP spid="4" grpId="1"/>
      <p:bldP spid="5" grpId="0"/>
      <p:bldP spid="5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1CB453-F18E-4409-80C2-9DB409A1DEC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94" y="-416243"/>
            <a:ext cx="3154680" cy="2937510"/>
          </a:xfrm>
          <a:prstGeom prst="rect">
            <a:avLst/>
          </a:prstGeom>
        </p:spPr>
      </p:pic>
      <p:sp>
        <p:nvSpPr>
          <p:cNvPr id="2" name="pfehide48" hidden="1"/>
          <p:cNvSpPr>
            <a:spLocks noGrp="1"/>
          </p:cNvSpPr>
          <p:nvPr>
            <p:ph type="title"/>
          </p:nvPr>
        </p:nvSpPr>
        <p:spPr>
          <a:xfrm rot="19140000">
            <a:off x="4304756" y="620757"/>
            <a:ext cx="3228885" cy="1089427"/>
          </a:xfrm>
          <a:solidFill>
            <a:schemeClr val="accent1"/>
          </a:solidFill>
        </p:spPr>
        <p:txBody>
          <a:bodyPr/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Bullying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FFD662-ED24-432C-903B-4491E3AEACEC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43"/>
          <a:stretch/>
        </p:blipFill>
        <p:spPr>
          <a:xfrm>
            <a:off x="152083" y="218122"/>
            <a:ext cx="4728210" cy="848678"/>
          </a:xfrm>
          <a:prstGeom prst="rect">
            <a:avLst/>
          </a:prstGeom>
        </p:spPr>
      </p:pic>
      <p:sp>
        <p:nvSpPr>
          <p:cNvPr id="4" name="pfehide48" hidden="1"/>
          <p:cNvSpPr>
            <a:spLocks noGrp="1"/>
          </p:cNvSpPr>
          <p:nvPr>
            <p:ph type="body" sz="half" idx="2"/>
          </p:nvPr>
        </p:nvSpPr>
        <p:spPr>
          <a:xfrm>
            <a:off x="155575" y="219074"/>
            <a:ext cx="4721225" cy="397192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Hurting someone’s body or feelings </a:t>
            </a:r>
            <a:r>
              <a:rPr lang="en-US" sz="2800" b="0" i="1" u="sng" dirty="0">
                <a:latin typeface="APLRealTalk" panose="02000603000000000000" pitchFamily="2" charset="0"/>
                <a:ea typeface="APLRealTalk" panose="02000603000000000000" pitchFamily="2" charset="0"/>
              </a:rPr>
              <a:t>on purpose</a:t>
            </a: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Happens </a:t>
            </a:r>
            <a:r>
              <a:rPr lang="en-US" sz="2800" b="0" i="1" u="sng" dirty="0">
                <a:latin typeface="APLRealTalk" panose="02000603000000000000" pitchFamily="2" charset="0"/>
                <a:ea typeface="APLRealTalk" panose="02000603000000000000" pitchFamily="2" charset="0"/>
              </a:rPr>
              <a:t>more than once</a:t>
            </a: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The person doing the hurting has </a:t>
            </a:r>
            <a:r>
              <a:rPr lang="en-US" sz="2800" b="0" i="1" u="sng" dirty="0">
                <a:latin typeface="APLRealTalk" panose="02000603000000000000" pitchFamily="2" charset="0"/>
                <a:ea typeface="APLRealTalk" panose="02000603000000000000" pitchFamily="2" charset="0"/>
              </a:rPr>
              <a:t>more power</a:t>
            </a: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glow rad="101600">
                    <a:srgbClr val="FFDB29">
                      <a:alpha val="60000"/>
                    </a:srgbClr>
                  </a:glow>
                </a:effectLst>
                <a:latin typeface="APLILikeBigBins" panose="02000603000000000000" pitchFamily="2" charset="0"/>
                <a:ea typeface="APLILikeBigBins" panose="02000603000000000000" pitchFamily="2" charset="0"/>
              </a:rPr>
              <a:t>Older OR Bigger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glow rad="101600">
                    <a:srgbClr val="FFDB29">
                      <a:alpha val="60000"/>
                    </a:srgbClr>
                  </a:glow>
                </a:effectLst>
                <a:latin typeface="APLILikeBigBins" panose="02000603000000000000" pitchFamily="2" charset="0"/>
                <a:ea typeface="APLILikeBigBins" panose="02000603000000000000" pitchFamily="2" charset="0"/>
              </a:rPr>
              <a:t>More than one person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glow rad="101600">
                    <a:srgbClr val="FFDB29">
                      <a:alpha val="60000"/>
                    </a:srgbClr>
                  </a:glow>
                </a:effectLst>
                <a:latin typeface="APLILikeBigBins" panose="02000603000000000000" pitchFamily="2" charset="0"/>
                <a:ea typeface="APLILikeBigBins" panose="02000603000000000000" pitchFamily="2" charset="0"/>
              </a:rPr>
              <a:t>Afraid of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tanfordCaramelMacchiato" panose="02000603000000000000" pitchFamily="2" charset="0"/>
              <a:ea typeface="StanfordCaramelMacchiato" panose="02000603000000000000" pitchFamily="2" charset="0"/>
            </a:endParaRPr>
          </a:p>
        </p:txBody>
      </p:sp>
      <p:sp>
        <p:nvSpPr>
          <p:cNvPr id="3" name="AutoShape 2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155575" y="-16002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307975" y="-14478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C93680-7CE0-4467-90B9-6492E0A3D9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3429000"/>
            <a:ext cx="5029636" cy="3225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C20E1C-334E-4956-8CB6-00F5FA3D67D0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6" b="65522"/>
          <a:stretch/>
        </p:blipFill>
        <p:spPr>
          <a:xfrm>
            <a:off x="152083" y="1066800"/>
            <a:ext cx="4728210" cy="521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63489-92DE-4409-BD6C-9B0EE808817A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8" b="45522"/>
          <a:stretch/>
        </p:blipFill>
        <p:spPr>
          <a:xfrm>
            <a:off x="152083" y="1588206"/>
            <a:ext cx="4728210" cy="794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D4B949-7C47-4979-98EE-612BA9DDC92A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78" b="36721"/>
          <a:stretch/>
        </p:blipFill>
        <p:spPr>
          <a:xfrm>
            <a:off x="152083" y="2382980"/>
            <a:ext cx="4728210" cy="349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588894-72DF-47E9-A35D-55F2F15AF9DC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8" b="25523"/>
          <a:stretch/>
        </p:blipFill>
        <p:spPr>
          <a:xfrm>
            <a:off x="152083" y="2732722"/>
            <a:ext cx="4728210" cy="445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1B3D7C-56C1-47B8-BAFB-70B8D44E9022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1"/>
          <a:stretch/>
        </p:blipFill>
        <p:spPr>
          <a:xfrm>
            <a:off x="152083" y="3155632"/>
            <a:ext cx="4728210" cy="1036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E8D2A3-2D24-165A-7561-CB09EFE2A3B2}"/>
              </a:ext>
            </a:extLst>
          </p:cNvPr>
          <p:cNvSpPr txBox="1"/>
          <p:nvPr/>
        </p:nvSpPr>
        <p:spPr>
          <a:xfrm>
            <a:off x="5493700" y="1526799"/>
            <a:ext cx="34737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Comic Sans MS" panose="030F0902030302020204" pitchFamily="66" charset="0"/>
              </a:rPr>
              <a:t>What is the bullying happening in this picture?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7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4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5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5|0.6|0.6|0.6|0.6|0.6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22489</TotalTime>
  <Words>960</Words>
  <Application>Microsoft Office PowerPoint</Application>
  <PresentationFormat>On-screen Show (4:3)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APLBorderHoarder</vt:lpstr>
      <vt:lpstr>APLILikeBigBins</vt:lpstr>
      <vt:lpstr>APLRealTalk</vt:lpstr>
      <vt:lpstr>APLTypeBTeacher</vt:lpstr>
      <vt:lpstr>Arial</vt:lpstr>
      <vt:lpstr>Calibri</vt:lpstr>
      <vt:lpstr>Calibri Light</vt:lpstr>
      <vt:lpstr>Comic Sans MS</vt:lpstr>
      <vt:lpstr>StanfordCaramelMacchiato</vt:lpstr>
      <vt:lpstr>TeachersLoveTeaching</vt:lpstr>
      <vt:lpstr>Office Theme</vt:lpstr>
      <vt:lpstr>All Kinds of Conflict!</vt:lpstr>
      <vt:lpstr>WHAT IS CONFLICT?</vt:lpstr>
      <vt:lpstr>Disagreement</vt:lpstr>
      <vt:lpstr>DISAGREEMENTS</vt:lpstr>
      <vt:lpstr>Rude Moment</vt:lpstr>
      <vt:lpstr>RUDE MOMENTS</vt:lpstr>
      <vt:lpstr>Mean Moment</vt:lpstr>
      <vt:lpstr>MEAN MOMENTS</vt:lpstr>
      <vt:lpstr>Bullying</vt:lpstr>
      <vt:lpstr>BULLYING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kinds of conflict!</dc:title>
  <dc:creator>Sara M Cottrill-Carlo</dc:creator>
  <cp:lastModifiedBy>Sara Ossama Hassan Ibrahim</cp:lastModifiedBy>
  <cp:revision>63</cp:revision>
  <dcterms:created xsi:type="dcterms:W3CDTF">2015-09-01T00:25:36Z</dcterms:created>
  <dcterms:modified xsi:type="dcterms:W3CDTF">2023-06-13T11:29:44Z</dcterms:modified>
</cp:coreProperties>
</file>