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8" r:id="rId2"/>
    <p:sldId id="289" r:id="rId3"/>
    <p:sldId id="272" r:id="rId4"/>
    <p:sldId id="290" r:id="rId5"/>
    <p:sldId id="283" r:id="rId6"/>
    <p:sldId id="292" r:id="rId7"/>
    <p:sldId id="284" r:id="rId8"/>
    <p:sldId id="293" r:id="rId9"/>
    <p:sldId id="291"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9" autoAdjust="0"/>
  </p:normalViewPr>
  <p:slideViewPr>
    <p:cSldViewPr snapToGrid="0">
      <p:cViewPr varScale="1">
        <p:scale>
          <a:sx n="72" d="100"/>
          <a:sy n="72" d="100"/>
        </p:scale>
        <p:origin x="498"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FFD0-43AE-47E3-A88E-663AA7CADEF0}" type="datetimeFigureOut">
              <a:rPr lang="en-AE" smtClean="0"/>
              <a:t>24/10/2022</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0C22-D0BD-4050-8C45-5EA71357DAC1}" type="slidenum">
              <a:rPr lang="en-AE" smtClean="0"/>
              <a:t>‹#›</a:t>
            </a:fld>
            <a:endParaRPr lang="en-AE"/>
          </a:p>
        </p:txBody>
      </p:sp>
    </p:spTree>
    <p:extLst>
      <p:ext uri="{BB962C8B-B14F-4D97-AF65-F5344CB8AC3E}">
        <p14:creationId xmlns:p14="http://schemas.microsoft.com/office/powerpoint/2010/main" val="36064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Asul"/>
              </a:rPr>
              <a:t>Asking for help can be hard for some students and for others they ask for help more than they need it. We want to teach students that it is okay to ask for help in situations where they absolutely need it but in other situations, they can try to solve the problem themselves before asking for help. </a:t>
            </a:r>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explaining that this lesson will explore that it’s ok to ask for help.</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10C22-D0BD-4050-8C45-5EA71357DAC1}" type="slidenum">
              <a:rPr lang="en-AE" smtClean="0"/>
              <a:t>4</a:t>
            </a:fld>
            <a:endParaRPr lang="en-AE"/>
          </a:p>
        </p:txBody>
      </p:sp>
    </p:spTree>
    <p:extLst>
      <p:ext uri="{BB962C8B-B14F-4D97-AF65-F5344CB8AC3E}">
        <p14:creationId xmlns:p14="http://schemas.microsoft.com/office/powerpoint/2010/main" val="416761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13950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10C22-D0BD-4050-8C45-5EA71357DAC1}" type="slidenum">
              <a:rPr lang="en-AE" smtClean="0"/>
              <a:t>6</a:t>
            </a:fld>
            <a:endParaRPr lang="en-AE"/>
          </a:p>
        </p:txBody>
      </p:sp>
    </p:spTree>
    <p:extLst>
      <p:ext uri="{BB962C8B-B14F-4D97-AF65-F5344CB8AC3E}">
        <p14:creationId xmlns:p14="http://schemas.microsoft.com/office/powerpoint/2010/main" val="175958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394416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a:t>
            </a:r>
          </a:p>
          <a:p>
            <a:r>
              <a:rPr lang="en-GB" sz="1200" b="1" kern="1200" baseline="0" dirty="0">
                <a:solidFill>
                  <a:schemeClr val="tx1"/>
                </a:solidFill>
                <a:effectLst/>
                <a:latin typeface="+mn-lt"/>
                <a:ea typeface="+mn-ea"/>
                <a:cs typeface="+mn-cs"/>
              </a:rPr>
              <a:t>Here is a link for online activity </a:t>
            </a:r>
          </a:p>
          <a:p>
            <a:r>
              <a:rPr lang="en-GB" sz="1200" kern="1200" dirty="0">
                <a:solidFill>
                  <a:schemeClr val="tx1"/>
                </a:solidFill>
                <a:effectLst/>
                <a:latin typeface="+mn-lt"/>
                <a:ea typeface="+mn-ea"/>
                <a:cs typeface="+mn-cs"/>
              </a:rPr>
              <a:t>https://wow.boomlearning.com/deck/q-zRgTJHJMHkxLDtMTG?ref=tpt </a:t>
            </a:r>
          </a:p>
          <a:p>
            <a:r>
              <a:rPr lang="en-GB" sz="1200" kern="1200" dirty="0">
                <a:solidFill>
                  <a:schemeClr val="tx1"/>
                </a:solidFill>
                <a:effectLst/>
                <a:latin typeface="+mn-lt"/>
                <a:ea typeface="+mn-ea"/>
                <a:cs typeface="+mn-cs"/>
              </a:rPr>
              <a:t> (The students can interactive through the board or their iPad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2234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24/10/2022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106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24/10/2022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27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24/10/2022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4104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2801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9089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4031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24/10/2022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3080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24/10/2022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2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24/10/2022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99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24/10/2022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906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3484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24/10/2022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50524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24/10/2022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270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78830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1376" y="3736500"/>
            <a:ext cx="1009649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latin typeface="League Spartan" panose="00000800000000000000" pitchFamily="50" charset="0"/>
              </a:rPr>
              <a:t>Lesson 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solidFill>
                  <a:srgbClr val="7030A0"/>
                </a:solidFill>
                <a:latin typeface="League Spartan" panose="00000800000000000000" pitchFamily="50" charset="0"/>
              </a:rPr>
              <a:t>W</a:t>
            </a:r>
            <a:r>
              <a:rPr kumimoji="0" lang="en-US" sz="8000" b="1" i="0" u="none" strike="noStrike" kern="1200" cap="none" spc="0" normalizeH="0" baseline="0" noProof="0">
                <a:ln>
                  <a:noFill/>
                </a:ln>
                <a:solidFill>
                  <a:srgbClr val="7030A0"/>
                </a:solidFill>
                <a:effectLst/>
                <a:uLnTx/>
                <a:uFillTx/>
                <a:latin typeface="League Spartan" panose="00000800000000000000" pitchFamily="50" charset="0"/>
              </a:rPr>
              <a:t>hen to ask for help</a:t>
            </a:r>
            <a:endParaRPr kumimoji="0" lang="en-GB" sz="8000" b="1" i="0" u="none" strike="noStrike" kern="1200" cap="none" spc="0" normalizeH="0" baseline="0" noProof="0">
              <a:ln>
                <a:noFill/>
              </a:ln>
              <a:solidFill>
                <a:srgbClr val="7030A0"/>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pic>
        <p:nvPicPr>
          <p:cNvPr id="5" name="Picture 4">
            <a:extLst>
              <a:ext uri="{FF2B5EF4-FFF2-40B4-BE49-F238E27FC236}">
                <a16:creationId xmlns:a16="http://schemas.microsoft.com/office/drawing/2014/main" id="{D380C742-1D8C-4590-9691-FD7A66176A49}"/>
              </a:ext>
            </a:extLst>
          </p:cNvPr>
          <p:cNvPicPr>
            <a:picLocks noChangeAspect="1"/>
          </p:cNvPicPr>
          <p:nvPr/>
        </p:nvPicPr>
        <p:blipFill>
          <a:blip r:embed="rId3"/>
          <a:stretch>
            <a:fillRect/>
          </a:stretch>
        </p:blipFill>
        <p:spPr>
          <a:xfrm>
            <a:off x="3382494" y="579419"/>
            <a:ext cx="5574261" cy="3124200"/>
          </a:xfrm>
          <a:prstGeom prst="rect">
            <a:avLst/>
          </a:prstGeom>
        </p:spPr>
      </p:pic>
    </p:spTree>
    <p:extLst>
      <p:ext uri="{BB962C8B-B14F-4D97-AF65-F5344CB8AC3E}">
        <p14:creationId xmlns:p14="http://schemas.microsoft.com/office/powerpoint/2010/main" val="15417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2123658"/>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Reflecting</a:t>
            </a:r>
          </a:p>
          <a:p>
            <a:endParaRPr lang="en-GB" sz="4400" b="1" dirty="0">
              <a:solidFill>
                <a:srgbClr val="95519E"/>
              </a:solidFill>
              <a:latin typeface="League Spartan" panose="00000800000000000000" pitchFamily="50" charset="0"/>
            </a:endParaRPr>
          </a:p>
          <a:p>
            <a:endParaRPr lang="en-GB" sz="4400" b="1" dirty="0">
              <a:solidFill>
                <a:srgbClr val="95519E"/>
              </a:solidFill>
              <a:latin typeface="League Spartan" panose="00000800000000000000" pitchFamily="50" charset="0"/>
            </a:endParaRPr>
          </a:p>
        </p:txBody>
      </p:sp>
      <p:sp>
        <p:nvSpPr>
          <p:cNvPr id="8" name="TextBox 7"/>
          <p:cNvSpPr txBox="1"/>
          <p:nvPr/>
        </p:nvSpPr>
        <p:spPr>
          <a:xfrm>
            <a:off x="568696" y="1971739"/>
            <a:ext cx="10975603" cy="1200329"/>
          </a:xfrm>
          <a:prstGeom prst="rect">
            <a:avLst/>
          </a:prstGeom>
          <a:noFill/>
        </p:spPr>
        <p:txBody>
          <a:bodyPr wrap="square" rtlCol="0">
            <a:spAutoFit/>
          </a:bodyPr>
          <a:lstStyle/>
          <a:p>
            <a:pPr marL="457200" indent="-457200">
              <a:buAutoNum type="arabicPeriod"/>
            </a:pPr>
            <a:r>
              <a:rPr lang="en-US" sz="2400" dirty="0">
                <a:latin typeface="Lato" panose="020F0502020204030203" pitchFamily="34" charset="0"/>
                <a:ea typeface="Lato" panose="020F0502020204030203" pitchFamily="34" charset="0"/>
                <a:cs typeface="Lato" panose="020F0502020204030203" pitchFamily="34" charset="0"/>
              </a:rPr>
              <a:t>Talk about some of the situations which require to ask for a help in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3.    How we can find the support and help which we need ?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489" y="4267746"/>
            <a:ext cx="3131386" cy="21626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8389" y="272094"/>
            <a:ext cx="1313793" cy="1313793"/>
          </a:xfrm>
          <a:prstGeom prst="rect">
            <a:avLst/>
          </a:prstGeom>
        </p:spPr>
      </p:pic>
    </p:spTree>
    <p:extLst>
      <p:ext uri="{BB962C8B-B14F-4D97-AF65-F5344CB8AC3E}">
        <p14:creationId xmlns:p14="http://schemas.microsoft.com/office/powerpoint/2010/main" val="3046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0474"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What’s our starting point?</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2050" name="Picture 2" descr="Green, Flag, Pennon, Waving, Pennant,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00959" y="405258"/>
            <a:ext cx="1265965" cy="1173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1773DA-23A6-4B79-8D16-46F9A95210D9}"/>
              </a:ext>
            </a:extLst>
          </p:cNvPr>
          <p:cNvPicPr>
            <a:picLocks noChangeAspect="1"/>
          </p:cNvPicPr>
          <p:nvPr/>
        </p:nvPicPr>
        <p:blipFill>
          <a:blip r:embed="rId4"/>
          <a:stretch>
            <a:fillRect/>
          </a:stretch>
        </p:blipFill>
        <p:spPr>
          <a:xfrm>
            <a:off x="1385059" y="1579114"/>
            <a:ext cx="7858125" cy="4566997"/>
          </a:xfrm>
          <a:prstGeom prst="rect">
            <a:avLst/>
          </a:prstGeom>
        </p:spPr>
      </p:pic>
    </p:spTree>
    <p:extLst>
      <p:ext uri="{BB962C8B-B14F-4D97-AF65-F5344CB8AC3E}">
        <p14:creationId xmlns:p14="http://schemas.microsoft.com/office/powerpoint/2010/main" val="289630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1788" y="2925100"/>
            <a:ext cx="10965901" cy="2620076"/>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28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US" sz="2400" dirty="0" err="1">
                <a:latin typeface="Lato" panose="020F0502020204030203" pitchFamily="34" charset="0"/>
                <a:ea typeface="Lato" panose="020F0502020204030203" pitchFamily="34" charset="0"/>
                <a:cs typeface="Lato" panose="020F0502020204030203" pitchFamily="34" charset="0"/>
              </a:rPr>
              <a:t>recognise</a:t>
            </a:r>
            <a:r>
              <a:rPr lang="en-US" sz="2400" dirty="0">
                <a:latin typeface="Lato" panose="020F0502020204030203" pitchFamily="34" charset="0"/>
                <a:ea typeface="Lato" panose="020F0502020204030203" pitchFamily="34" charset="0"/>
                <a:cs typeface="Lato" panose="020F0502020204030203" pitchFamily="34" charset="0"/>
              </a:rPr>
              <a:t> when we need to ask for help.</a:t>
            </a: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that people feel differently about things and situations</a:t>
            </a:r>
          </a:p>
          <a:p>
            <a:pPr marL="914400" lvl="1" indent="-457200">
              <a:lnSpc>
                <a:spcPct val="150000"/>
              </a:lnSpc>
              <a:buSzPct val="202000"/>
              <a:buBlip>
                <a:blip r:embed="rId3"/>
              </a:buBlip>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781788" y="544329"/>
            <a:ext cx="10535569" cy="1461939"/>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a:t>
            </a:r>
          </a:p>
          <a:p>
            <a:pPr lvl="3"/>
            <a:r>
              <a:rPr lang="en-US" sz="2400" b="1" dirty="0">
                <a:latin typeface="League Spartan" panose="00000800000000000000" pitchFamily="50" charset="0"/>
              </a:rPr>
              <a:t>practice the difference between situations  where should ask for help and situations where shouldn’t ask for help.</a:t>
            </a:r>
            <a:endParaRPr lang="en-GB" sz="2400" b="1" dirty="0">
              <a:latin typeface="League Spartan" panose="00000800000000000000" pitchFamily="50" charset="0"/>
            </a:endParaRPr>
          </a:p>
          <a:p>
            <a:pPr lvl="3"/>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49" y="544329"/>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011549" y="2502396"/>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0B7EDD-C11B-466A-AA41-4CE011EF715A}"/>
              </a:ext>
            </a:extLst>
          </p:cNvPr>
          <p:cNvSpPr>
            <a:spLocks noGrp="1"/>
          </p:cNvSpPr>
          <p:nvPr>
            <p:ph type="sldNum" sz="quarter" idx="12"/>
          </p:nvPr>
        </p:nvSpPr>
        <p:spPr/>
        <p:txBody>
          <a:bodyPr/>
          <a:lstStyle/>
          <a:p>
            <a:fld id="{2D651D86-383D-45DB-A701-76B5BFCFE28F}" type="slidenum">
              <a:rPr lang="en-GB" smtClean="0"/>
              <a:pPr/>
              <a:t>4</a:t>
            </a:fld>
            <a:endParaRPr lang="en-GB" dirty="0"/>
          </a:p>
        </p:txBody>
      </p:sp>
      <p:pic>
        <p:nvPicPr>
          <p:cNvPr id="5" name="Picture 4">
            <a:extLst>
              <a:ext uri="{FF2B5EF4-FFF2-40B4-BE49-F238E27FC236}">
                <a16:creationId xmlns:a16="http://schemas.microsoft.com/office/drawing/2014/main" id="{7624F211-C076-426A-818D-6498C7935E5F}"/>
              </a:ext>
            </a:extLst>
          </p:cNvPr>
          <p:cNvPicPr>
            <a:picLocks noChangeAspect="1"/>
          </p:cNvPicPr>
          <p:nvPr/>
        </p:nvPicPr>
        <p:blipFill>
          <a:blip r:embed="rId3"/>
          <a:stretch>
            <a:fillRect/>
          </a:stretch>
        </p:blipFill>
        <p:spPr>
          <a:xfrm rot="4766724">
            <a:off x="5958497" y="1169505"/>
            <a:ext cx="5454246" cy="4518991"/>
          </a:xfrm>
          <a:prstGeom prst="rect">
            <a:avLst/>
          </a:prstGeom>
        </p:spPr>
      </p:pic>
      <p:pic>
        <p:nvPicPr>
          <p:cNvPr id="7" name="Picture 6">
            <a:extLst>
              <a:ext uri="{FF2B5EF4-FFF2-40B4-BE49-F238E27FC236}">
                <a16:creationId xmlns:a16="http://schemas.microsoft.com/office/drawing/2014/main" id="{C184CD69-3349-4568-8398-AC9CC30F6906}"/>
              </a:ext>
            </a:extLst>
          </p:cNvPr>
          <p:cNvPicPr>
            <a:picLocks noChangeAspect="1"/>
          </p:cNvPicPr>
          <p:nvPr/>
        </p:nvPicPr>
        <p:blipFill>
          <a:blip r:embed="rId4"/>
          <a:stretch>
            <a:fillRect/>
          </a:stretch>
        </p:blipFill>
        <p:spPr>
          <a:xfrm rot="5068590">
            <a:off x="55111" y="1254429"/>
            <a:ext cx="5529153" cy="3974501"/>
          </a:xfrm>
          <a:prstGeom prst="rect">
            <a:avLst/>
          </a:prstGeom>
        </p:spPr>
      </p:pic>
    </p:spTree>
    <p:extLst>
      <p:ext uri="{BB962C8B-B14F-4D97-AF65-F5344CB8AC3E}">
        <p14:creationId xmlns:p14="http://schemas.microsoft.com/office/powerpoint/2010/main" val="205794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0EA3C39-09D5-4820-BD48-4A7BEA3A3862}"/>
              </a:ext>
            </a:extLst>
          </p:cNvPr>
          <p:cNvPicPr>
            <a:picLocks noChangeAspect="1"/>
          </p:cNvPicPr>
          <p:nvPr/>
        </p:nvPicPr>
        <p:blipFill>
          <a:blip r:embed="rId3"/>
          <a:stretch>
            <a:fillRect/>
          </a:stretch>
        </p:blipFill>
        <p:spPr>
          <a:xfrm>
            <a:off x="5934187" y="1232370"/>
            <a:ext cx="5290720" cy="5123979"/>
          </a:xfrm>
          <a:prstGeom prst="rect">
            <a:avLst/>
          </a:prstGeom>
        </p:spPr>
      </p:pic>
      <p:grpSp>
        <p:nvGrpSpPr>
          <p:cNvPr id="21" name="Group 20">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22" name="Isosceles Triangle 21">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4745D67-952B-460D-8DC4-19B89F3E967B}"/>
              </a:ext>
            </a:extLst>
          </p:cNvPr>
          <p:cNvSpPr txBox="1"/>
          <p:nvPr/>
        </p:nvSpPr>
        <p:spPr>
          <a:xfrm>
            <a:off x="344557" y="2143049"/>
            <a:ext cx="5589630" cy="109274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4000" b="1" dirty="0">
                <a:solidFill>
                  <a:srgbClr val="7030A0"/>
                </a:solidFill>
              </a:rPr>
              <a:t>Let’s Raise it ….  </a:t>
            </a:r>
          </a:p>
          <a:p>
            <a:pPr>
              <a:lnSpc>
                <a:spcPct val="90000"/>
              </a:lnSpc>
              <a:spcAft>
                <a:spcPts val="600"/>
              </a:spcAft>
            </a:pPr>
            <a:r>
              <a:rPr lang="en-US" sz="4000" b="1" dirty="0">
                <a:solidFill>
                  <a:srgbClr val="7030A0"/>
                </a:solidFill>
              </a:rPr>
              <a:t>         UP   OR    DOWN !!! </a:t>
            </a:r>
            <a:endParaRPr lang="en-US" sz="2000" b="1" dirty="0">
              <a:solidFill>
                <a:srgbClr val="7030A0"/>
              </a:solidFill>
            </a:endParaRPr>
          </a:p>
        </p:txBody>
      </p:sp>
      <p:sp>
        <p:nvSpPr>
          <p:cNvPr id="2" name="Slide Number Placeholder 1"/>
          <p:cNvSpPr>
            <a:spLocks noGrp="1"/>
          </p:cNvSpPr>
          <p:nvPr>
            <p:ph type="sldNum" sz="quarter" idx="12"/>
          </p:nvPr>
        </p:nvSpPr>
        <p:spPr>
          <a:xfrm>
            <a:off x="8805332" y="6356350"/>
            <a:ext cx="2743200" cy="365125"/>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smtClean="0">
                <a:solidFill>
                  <a:schemeClr val="tx1">
                    <a:tint val="75000"/>
                  </a:schemeClr>
                </a:solidFill>
                <a:latin typeface="+mn-lt"/>
                <a:ea typeface="+mn-ea"/>
                <a:cs typeface="+mn-cs"/>
              </a:rPr>
              <a:pPr algn="r">
                <a:spcAft>
                  <a:spcPts val="600"/>
                </a:spcAft>
              </a:pPr>
              <a:t>5</a:t>
            </a:fld>
            <a:endParaRPr lang="en-US" sz="1200">
              <a:solidFill>
                <a:schemeClr val="tx1">
                  <a:tint val="75000"/>
                </a:schemeClr>
              </a:solidFill>
              <a:latin typeface="+mn-lt"/>
              <a:ea typeface="+mn-ea"/>
              <a:cs typeface="+mn-cs"/>
            </a:endParaRPr>
          </a:p>
        </p:txBody>
      </p:sp>
      <p:grpSp>
        <p:nvGrpSpPr>
          <p:cNvPr id="25" name="Group 24">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5471921" y="1665175"/>
            <a:ext cx="4705011" cy="707886"/>
          </a:xfrm>
          <a:prstGeom prst="rect">
            <a:avLst/>
          </a:prstGeom>
          <a:noFill/>
        </p:spPr>
        <p:txBody>
          <a:bodyPr wrap="square" rtlCol="0">
            <a:spAutoFit/>
          </a:bodyPr>
          <a:lstStyle/>
          <a:p>
            <a:pPr>
              <a:spcAft>
                <a:spcPts val="600"/>
              </a:spcAft>
            </a:pPr>
            <a:endParaRPr lang="en-US" sz="2400" b="1"/>
          </a:p>
          <a:p>
            <a:pPr>
              <a:spcAft>
                <a:spcPts val="600"/>
              </a:spcAft>
            </a:pPr>
            <a:endParaRPr lang="en-US" sz="1100" b="1">
              <a:latin typeface="League Spartan" panose="00000800000000000000" pitchFamily="50" charset="0"/>
            </a:endParaRPr>
          </a:p>
        </p:txBody>
      </p:sp>
    </p:spTree>
    <p:extLst>
      <p:ext uri="{BB962C8B-B14F-4D97-AF65-F5344CB8AC3E}">
        <p14:creationId xmlns:p14="http://schemas.microsoft.com/office/powerpoint/2010/main" val="410027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69517C7E-0747-42A9-AD80-399E9B9C49F7}"/>
              </a:ext>
            </a:extLst>
          </p:cNvPr>
          <p:cNvSpPr>
            <a:spLocks noGrp="1"/>
          </p:cNvSpPr>
          <p:nvPr>
            <p:ph type="sldNum" sz="quarter" idx="12"/>
          </p:nvPr>
        </p:nvSpPr>
        <p:spPr>
          <a:xfrm>
            <a:off x="8805333" y="6356350"/>
            <a:ext cx="2743200" cy="365125"/>
          </a:xfrm>
        </p:spPr>
        <p:txBody>
          <a:bodyPr>
            <a:normAutofit/>
          </a:bodyPr>
          <a:lstStyle/>
          <a:p>
            <a:pPr>
              <a:spcAft>
                <a:spcPts val="600"/>
              </a:spcAft>
            </a:pPr>
            <a:fld id="{2D651D86-383D-45DB-A701-76B5BFCFE28F}" type="slidenum">
              <a:rPr lang="en-GB" smtClean="0"/>
              <a:pPr>
                <a:spcAft>
                  <a:spcPts val="600"/>
                </a:spcAft>
              </a:pPr>
              <a:t>6</a:t>
            </a:fld>
            <a:endParaRPr lang="en-GB"/>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EC297F-7E94-41CB-84A7-2CA3A870BC0D}"/>
              </a:ext>
            </a:extLst>
          </p:cNvPr>
          <p:cNvPicPr>
            <a:picLocks noChangeAspect="1"/>
          </p:cNvPicPr>
          <p:nvPr/>
        </p:nvPicPr>
        <p:blipFill>
          <a:blip r:embed="rId3"/>
          <a:stretch>
            <a:fillRect/>
          </a:stretch>
        </p:blipFill>
        <p:spPr>
          <a:xfrm>
            <a:off x="5553298" y="761653"/>
            <a:ext cx="577950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18A164-C5B9-4CDA-A650-97BAEADDE9CA}"/>
              </a:ext>
            </a:extLst>
          </p:cNvPr>
          <p:cNvPicPr>
            <a:picLocks noChangeAspect="1"/>
          </p:cNvPicPr>
          <p:nvPr/>
        </p:nvPicPr>
        <p:blipFill>
          <a:blip r:embed="rId4"/>
          <a:stretch>
            <a:fillRect/>
          </a:stretch>
        </p:blipFill>
        <p:spPr>
          <a:xfrm>
            <a:off x="316491" y="2329485"/>
            <a:ext cx="5779509" cy="1511939"/>
          </a:xfrm>
          <a:prstGeom prst="rect">
            <a:avLst/>
          </a:prstGeom>
        </p:spPr>
      </p:pic>
    </p:spTree>
    <p:extLst>
      <p:ext uri="{BB962C8B-B14F-4D97-AF65-F5344CB8AC3E}">
        <p14:creationId xmlns:p14="http://schemas.microsoft.com/office/powerpoint/2010/main" val="27622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pic>
        <p:nvPicPr>
          <p:cNvPr id="6" name="Picture 5">
            <a:extLst>
              <a:ext uri="{FF2B5EF4-FFF2-40B4-BE49-F238E27FC236}">
                <a16:creationId xmlns:a16="http://schemas.microsoft.com/office/drawing/2014/main" id="{94A054DA-7896-49FB-842D-7FA758102D4D}"/>
              </a:ext>
            </a:extLst>
          </p:cNvPr>
          <p:cNvPicPr>
            <a:picLocks noChangeAspect="1"/>
          </p:cNvPicPr>
          <p:nvPr/>
        </p:nvPicPr>
        <p:blipFill>
          <a:blip r:embed="rId3"/>
          <a:stretch>
            <a:fillRect/>
          </a:stretch>
        </p:blipFill>
        <p:spPr>
          <a:xfrm>
            <a:off x="5655448" y="823107"/>
            <a:ext cx="6207038" cy="5211785"/>
          </a:xfrm>
          <a:prstGeom prst="rect">
            <a:avLst/>
          </a:prstGeom>
        </p:spPr>
      </p:pic>
      <p:pic>
        <p:nvPicPr>
          <p:cNvPr id="13" name="Picture 12">
            <a:extLst>
              <a:ext uri="{FF2B5EF4-FFF2-40B4-BE49-F238E27FC236}">
                <a16:creationId xmlns:a16="http://schemas.microsoft.com/office/drawing/2014/main" id="{7CEFBCFA-616F-4A0B-9F84-0DECF08803BE}"/>
              </a:ext>
            </a:extLst>
          </p:cNvPr>
          <p:cNvPicPr>
            <a:picLocks noChangeAspect="1"/>
          </p:cNvPicPr>
          <p:nvPr/>
        </p:nvPicPr>
        <p:blipFill>
          <a:blip r:embed="rId4"/>
          <a:stretch>
            <a:fillRect/>
          </a:stretch>
        </p:blipFill>
        <p:spPr>
          <a:xfrm>
            <a:off x="834106" y="1917060"/>
            <a:ext cx="5779509" cy="1511939"/>
          </a:xfrm>
          <a:prstGeom prst="rect">
            <a:avLst/>
          </a:prstGeom>
        </p:spPr>
      </p:pic>
    </p:spTree>
    <p:extLst>
      <p:ext uri="{BB962C8B-B14F-4D97-AF65-F5344CB8AC3E}">
        <p14:creationId xmlns:p14="http://schemas.microsoft.com/office/powerpoint/2010/main" val="298552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0F50745E-C121-45EF-91ED-03A17AA355C5}"/>
              </a:ext>
            </a:extLst>
          </p:cNvPr>
          <p:cNvSpPr>
            <a:spLocks noGrp="1"/>
          </p:cNvSpPr>
          <p:nvPr>
            <p:ph type="sldNum" sz="quarter" idx="12"/>
          </p:nvPr>
        </p:nvSpPr>
        <p:spPr>
          <a:xfrm>
            <a:off x="8805333" y="6356350"/>
            <a:ext cx="2743200" cy="365125"/>
          </a:xfrm>
        </p:spPr>
        <p:txBody>
          <a:bodyPr>
            <a:normAutofit/>
          </a:bodyPr>
          <a:lstStyle/>
          <a:p>
            <a:pPr>
              <a:spcAft>
                <a:spcPts val="600"/>
              </a:spcAft>
            </a:pPr>
            <a:fld id="{2D651D86-383D-45DB-A701-76B5BFCFE28F}" type="slidenum">
              <a:rPr lang="en-GB" smtClean="0"/>
              <a:pPr>
                <a:spcAft>
                  <a:spcPts val="600"/>
                </a:spcAft>
              </a:pPr>
              <a:t>8</a:t>
            </a:fld>
            <a:endParaRPr lang="en-GB"/>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46FD47F-A955-4E25-98B5-D1C091659E3B}"/>
              </a:ext>
            </a:extLst>
          </p:cNvPr>
          <p:cNvPicPr>
            <a:picLocks noChangeAspect="1"/>
          </p:cNvPicPr>
          <p:nvPr/>
        </p:nvPicPr>
        <p:blipFill>
          <a:blip r:embed="rId2"/>
          <a:stretch>
            <a:fillRect/>
          </a:stretch>
        </p:blipFill>
        <p:spPr>
          <a:xfrm>
            <a:off x="5141843" y="436193"/>
            <a:ext cx="659958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95BFEE-DBAB-4A2E-BCC1-705FF6177447}"/>
              </a:ext>
            </a:extLst>
          </p:cNvPr>
          <p:cNvPicPr>
            <a:picLocks noChangeAspect="1"/>
          </p:cNvPicPr>
          <p:nvPr/>
        </p:nvPicPr>
        <p:blipFill>
          <a:blip r:embed="rId3"/>
          <a:stretch>
            <a:fillRect/>
          </a:stretch>
        </p:blipFill>
        <p:spPr>
          <a:xfrm>
            <a:off x="316491" y="2329485"/>
            <a:ext cx="5779509" cy="1511939"/>
          </a:xfrm>
          <a:prstGeom prst="rect">
            <a:avLst/>
          </a:prstGeom>
        </p:spPr>
      </p:pic>
    </p:spTree>
    <p:extLst>
      <p:ext uri="{BB962C8B-B14F-4D97-AF65-F5344CB8AC3E}">
        <p14:creationId xmlns:p14="http://schemas.microsoft.com/office/powerpoint/2010/main" val="25149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401CD3-0EC2-4327-AAE2-5DF612375B44}"/>
              </a:ext>
            </a:extLst>
          </p:cNvPr>
          <p:cNvSpPr>
            <a:spLocks noGrp="1"/>
          </p:cNvSpPr>
          <p:nvPr>
            <p:ph type="sldNum" sz="quarter" idx="12"/>
          </p:nvPr>
        </p:nvSpPr>
        <p:spPr/>
        <p:txBody>
          <a:bodyPr/>
          <a:lstStyle/>
          <a:p>
            <a:fld id="{2D651D86-383D-45DB-A701-76B5BFCFE28F}" type="slidenum">
              <a:rPr lang="en-GB" smtClean="0"/>
              <a:pPr/>
              <a:t>9</a:t>
            </a:fld>
            <a:endParaRPr lang="en-GB" dirty="0"/>
          </a:p>
        </p:txBody>
      </p:sp>
      <p:pic>
        <p:nvPicPr>
          <p:cNvPr id="5" name="Picture 4">
            <a:extLst>
              <a:ext uri="{FF2B5EF4-FFF2-40B4-BE49-F238E27FC236}">
                <a16:creationId xmlns:a16="http://schemas.microsoft.com/office/drawing/2014/main" id="{C4C41F36-508F-46BF-9DCE-8DCE61ADF2F6}"/>
              </a:ext>
            </a:extLst>
          </p:cNvPr>
          <p:cNvPicPr>
            <a:picLocks noChangeAspect="1"/>
          </p:cNvPicPr>
          <p:nvPr/>
        </p:nvPicPr>
        <p:blipFill>
          <a:blip r:embed="rId2"/>
          <a:stretch>
            <a:fillRect/>
          </a:stretch>
        </p:blipFill>
        <p:spPr>
          <a:xfrm>
            <a:off x="683935" y="1895061"/>
            <a:ext cx="3000169" cy="4350440"/>
          </a:xfrm>
          <a:prstGeom prst="rect">
            <a:avLst/>
          </a:prstGeom>
        </p:spPr>
      </p:pic>
      <p:sp>
        <p:nvSpPr>
          <p:cNvPr id="6" name="TextBox 5">
            <a:extLst>
              <a:ext uri="{FF2B5EF4-FFF2-40B4-BE49-F238E27FC236}">
                <a16:creationId xmlns:a16="http://schemas.microsoft.com/office/drawing/2014/main" id="{EDADF06C-02A7-430B-B5E1-1E82D97D0019}"/>
              </a:ext>
            </a:extLst>
          </p:cNvPr>
          <p:cNvSpPr txBox="1"/>
          <p:nvPr/>
        </p:nvSpPr>
        <p:spPr>
          <a:xfrm>
            <a:off x="3180519" y="1007166"/>
            <a:ext cx="8327545" cy="3416320"/>
          </a:xfrm>
          <a:prstGeom prst="rect">
            <a:avLst/>
          </a:prstGeom>
          <a:noFill/>
        </p:spPr>
        <p:txBody>
          <a:bodyPr wrap="square" rtlCol="0">
            <a:spAutoFit/>
          </a:bodyPr>
          <a:lstStyle/>
          <a:p>
            <a:r>
              <a:rPr lang="en-US" sz="3600" b="1" dirty="0">
                <a:solidFill>
                  <a:srgbClr val="7030A0"/>
                </a:solidFill>
              </a:rPr>
              <a:t>What Words Do I use to ask for help?</a:t>
            </a:r>
          </a:p>
          <a:p>
            <a:endParaRPr lang="en-US" sz="3600" b="1" dirty="0">
              <a:solidFill>
                <a:srgbClr val="7030A0"/>
              </a:solidFill>
            </a:endParaRPr>
          </a:p>
          <a:p>
            <a:r>
              <a:rPr lang="en-US" sz="3600" b="1" dirty="0"/>
              <a:t>            “ I’m Stuck “</a:t>
            </a:r>
          </a:p>
          <a:p>
            <a:r>
              <a:rPr lang="en-US" sz="3600" b="1" dirty="0"/>
              <a:t>                   “ I need Help “</a:t>
            </a:r>
          </a:p>
          <a:p>
            <a:r>
              <a:rPr lang="en-US" sz="3600" b="1" dirty="0"/>
              <a:t>                         “ I can’t control my feeling “</a:t>
            </a:r>
          </a:p>
          <a:p>
            <a:r>
              <a:rPr lang="en-US" sz="3600" b="1" dirty="0"/>
              <a:t>                               “ I feel sad “  </a:t>
            </a:r>
          </a:p>
        </p:txBody>
      </p:sp>
    </p:spTree>
    <p:extLst>
      <p:ext uri="{BB962C8B-B14F-4D97-AF65-F5344CB8AC3E}">
        <p14:creationId xmlns:p14="http://schemas.microsoft.com/office/powerpoint/2010/main" val="40263014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276</Words>
  <Application>Microsoft Office PowerPoint</Application>
  <PresentationFormat>Widescreen</PresentationFormat>
  <Paragraphs>47</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Asul</vt:lpstr>
      <vt:lpstr>Calibri</vt:lpstr>
      <vt:lpstr>Calibri Light</vt:lpstr>
      <vt:lpstr>Gill Sans MT</vt:lpstr>
      <vt:lpstr>Lato</vt:lpstr>
      <vt:lpstr>League Spartan</vt:lpstr>
      <vt:lpstr>Open Sans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Ossama Hassan Ibrahim</cp:lastModifiedBy>
  <cp:revision>5</cp:revision>
  <dcterms:created xsi:type="dcterms:W3CDTF">2022-10-02T11:16:17Z</dcterms:created>
  <dcterms:modified xsi:type="dcterms:W3CDTF">2022-10-24T08:57:40Z</dcterms:modified>
</cp:coreProperties>
</file>